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0" r:id="rId4"/>
    <p:sldId id="260" r:id="rId5"/>
    <p:sldId id="258" r:id="rId6"/>
    <p:sldId id="291" r:id="rId7"/>
    <p:sldId id="262" r:id="rId8"/>
    <p:sldId id="266" r:id="rId9"/>
    <p:sldId id="268" r:id="rId10"/>
    <p:sldId id="270" r:id="rId11"/>
    <p:sldId id="289" r:id="rId12"/>
    <p:sldId id="272" r:id="rId13"/>
    <p:sldId id="274" r:id="rId14"/>
    <p:sldId id="278" r:id="rId15"/>
    <p:sldId id="280" r:id="rId16"/>
    <p:sldId id="284" r:id="rId17"/>
    <p:sldId id="282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00"/>
    <a:srgbClr val="FF3399"/>
    <a:srgbClr val="009900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281" autoAdjust="0"/>
    <p:restoredTop sz="94660"/>
  </p:normalViewPr>
  <p:slideViewPr>
    <p:cSldViewPr>
      <p:cViewPr varScale="1">
        <p:scale>
          <a:sx n="61" d="100"/>
          <a:sy n="61" d="100"/>
        </p:scale>
        <p:origin x="-16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0" b="-4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DD298-FD0C-4FAE-98E3-09F2B4F3BC09}" type="datetimeFigureOut">
              <a:rPr lang="en-US" smtClean="0"/>
              <a:pPr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C99F9-25B5-4427-997F-77BB59237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1"/>
            <a:ext cx="8273955" cy="1524000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229600" cy="5333999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6" name="Picture 5" descr="fu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00201"/>
            <a:ext cx="8001000" cy="5181600"/>
          </a:xfrm>
          <a:prstGeom prst="rect">
            <a:avLst/>
          </a:prstGeom>
          <a:solidFill>
            <a:srgbClr val="00B0F0"/>
          </a:solidFill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লক্ষ্য কর </a:t>
            </a:r>
            <a:endParaRPr lang="en-US" sz="66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533400" y="1502688"/>
                <a:ext cx="8153400" cy="553997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  <a:r>
                  <a:rPr lang="en-US" sz="7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-</a:t>
                </a: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bn-BD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bn-BD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</a:p>
              <a:p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4800" i="1" dirty="0" smtClean="0">
                  <a:latin typeface="Cambria Math" panose="02040503050406030204" pitchFamily="18" charset="0"/>
                </a:endParaRPr>
              </a:p>
              <a:p>
                <a:endParaRPr lang="en-US" sz="48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m:rPr>
                          <m:nor/>
                        </m:rPr>
                        <a:rPr lang="bn-BD" sz="4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800" dirty="0"/>
                        <m:t>=</m:t>
                      </m:r>
                      <m:r>
                        <m:rPr>
                          <m:nor/>
                        </m:rPr>
                        <a:rPr lang="bn-BD" sz="4800" b="0" i="0" dirty="0" smtClean="0"/>
                        <m:t> </m:t>
                      </m:r>
                      <m:sSup>
                        <m:sSupPr>
                          <m:ctrlPr>
                            <a:rPr lang="en-US" sz="4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 dirty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800" i="1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800" i="1" dirty="0"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4800" i="1" dirty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8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i="1" dirty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8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800" dirty="0"/>
              </a:p>
              <a:p>
                <a:endParaRPr lang="en-US" sz="48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800" dirty="0"/>
                  <a:t>=</a:t>
                </a:r>
                <a:r>
                  <a:rPr lang="bn-BD" sz="4800" dirty="0" smtClean="0"/>
                  <a:t/>
                </a:r>
                <a14:m>
                  <m:oMath xmlns:m="http://schemas.openxmlformats.org/officeDocument/2006/math"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5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5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5400" i="1" dirty="0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502688"/>
                <a:ext cx="8153400" cy="5539978"/>
              </a:xfrm>
              <a:prstGeom prst="rect">
                <a:avLst/>
              </a:prstGeom>
              <a:blipFill rotWithShape="0">
                <a:blip r:embed="rId2"/>
                <a:stretch>
                  <a:fillRect l="-2693" t="-4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 rot="20897216">
            <a:off x="5277134" y="5388114"/>
            <a:ext cx="361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340468">
            <a:off x="2438400" y="3810000"/>
            <a:ext cx="361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কাজ-২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 ও অভেদের পার্থক্য দেখাও ?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(জোড়ায় কাজ)</a:t>
            </a:r>
          </a:p>
          <a:p>
            <a:pPr marL="0" indent="0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 মিনিট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সমাধান-২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16682491"/>
              </p:ext>
            </p:extLst>
          </p:nvPr>
        </p:nvGraphicFramePr>
        <p:xfrm>
          <a:off x="262717" y="1143000"/>
          <a:ext cx="8576482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083"/>
                <a:gridCol w="4343399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সমীকরণ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অভেদ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১। সমান চিহ্নের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দুই পক্ষে দুইটি বহুপদী থাকতে পারে অথবা এক পক্ষে শূন্য থাকতে পারে।</a:t>
                      </a:r>
                      <a:endParaRPr lang="en-US" sz="4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2।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উভয়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পক্ষে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বহুপদীর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মাত্রা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অসমান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হতে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পারে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</a:p>
                    <a:p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সকল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সমীকরণ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য়।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bn-BD" sz="4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 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দুই পক্ষে দুইটি বহুপদী থাকে।</a:t>
                      </a:r>
                      <a:endParaRPr lang="en-US" sz="4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4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4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2।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উভয়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পক্ষে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বহুপদীর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মাত্রা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সমান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থাকে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।</a:t>
                      </a:r>
                      <a:endParaRPr lang="bn-BD" sz="40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৩।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সকল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বীজগণিতীয়</a:t>
                      </a:r>
                      <a:r>
                        <a:rPr lang="en-US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r>
                        <a:rPr lang="bn-BD" sz="4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 অভেদ।</a:t>
                      </a:r>
                      <a:endParaRPr lang="en-US" sz="4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AutoShape 7" descr="http://www.infiniteunknown.net/wp-content/uploads/2008/05/wheat-beautifu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AutoShape 9" descr="http://www.infiniteunknown.net/wp-content/uploads/2008/05/wheat-beautifu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AutoShape 11" descr="http://www.infiniteunknown.net/wp-content/uploads/2008/05/wheat-beautifu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লক্ষ্য কর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solidFill>
                <a:schemeClr val="accent3">
                  <a:lumMod val="75000"/>
                </a:schemeClr>
              </a:solidFill>
            </p:spPr>
            <p:txBody>
              <a:bodyPr>
                <a:no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US" sz="4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বা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27</m:t>
                      </m:r>
                      <m:r>
                        <a:rPr lang="en-US" sz="4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 smtClean="0"/>
                  <a:t/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বা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25</m:t>
                    </m:r>
                  </m:oMath>
                </a14:m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 smtClean="0"/>
                  <a:t/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বা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4000" dirty="0" smtClean="0">
                  <a:latin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4000" dirty="0" smtClean="0"/>
                  <a:t/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0" i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4000" b="0" dirty="0" smtClean="0"/>
              </a:p>
              <a:p>
                <a:pPr marL="0" indent="0">
                  <a:buNone/>
                </a:pPr>
                <a:r>
                  <a:rPr lang="en-US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</a:t>
                </a:r>
                <a:r>
                  <a:rPr lang="bn-BD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নির্ণেয় সমাধাণ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0072" cy="1143000"/>
          </a:xfrm>
          <a:solidFill>
            <a:srgbClr val="66FFFF"/>
          </a:solidFill>
        </p:spPr>
        <p:txBody>
          <a:bodyPr/>
          <a:lstStyle/>
          <a:p>
            <a:r>
              <a:rPr lang="bn-BD" dirty="0" smtClean="0"/>
              <a:t>কাজ-৩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C66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BD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BD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3x+1=5 </a:t>
            </a:r>
            <a:endParaRPr lang="bn-BD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সমীকরণটি সমাধান কর।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(দলীয় কাজ)</a:t>
            </a:r>
          </a:p>
          <a:p>
            <a:pPr marL="0" indent="0">
              <a:buNone/>
            </a:pP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১০মিনিট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http://media.somewhereinblog.net/images/thumbs/gupta_1309212872_1-Anthocephalus-Cadamb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bn-BD" dirty="0" smtClean="0"/>
              <a:t>সমাধান-৩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solidFill>
                <a:schemeClr val="bg2">
                  <a:lumMod val="50000"/>
                </a:schemeClr>
              </a:solidFill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sz="5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বা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5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বা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5400" b="0" dirty="0" smtClean="0"/>
              </a:p>
              <a:p>
                <a:pPr marL="0" indent="0">
                  <a:buNone/>
                </a:pPr>
                <a:r>
                  <a:rPr lang="en-US" sz="5400" dirty="0" smtClean="0"/>
                  <a:t/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5400" b="0" i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bn-BD" sz="5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r>
                  <a:rPr lang="en-US" sz="5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bn-BD" sz="4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অতএব, নির্ণেয় সমাধাণ </a:t>
                </a:r>
                <a14:m>
                  <m:oMath xmlns:m="http://schemas.openxmlformats.org/officeDocument/2006/math">
                    <m:r>
                      <a:rPr lang="en-US" sz="480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480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480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bn-BD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2920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9159498" y="4907796"/>
            <a:ext cx="3810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9144000" y="1981200"/>
            <a:ext cx="3810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144000" y="3985638"/>
            <a:ext cx="3810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4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6200" y="1219200"/>
            <a:ext cx="9067800" cy="5428281"/>
          </a:xfrm>
          <a:prstGeom prst="rect">
            <a:avLst/>
          </a:prstGeom>
          <a:blipFill rotWithShape="0">
            <a:blip r:embed="rId2"/>
            <a:stretch>
              <a:fillRect l="-2152" t="-1910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0925 L -0.45902 -0.0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0405E-6 L -0.9875 0.0055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4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04046E-6 L -0.98924 0.034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5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304800" y="5111343"/>
                <a:ext cx="8458200" cy="167045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5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11343"/>
                <a:ext cx="8458200" cy="16704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04800" y="4397514"/>
            <a:ext cx="8458200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করঃ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276600"/>
            <a:ext cx="8458200" cy="11430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1219200"/>
            <a:ext cx="3886200" cy="2057400"/>
          </a:xfrm>
          <a:prstGeom prst="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2133600" y="-27296"/>
            <a:ext cx="4495800" cy="1219200"/>
          </a:xfrm>
          <a:prstGeom prst="triangl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38600" y="1905000"/>
            <a:ext cx="914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5800" y="2590800"/>
            <a:ext cx="152400" cy="2286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8" idx="0"/>
            <a:endCxn id="8" idx="2"/>
          </p:cNvCxnSpPr>
          <p:nvPr/>
        </p:nvCxnSpPr>
        <p:spPr>
          <a:xfrm>
            <a:off x="4495800" y="1905000"/>
            <a:ext cx="0" cy="13716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667000" y="1905000"/>
            <a:ext cx="914400" cy="6096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228600" y="152400"/>
            <a:ext cx="8763000" cy="1905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2058394"/>
            <a:ext cx="8763000" cy="44144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22098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FF00"/>
                </a:solidFill>
              </a:rPr>
              <a:t>সবাইকে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19200"/>
          </a:xfrm>
          <a:prstGeom prst="rect">
            <a:avLst/>
          </a:prstGeom>
          <a:solidFill>
            <a:schemeClr val="bg2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33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আলীম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(গ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ত)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কল্যাণপুর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রওশনীয়া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</a:t>
            </a: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মোবাইল-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NikoshBAN" panose="02000000000000000000" pitchFamily="2" charset="0"/>
              </a:rPr>
              <a:t>01717012389</a:t>
            </a:r>
            <a:endParaRPr lang="bn-BD" dirty="0" smtClean="0">
              <a:solidFill>
                <a:schemeClr val="tx1"/>
              </a:solidFill>
              <a:latin typeface="Times New Roman" pitchFamily="18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Email: aalim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NikoshBAN" panose="02000000000000000000" pitchFamily="2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IMG0003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1752600"/>
            <a:ext cx="1066800" cy="990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</a:p>
          <a:p>
            <a:pPr marL="0" indent="0" algn="ctr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  <a:p>
            <a:pPr marL="0" indent="0" algn="ctr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৬ষ্ঠ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marL="0" indent="0" algn="ctr">
              <a:buNone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04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০3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1৯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488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0" y="1417638"/>
                <a:ext cx="9144000" cy="5440362"/>
              </a:xfrm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bn-BD" sz="35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5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  <a:r>
                  <a:rPr lang="en-US" sz="4800" dirty="0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:r>
                  <a:rPr lang="en-US" sz="4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2=5</a:t>
                </a:r>
                <a:r>
                  <a:rPr lang="en-US" sz="7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5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X</a:t>
                </a:r>
                <a:r>
                  <a:rPr lang="en-US" sz="4800" dirty="0" err="1" smtClean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+a</a:t>
                </a:r>
                <a:r>
                  <a:rPr lang="en-US" sz="48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=5</a:t>
                </a:r>
                <a:endParaRPr lang="en-US" sz="48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7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bn-BD" sz="4800" dirty="0" smtClean="0">
                    <a:solidFill>
                      <a:schemeClr val="tx1"/>
                    </a:solidFill>
                  </a:rPr>
                  <a:t/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4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sz="4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 panose="02040503050406030204" pitchFamily="18" charset="0"/>
                  </a:rPr>
                  <a:t/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4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17638"/>
                <a:ext cx="9144000" cy="544036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Up Arrow 2"/>
          <p:cNvSpPr/>
          <p:nvPr/>
        </p:nvSpPr>
        <p:spPr>
          <a:xfrm>
            <a:off x="457200" y="2590800"/>
            <a:ext cx="2286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800" y="1828800"/>
            <a:ext cx="457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248400" y="1935162"/>
            <a:ext cx="457200" cy="5032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6324600" y="2514600"/>
            <a:ext cx="2286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6400800" y="4114800"/>
            <a:ext cx="17526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4724400" y="6096000"/>
            <a:ext cx="1828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0340468">
            <a:off x="2172195" y="3698891"/>
            <a:ext cx="361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চলকবিশিষ্ট সমীকরণ</a:t>
            </a:r>
          </a:p>
          <a:p>
            <a:pPr marL="0" indent="0" algn="ctr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3=5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14300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সমীকরণ কি তা বলতে পারবে।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সমীকরণ ও অভেদের পার্থক্য দেখাতে পারবে।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একঘাত সমীকরণ সমাধান করতে পারবে।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6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615" y="30480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 লক্ষ্য কর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200" y="1600200"/>
            <a:ext cx="4165600" cy="3124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1573583"/>
            <a:ext cx="4165600" cy="3124200"/>
          </a:xfrm>
          <a:prstGeom prst="rect">
            <a:avLst/>
          </a:prstGeom>
        </p:spPr>
      </p:pic>
      <p:sp>
        <p:nvSpPr>
          <p:cNvPr id="7" name="Chord 6"/>
          <p:cNvSpPr/>
          <p:nvPr/>
        </p:nvSpPr>
        <p:spPr>
          <a:xfrm rot="16615561">
            <a:off x="1118956" y="3647733"/>
            <a:ext cx="1066800" cy="993494"/>
          </a:xfrm>
          <a:prstGeom prst="chor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schemeClr val="tx1"/>
                </a:solidFill>
              </a:rPr>
              <a:t>৫ কেজি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hord 7"/>
          <p:cNvSpPr/>
          <p:nvPr/>
        </p:nvSpPr>
        <p:spPr>
          <a:xfrm rot="17764299">
            <a:off x="4897341" y="3534184"/>
            <a:ext cx="1066800" cy="1154548"/>
          </a:xfrm>
          <a:prstGeom prst="chor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>
                <a:solidFill>
                  <a:schemeClr val="tx1"/>
                </a:solidFill>
              </a:rPr>
              <a:t>৫ কেজি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62800" y="4138549"/>
            <a:ext cx="838200" cy="204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কেজি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1159234" y="2895600"/>
            <a:ext cx="136166" cy="111277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7" idx="2"/>
          </p:cNvCxnSpPr>
          <p:nvPr/>
        </p:nvCxnSpPr>
        <p:spPr>
          <a:xfrm>
            <a:off x="1257548" y="2895600"/>
            <a:ext cx="350599" cy="1060414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725782" y="2895600"/>
            <a:ext cx="46618" cy="121585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41551" y="2667000"/>
            <a:ext cx="40363" cy="1137691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03517" y="3053894"/>
            <a:ext cx="677683" cy="756106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772400" y="2819400"/>
            <a:ext cx="497167" cy="131914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7141582" y="2819400"/>
            <a:ext cx="630818" cy="118897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912207" y="2748509"/>
            <a:ext cx="421793" cy="110924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bn-BD" dirty="0" smtClean="0"/>
              <a:t>কাজ-১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(একক কাজ)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সমাধান-১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solidFill>
                <a:schemeClr val="accent3">
                  <a:lumMod val="75000"/>
                </a:schemeClr>
              </a:solidFill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Ø"/>
                </a:pPr>
                <a:r>
                  <a:rPr lang="bn-BD" sz="6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চিহ্ন সংবলিত খোলা বাক্যকে সমীকরণ বলা হয়।</a:t>
                </a:r>
                <a:endPara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2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𝑥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−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3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en-US" sz="6000" b="0" i="1" smtClean="0"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5</m:t>
                      </m:r>
                    </m:oMath>
                  </m:oMathPara>
                </a14:m>
                <a:endParaRPr lang="en-US" sz="6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0" indent="0" algn="ctr">
                  <a:buNone/>
                </a:pPr>
                <a:endParaRPr lang="bn-BD" sz="60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000" t="-4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koshBAN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211</Words>
  <Application>Microsoft Office PowerPoint</Application>
  <PresentationFormat>On-screen Show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স্বাগতম</vt:lpstr>
      <vt:lpstr>পরিচিতি</vt:lpstr>
      <vt:lpstr>পাঠ পরিচিতি</vt:lpstr>
      <vt:lpstr>লক্ষ্য কর</vt:lpstr>
      <vt:lpstr>আজকের পাঠ</vt:lpstr>
      <vt:lpstr>শিখনফল</vt:lpstr>
      <vt:lpstr>ছবিগুলো লক্ষ্য কর </vt:lpstr>
      <vt:lpstr>কাজ-১</vt:lpstr>
      <vt:lpstr>সমাধান-১</vt:lpstr>
      <vt:lpstr> লক্ষ্য কর </vt:lpstr>
      <vt:lpstr>কাজ-২</vt:lpstr>
      <vt:lpstr>সমাধান-২</vt:lpstr>
      <vt:lpstr> লক্ষ্য কর </vt:lpstr>
      <vt:lpstr>কাজ-৩</vt:lpstr>
      <vt:lpstr>সমাধান-৩</vt:lpstr>
      <vt:lpstr>মূল্যায়ন</vt:lpstr>
      <vt:lpstr>বাড়ির কাজ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Doel-1612i3</dc:creator>
  <cp:lastModifiedBy>B.Sc</cp:lastModifiedBy>
  <cp:revision>306</cp:revision>
  <dcterms:created xsi:type="dcterms:W3CDTF">2013-04-11T14:48:26Z</dcterms:created>
  <dcterms:modified xsi:type="dcterms:W3CDTF">2019-03-04T04:43:19Z</dcterms:modified>
</cp:coreProperties>
</file>