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61" r:id="rId2"/>
    <p:sldId id="257" r:id="rId3"/>
    <p:sldId id="276" r:id="rId4"/>
    <p:sldId id="263" r:id="rId5"/>
    <p:sldId id="266" r:id="rId6"/>
    <p:sldId id="258" r:id="rId7"/>
    <p:sldId id="267" r:id="rId8"/>
    <p:sldId id="264" r:id="rId9"/>
    <p:sldId id="269" r:id="rId10"/>
    <p:sldId id="268" r:id="rId11"/>
    <p:sldId id="270" r:id="rId12"/>
    <p:sldId id="271" r:id="rId13"/>
    <p:sldId id="272" r:id="rId14"/>
    <p:sldId id="274" r:id="rId15"/>
    <p:sldId id="262" r:id="rId16"/>
    <p:sldId id="260" r:id="rId17"/>
    <p:sldId id="275" r:id="rId18"/>
    <p:sldId id="259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9946" autoAdjust="0"/>
  </p:normalViewPr>
  <p:slideViewPr>
    <p:cSldViewPr>
      <p:cViewPr varScale="1">
        <p:scale>
          <a:sx n="63" d="100"/>
          <a:sy n="63" d="100"/>
        </p:scale>
        <p:origin x="912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51D05EF-EC64-48C6-BD6D-6460328417C8}" type="datetimeFigureOut">
              <a:rPr lang="en-US" smtClean="0"/>
              <a:t>30-Jan-20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E9B57C6-6D8E-4286-AE79-8842F40E83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54349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9B57C6-6D8E-4286-AE79-8842F40E83A8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264726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9B57C6-6D8E-4286-AE79-8842F40E83A8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771740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9B57C6-6D8E-4286-AE79-8842F40E83A8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360616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9B57C6-6D8E-4286-AE79-8842F40E83A8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313313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9B57C6-6D8E-4286-AE79-8842F40E83A8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658420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9B57C6-6D8E-4286-AE79-8842F40E83A8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590095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9B57C6-6D8E-4286-AE79-8842F40E83A8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006301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9B57C6-6D8E-4286-AE79-8842F40E83A8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247136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9B57C6-6D8E-4286-AE79-8842F40E83A8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088484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IN" dirty="0" smtClean="0"/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9B57C6-6D8E-4286-AE79-8842F40E83A8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43675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F384C0-8916-42B2-BEEC-373D46AA031F}" type="datetimeFigureOut">
              <a:rPr lang="en-US" smtClean="0"/>
              <a:t>30-Jan-20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72AF45-C5E0-4F2A-9C40-A204E2E64B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91187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F384C0-8916-42B2-BEEC-373D46AA031F}" type="datetimeFigureOut">
              <a:rPr lang="en-US" smtClean="0"/>
              <a:t>30-Jan-20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72AF45-C5E0-4F2A-9C40-A204E2E64B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04392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F384C0-8916-42B2-BEEC-373D46AA031F}" type="datetimeFigureOut">
              <a:rPr lang="en-US" smtClean="0"/>
              <a:t>30-Jan-20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72AF45-C5E0-4F2A-9C40-A204E2E64B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89069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F384C0-8916-42B2-BEEC-373D46AA031F}" type="datetimeFigureOut">
              <a:rPr lang="en-US" smtClean="0"/>
              <a:t>30-Jan-20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72AF45-C5E0-4F2A-9C40-A204E2E64B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44962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F384C0-8916-42B2-BEEC-373D46AA031F}" type="datetimeFigureOut">
              <a:rPr lang="en-US" smtClean="0"/>
              <a:t>30-Jan-20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72AF45-C5E0-4F2A-9C40-A204E2E64B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9779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F384C0-8916-42B2-BEEC-373D46AA031F}" type="datetimeFigureOut">
              <a:rPr lang="en-US" smtClean="0"/>
              <a:t>30-Jan-20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72AF45-C5E0-4F2A-9C40-A204E2E64B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29855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F384C0-8916-42B2-BEEC-373D46AA031F}" type="datetimeFigureOut">
              <a:rPr lang="en-US" smtClean="0"/>
              <a:t>30-Jan-20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72AF45-C5E0-4F2A-9C40-A204E2E64B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24770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F384C0-8916-42B2-BEEC-373D46AA031F}" type="datetimeFigureOut">
              <a:rPr lang="en-US" smtClean="0"/>
              <a:t>30-Jan-20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72AF45-C5E0-4F2A-9C40-A204E2E64B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12410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412865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F384C0-8916-42B2-BEEC-373D46AA031F}" type="datetimeFigureOut">
              <a:rPr lang="en-US" smtClean="0"/>
              <a:t>30-Jan-20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72AF45-C5E0-4F2A-9C40-A204E2E64B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96205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F384C0-8916-42B2-BEEC-373D46AA031F}" type="datetimeFigureOut">
              <a:rPr lang="en-US" smtClean="0"/>
              <a:t>30-Jan-20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72AF45-C5E0-4F2A-9C40-A204E2E64B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53858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F384C0-8916-42B2-BEEC-373D46AA031F}" type="datetimeFigureOut">
              <a:rPr lang="en-US" smtClean="0"/>
              <a:t>30-Jan-20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72AF45-C5E0-4F2A-9C40-A204E2E64B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9408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png"/><Relationship Id="rId5" Type="http://schemas.openxmlformats.org/officeDocument/2006/relationships/image" Target="../media/image17.gif"/><Relationship Id="rId4" Type="http://schemas.openxmlformats.org/officeDocument/2006/relationships/image" Target="../media/image16.gif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0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jpg"/><Relationship Id="rId4" Type="http://schemas.openxmlformats.org/officeDocument/2006/relationships/image" Target="../media/image4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png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gif"/><Relationship Id="rId5" Type="http://schemas.microsoft.com/office/2007/relationships/hdphoto" Target="../media/hdphoto1.wdp"/><Relationship Id="rId4" Type="http://schemas.openxmlformats.org/officeDocument/2006/relationships/image" Target="../media/image13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962400" y="2362200"/>
            <a:ext cx="4648200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13800" dirty="0">
                <a:ln w="18415" cmpd="sng">
                  <a:solidFill>
                    <a:srgbClr val="C00000"/>
                  </a:solidFill>
                  <a:prstDash val="solid"/>
                </a:ln>
                <a:solidFill>
                  <a:srgbClr val="FF00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স্বাগতম</a:t>
            </a:r>
            <a:endParaRPr lang="en-US" dirty="0">
              <a:ln w="18415" cmpd="sng">
                <a:solidFill>
                  <a:srgbClr val="C00000"/>
                </a:solidFill>
                <a:prstDash val="solid"/>
              </a:ln>
              <a:solidFill>
                <a:srgbClr val="FF00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827412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3352800" y="1107631"/>
            <a:ext cx="5410200" cy="5324955"/>
            <a:chOff x="1828800" y="1110126"/>
            <a:chExt cx="5410200" cy="5743014"/>
          </a:xfrm>
        </p:grpSpPr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28800" y="1110126"/>
              <a:ext cx="5410200" cy="574301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7" name="Rectangle 6"/>
            <p:cNvSpPr/>
            <p:nvPr/>
          </p:nvSpPr>
          <p:spPr>
            <a:xfrm>
              <a:off x="3816396" y="5668305"/>
              <a:ext cx="1435007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bn-IN" sz="2400" dirty="0">
                  <a:latin typeface="NikoshBAN" pitchFamily="2" charset="0"/>
                  <a:cs typeface="NikoshBAN" pitchFamily="2" charset="0"/>
                </a:rPr>
                <a:t>নিম্ন স্থিরাঙ্ক</a:t>
              </a:r>
              <a:endParaRPr lang="en-US" sz="2400" dirty="0"/>
            </a:p>
          </p:txBody>
        </p:sp>
        <p:sp>
          <p:nvSpPr>
            <p:cNvPr id="8" name="Rectangle 7"/>
            <p:cNvSpPr/>
            <p:nvPr/>
          </p:nvSpPr>
          <p:spPr>
            <a:xfrm>
              <a:off x="4038600" y="2463190"/>
              <a:ext cx="1435008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bn-IN" sz="2800" dirty="0">
                  <a:latin typeface="NikoshBAN" pitchFamily="2" charset="0"/>
                  <a:cs typeface="NikoshBAN" pitchFamily="2" charset="0"/>
                </a:rPr>
                <a:t>উর্দ্ধ স্থিরাঙ্ক</a:t>
              </a:r>
              <a:endParaRPr lang="en-US" sz="2800" dirty="0"/>
            </a:p>
          </p:txBody>
        </p:sp>
      </p:grpSp>
      <p:sp>
        <p:nvSpPr>
          <p:cNvPr id="3" name="TextBox 2"/>
          <p:cNvSpPr txBox="1"/>
          <p:nvPr/>
        </p:nvSpPr>
        <p:spPr>
          <a:xfrm>
            <a:off x="3124200" y="508868"/>
            <a:ext cx="5867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তাপমাত্রা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পরিমাপের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স্কেল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478567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/>
          <p:nvPr/>
        </p:nvGrpSpPr>
        <p:grpSpPr>
          <a:xfrm>
            <a:off x="7247324" y="1518847"/>
            <a:ext cx="3031353" cy="3207763"/>
            <a:chOff x="1600200" y="1075845"/>
            <a:chExt cx="5410200" cy="5743014"/>
          </a:xfrm>
        </p:grpSpPr>
        <p:pic>
          <p:nvPicPr>
            <p:cNvPr id="13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00200" y="1075845"/>
              <a:ext cx="5410200" cy="574301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4" name="Rectangle 13"/>
            <p:cNvSpPr/>
            <p:nvPr/>
          </p:nvSpPr>
          <p:spPr>
            <a:xfrm>
              <a:off x="1721343" y="4572000"/>
              <a:ext cx="1980547" cy="66123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bn-IN" dirty="0">
                  <a:latin typeface="NikoshBAN" pitchFamily="2" charset="0"/>
                  <a:cs typeface="NikoshBAN" pitchFamily="2" charset="0"/>
                </a:rPr>
                <a:t>নিম্ন স্থিরাঙ্ক</a:t>
              </a:r>
              <a:endParaRPr lang="en-US" dirty="0"/>
            </a:p>
          </p:txBody>
        </p:sp>
        <p:sp>
          <p:nvSpPr>
            <p:cNvPr id="18" name="Rectangle 17"/>
            <p:cNvSpPr/>
            <p:nvPr/>
          </p:nvSpPr>
          <p:spPr>
            <a:xfrm>
              <a:off x="1857341" y="1085072"/>
              <a:ext cx="1980547" cy="71633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bn-IN" sz="2000" dirty="0">
                  <a:latin typeface="NikoshBAN" pitchFamily="2" charset="0"/>
                  <a:cs typeface="NikoshBAN" pitchFamily="2" charset="0"/>
                </a:rPr>
                <a:t>উর্দ্ধ স্থিরাঙ্ক</a:t>
              </a:r>
              <a:endParaRPr lang="en-US" sz="2000" dirty="0"/>
            </a:p>
          </p:txBody>
        </p:sp>
      </p:grpSp>
      <p:sp>
        <p:nvSpPr>
          <p:cNvPr id="3" name="Rectangle 2"/>
          <p:cNvSpPr/>
          <p:nvPr/>
        </p:nvSpPr>
        <p:spPr>
          <a:xfrm>
            <a:off x="1676401" y="4953000"/>
            <a:ext cx="60579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IN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নিম্ন স্থিরাংকঃ স্বাভাবিক চাপে যে তাপমাত্রায় বিশুদ্ধ বরফ গলে পানিতে পরিণত হয়। </a:t>
            </a:r>
            <a:endParaRPr lang="en-US" sz="3200" dirty="0"/>
          </a:p>
        </p:txBody>
      </p:sp>
      <p:sp>
        <p:nvSpPr>
          <p:cNvPr id="5" name="Rectangle 4"/>
          <p:cNvSpPr/>
          <p:nvPr/>
        </p:nvSpPr>
        <p:spPr>
          <a:xfrm>
            <a:off x="2971801" y="152400"/>
            <a:ext cx="5529307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IN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উর্দ্ধ স্থিরাংকঃ স্বাভাবিক চাপে যে তাপ- মাত্রায় বিশুদ্ধ পানি ফুটে বাষ্পে পরিণত হয়। </a:t>
            </a:r>
            <a:endParaRPr lang="en-US" sz="3200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34300" y="4977589"/>
            <a:ext cx="647700" cy="9838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3" name="Picture 32" descr="blue-water-drop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46894" y="5961431"/>
            <a:ext cx="1066800" cy="838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4" name="Oval 33"/>
          <p:cNvSpPr/>
          <p:nvPr/>
        </p:nvSpPr>
        <p:spPr>
          <a:xfrm>
            <a:off x="8610600" y="1981200"/>
            <a:ext cx="457200" cy="457200"/>
          </a:xfrm>
          <a:prstGeom prst="ellipse">
            <a:avLst/>
          </a:prstGeom>
          <a:noFill/>
          <a:ln w="38100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Oval 34"/>
          <p:cNvSpPr/>
          <p:nvPr/>
        </p:nvSpPr>
        <p:spPr>
          <a:xfrm>
            <a:off x="8610600" y="3810000"/>
            <a:ext cx="457200" cy="457200"/>
          </a:xfrm>
          <a:prstGeom prst="ellipse">
            <a:avLst/>
          </a:prstGeom>
          <a:noFill/>
          <a:ln w="38100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5" name="Group 14"/>
          <p:cNvGrpSpPr/>
          <p:nvPr/>
        </p:nvGrpSpPr>
        <p:grpSpPr>
          <a:xfrm>
            <a:off x="3276600" y="1541259"/>
            <a:ext cx="2971800" cy="2935491"/>
            <a:chOff x="3625901" y="2933700"/>
            <a:chExt cx="1743075" cy="2171699"/>
          </a:xfrm>
        </p:grpSpPr>
        <p:pic>
          <p:nvPicPr>
            <p:cNvPr id="16" name="Picture 22" descr="E:\Images\Others\Fire-Nicer.gif"/>
            <p:cNvPicPr>
              <a:picLocks noChangeAspect="1" noChangeArrowheads="1" noCrop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25902" y="4114800"/>
              <a:ext cx="1743074" cy="990599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7" name="Picture 4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25901" y="2933700"/>
              <a:ext cx="1743075" cy="14097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1769102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4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mph" presetSubtype="0" repeatCount="indefinite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1" dur="42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8" presetClass="emph" presetSubtype="0" repeatCount="indefinite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5" dur="4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34" grpId="0" animBg="1"/>
      <p:bldP spid="3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735164" y="2302315"/>
            <a:ext cx="177003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সেলসিয়াস </a:t>
            </a:r>
            <a:endParaRPr lang="en-US" sz="3600" dirty="0"/>
          </a:p>
        </p:txBody>
      </p:sp>
      <p:sp>
        <p:nvSpPr>
          <p:cNvPr id="9" name="Rectangle 8"/>
          <p:cNvSpPr/>
          <p:nvPr/>
        </p:nvSpPr>
        <p:spPr>
          <a:xfrm>
            <a:off x="8610600" y="2438400"/>
            <a:ext cx="182133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ফারেনহাইট</a:t>
            </a:r>
            <a:endParaRPr lang="en-US" sz="3600" dirty="0"/>
          </a:p>
        </p:txBody>
      </p:sp>
      <p:sp>
        <p:nvSpPr>
          <p:cNvPr id="12" name="Rectangle 11"/>
          <p:cNvSpPr/>
          <p:nvPr/>
        </p:nvSpPr>
        <p:spPr>
          <a:xfrm>
            <a:off x="1295400" y="3226697"/>
            <a:ext cx="4419600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bn-IN" sz="3200" dirty="0">
                <a:latin typeface="NikoshBAN" pitchFamily="2" charset="0"/>
                <a:cs typeface="NikoshBAN" pitchFamily="2" charset="0"/>
              </a:rPr>
              <a:t>বিজ্ঞানী সেলসিয়াস এ স্কেল </a:t>
            </a:r>
          </a:p>
          <a:p>
            <a:pPr algn="just"/>
            <a:r>
              <a:rPr lang="bn-IN" sz="3200" dirty="0">
                <a:latin typeface="NikoshBAN" pitchFamily="2" charset="0"/>
                <a:cs typeface="NikoshBAN" pitchFamily="2" charset="0"/>
              </a:rPr>
              <a:t>আবিষ্কার করেন। এ স্কেলে নিম্ন স্থিরাঙ্ক ০ ডিগ্রি এবং উর্দ্ধ স্থিরাংক ১০০ ডিগ্রি ধরা হয়। </a:t>
            </a:r>
            <a:endParaRPr lang="en-US" sz="3200" dirty="0"/>
          </a:p>
        </p:txBody>
      </p:sp>
      <p:sp>
        <p:nvSpPr>
          <p:cNvPr id="13" name="Rectangle 12"/>
          <p:cNvSpPr/>
          <p:nvPr/>
        </p:nvSpPr>
        <p:spPr>
          <a:xfrm>
            <a:off x="7315200" y="3429000"/>
            <a:ext cx="4007973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bn-IN" sz="3200" dirty="0">
                <a:latin typeface="NikoshBAN" pitchFamily="2" charset="0"/>
                <a:cs typeface="NikoshBAN" pitchFamily="2" charset="0"/>
              </a:rPr>
              <a:t>বিজ্ঞানী ফারেনহাইট এ স্কেল </a:t>
            </a:r>
          </a:p>
          <a:p>
            <a:pPr algn="just"/>
            <a:r>
              <a:rPr lang="bn-IN" sz="3200" dirty="0">
                <a:latin typeface="NikoshBAN" pitchFamily="2" charset="0"/>
                <a:cs typeface="NikoshBAN" pitchFamily="2" charset="0"/>
              </a:rPr>
              <a:t>আবিষ্কার করেন। এ স্কেলে নিম্ন স্থিরাংক ৩২ ডিগ্রি এবং উর্দ্ধ স্থিরাঙ্ক ২১২ডিগ্রি ধরা হয়। </a:t>
            </a:r>
            <a:endParaRPr lang="en-US" sz="3200" dirty="0"/>
          </a:p>
        </p:txBody>
      </p:sp>
      <p:sp>
        <p:nvSpPr>
          <p:cNvPr id="5" name="TextBox 4"/>
          <p:cNvSpPr txBox="1"/>
          <p:nvPr/>
        </p:nvSpPr>
        <p:spPr>
          <a:xfrm>
            <a:off x="3810000" y="762000"/>
            <a:ext cx="4267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তাপমাত্রা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পরিমাপের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স্কেল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803136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2" grpId="0"/>
      <p:bldP spid="1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200400" y="503188"/>
            <a:ext cx="52578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bn-IN" sz="3200" dirty="0">
                <a:latin typeface="NikoshBAN" pitchFamily="2" charset="0"/>
                <a:cs typeface="NikoshBAN" pitchFamily="2" charset="0"/>
              </a:rPr>
              <a:t>সেলসিয়াস ও ফারেনহাইট স্কেলের সম্পর্ক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1636060" y="1543328"/>
                <a:ext cx="5602941" cy="525451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bn-IN" sz="3200" dirty="0">
                    <a:latin typeface="NikoshBAN" pitchFamily="2" charset="0"/>
                    <a:cs typeface="NikoshBAN" pitchFamily="2" charset="0"/>
                  </a:rPr>
                  <a:t>সেলসিয়াস স্কেলে তাপমাত্রা জানা থাকলে ফারেনহাইট স্কেলে তাপমাত্রা নির্ণয় করা যায়। এর জন্য একটি সমীকরণ জানতে হবে। সমীকরণটি হলো ,  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bn-IN" sz="3200" b="1" i="1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cs typeface="NikoshBAN" pitchFamily="2" charset="0"/>
                          </a:rPr>
                        </m:ctrlPr>
                      </m:fPr>
                      <m:num>
                        <m:r>
                          <a:rPr lang="en-US" sz="3200" b="1" i="1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  <a:cs typeface="NikoshBAN" pitchFamily="2" charset="0"/>
                          </a:rPr>
                          <m:t>𝑪</m:t>
                        </m:r>
                      </m:num>
                      <m:den>
                        <m:r>
                          <a:rPr lang="bn-IN" sz="3200" b="1" i="1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  <a:cs typeface="NikoshBAN" pitchFamily="2" charset="0"/>
                          </a:rPr>
                          <m:t>৫</m:t>
                        </m:r>
                      </m:den>
                    </m:f>
                  </m:oMath>
                </a14:m>
                <a:r>
                  <a:rPr lang="bn-IN" sz="32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bn-IN" sz="3200" b="1" baseline="300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3200" b="1" baseline="300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itchFamily="2" charset="0"/>
                    <a:cs typeface="NikoshBAN" pitchFamily="2" charset="0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bn-IN" sz="3200" b="1" i="1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cs typeface="NikoshBAN" pitchFamily="2" charset="0"/>
                          </a:rPr>
                        </m:ctrlPr>
                      </m:fPr>
                      <m:num>
                        <m:r>
                          <a:rPr lang="en-US" sz="3200" b="1" i="1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  <a:cs typeface="NikoshBAN" pitchFamily="2" charset="0"/>
                          </a:rPr>
                          <m:t>𝑭</m:t>
                        </m:r>
                        <m:r>
                          <a:rPr lang="en-US" sz="3200" b="1" i="1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  <a:cs typeface="NikoshBAN" pitchFamily="2" charset="0"/>
                          </a:rPr>
                          <m:t>−</m:t>
                        </m:r>
                        <m:r>
                          <a:rPr lang="bn-IN" sz="3200" b="1" i="1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  <a:cs typeface="NikoshBAN" pitchFamily="2" charset="0"/>
                          </a:rPr>
                          <m:t>৩২</m:t>
                        </m:r>
                      </m:num>
                      <m:den>
                        <m:r>
                          <a:rPr lang="bn-IN" sz="3200" b="1" i="1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  <a:cs typeface="NikoshBAN" pitchFamily="2" charset="0"/>
                          </a:rPr>
                          <m:t>৯</m:t>
                        </m:r>
                      </m:den>
                    </m:f>
                  </m:oMath>
                </a14:m>
                <a:r>
                  <a:rPr lang="bn-IN" sz="32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itchFamily="2" charset="0"/>
                    <a:cs typeface="NikoshBAN" pitchFamily="2" charset="0"/>
                  </a:rPr>
                  <a:t>  , </a:t>
                </a:r>
                <a:r>
                  <a:rPr lang="bn-IN" sz="3200" dirty="0">
                    <a:latin typeface="NikoshBAN" pitchFamily="2" charset="0"/>
                    <a:cs typeface="NikoshBAN" pitchFamily="2" charset="0"/>
                  </a:rPr>
                  <a:t>যেখানে</a:t>
                </a:r>
                <a:r>
                  <a:rPr lang="bn-IN" sz="32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itchFamily="2" charset="0"/>
                    <a:cs typeface="NikoshBAN" pitchFamily="2" charset="0"/>
                  </a:rPr>
                  <a:t> </a:t>
                </a:r>
                <a:endParaRPr lang="bn-IN" sz="3200" i="1" dirty="0">
                  <a:latin typeface="Cambria Math"/>
                  <a:cs typeface="NikoshBAN" pitchFamily="2" charset="0"/>
                </a:endParaRPr>
              </a:p>
              <a:p>
                <a:endParaRPr lang="bn-IN" sz="3200" i="1" dirty="0">
                  <a:latin typeface="Cambria Math"/>
                  <a:cs typeface="NikoshBAN" pitchFamily="2" charset="0"/>
                </a:endParaRPr>
              </a:p>
              <a:p>
                <a14:m>
                  <m:oMath xmlns:m="http://schemas.openxmlformats.org/officeDocument/2006/math">
                    <m:r>
                      <a:rPr lang="en-US" sz="3200" i="1">
                        <a:latin typeface="Cambria Math"/>
                        <a:cs typeface="NikoshBAN" pitchFamily="2" charset="0"/>
                      </a:rPr>
                      <m:t>𝐶</m:t>
                    </m:r>
                  </m:oMath>
                </a14:m>
                <a:r>
                  <a:rPr lang="bn-IN" sz="3200" dirty="0">
                    <a:latin typeface="NikoshBAN" pitchFamily="2" charset="0"/>
                    <a:cs typeface="NikoshBAN" pitchFamily="2" charset="0"/>
                  </a:rPr>
                  <a:t> হলো সেলসিয়াস স্কেলে </a:t>
                </a:r>
                <a:r>
                  <a:rPr lang="bn-IN" sz="3200" dirty="0" smtClean="0">
                    <a:latin typeface="NikoshBAN" pitchFamily="2" charset="0"/>
                    <a:cs typeface="NikoshBAN" pitchFamily="2" charset="0"/>
                  </a:rPr>
                  <a:t>তাপমাত্রা </a:t>
                </a:r>
                <a:endParaRPr lang="bn-IN" sz="3200" dirty="0">
                  <a:latin typeface="NikoshBAN" pitchFamily="2" charset="0"/>
                  <a:cs typeface="NikoshBAN" pitchFamily="2" charset="0"/>
                </a:endParaRPr>
              </a:p>
              <a:p>
                <a:endParaRPr lang="bn-IN" sz="3200" dirty="0">
                  <a:latin typeface="NikoshBAN" pitchFamily="2" charset="0"/>
                  <a:cs typeface="NikoshBAN" pitchFamily="2" charset="0"/>
                </a:endParaRPr>
              </a:p>
              <a:p>
                <a:endParaRPr lang="bn-IN" sz="3200" dirty="0">
                  <a:latin typeface="NikoshBAN" pitchFamily="2" charset="0"/>
                  <a:cs typeface="NikoshBAN" pitchFamily="2" charset="0"/>
                </a:endParaRPr>
              </a:p>
              <a:p>
                <a:r>
                  <a:rPr lang="bn-IN" sz="3200" dirty="0">
                    <a:latin typeface="NikoshBAN" pitchFamily="2" charset="0"/>
                    <a:cs typeface="NikoshBAN" pitchFamily="2" charset="0"/>
                  </a:rPr>
                  <a:t>এবং</a:t>
                </a:r>
                <a:r>
                  <a:rPr lang="en-US" sz="32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cs typeface="NikoshBAN" pitchFamily="2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3200">
                        <a:latin typeface="Cambria Math"/>
                        <a:cs typeface="NikoshBAN" pitchFamily="2" charset="0"/>
                      </a:rPr>
                      <m:t>F</m:t>
                    </m:r>
                  </m:oMath>
                </a14:m>
                <a:r>
                  <a:rPr lang="bn-IN" sz="3200" dirty="0">
                    <a:cs typeface="NikoshBAN" pitchFamily="2" charset="0"/>
                  </a:rPr>
                  <a:t> </a:t>
                </a:r>
                <a14:m>
                  <m:oMath xmlns:m="http://schemas.openxmlformats.org/officeDocument/2006/math">
                    <m:r>
                      <a:rPr lang="bn-IN" sz="3200">
                        <a:latin typeface="Cambria Math"/>
                        <a:cs typeface="NikoshBAN" pitchFamily="2" charset="0"/>
                      </a:rPr>
                      <m:t>ফারেনহাইট</m:t>
                    </m:r>
                    <m:r>
                      <a:rPr lang="bn-IN" sz="3200">
                        <a:latin typeface="Cambria Math"/>
                        <a:cs typeface="NikoshBAN" pitchFamily="2" charset="0"/>
                      </a:rPr>
                      <m:t> </m:t>
                    </m:r>
                    <m:r>
                      <a:rPr lang="bn-IN" sz="3200">
                        <a:latin typeface="Cambria Math"/>
                        <a:cs typeface="NikoshBAN" pitchFamily="2" charset="0"/>
                      </a:rPr>
                      <m:t>স্কেলে</m:t>
                    </m:r>
                  </m:oMath>
                </a14:m>
                <a:r>
                  <a:rPr lang="bn-IN" sz="3200" dirty="0">
                    <a:latin typeface="NikoshBAN" pitchFamily="2" charset="0"/>
                    <a:cs typeface="NikoshBAN" pitchFamily="2" charset="0"/>
                  </a:rPr>
                  <a:t> </a:t>
                </a:r>
                <a14:m>
                  <m:oMath xmlns:m="http://schemas.openxmlformats.org/officeDocument/2006/math">
                    <m:r>
                      <a:rPr lang="bn-IN" sz="3200">
                        <a:latin typeface="Cambria Math"/>
                        <a:cs typeface="NikoshBAN" pitchFamily="2" charset="0"/>
                      </a:rPr>
                      <m:t>তাপমাত্রা।</m:t>
                    </m:r>
                  </m:oMath>
                </a14:m>
                <a:endParaRPr lang="bn-IN" sz="3200" dirty="0">
                  <a:latin typeface="NikoshBAN" pitchFamily="2" charset="0"/>
                  <a:cs typeface="NikoshBAN" pitchFamily="2" charset="0"/>
                </a:endParaRPr>
              </a:p>
              <a:p>
                <a:r>
                  <a:rPr lang="bn-IN" sz="3200" dirty="0">
                    <a:latin typeface="NikoshBAN" pitchFamily="2" charset="0"/>
                    <a:cs typeface="NikoshBAN" pitchFamily="2" charset="0"/>
                  </a:rPr>
                  <a:t>   </a:t>
                </a:r>
                <a:endParaRPr lang="en-US" sz="3200" dirty="0"/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36060" y="1543328"/>
                <a:ext cx="5602941" cy="5254515"/>
              </a:xfrm>
              <a:prstGeom prst="rect">
                <a:avLst/>
              </a:prstGeom>
              <a:blipFill rotWithShape="0">
                <a:blip r:embed="rId2"/>
                <a:stretch>
                  <a:fillRect l="-2717" t="-1508" r="-3587" b="-29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1851" y="1402287"/>
            <a:ext cx="2131820" cy="4962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314605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133600" y="4655642"/>
            <a:ext cx="80772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IN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সর্বোচ্চ মাত্রার বরফের ক্ষেত্রে </a:t>
            </a:r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F-</a:t>
            </a:r>
            <a:r>
              <a:rPr lang="bn-IN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এর মান কত?</a:t>
            </a:r>
            <a:endParaRPr lang="en-US" sz="4400" dirty="0"/>
          </a:p>
        </p:txBody>
      </p:sp>
      <p:sp>
        <p:nvSpPr>
          <p:cNvPr id="3" name="Rectangle 2"/>
          <p:cNvSpPr/>
          <p:nvPr/>
        </p:nvSpPr>
        <p:spPr>
          <a:xfrm>
            <a:off x="4191000" y="843906"/>
            <a:ext cx="3657600" cy="16113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IN" sz="5400" b="1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জোড়ায় কাজ  </a:t>
            </a:r>
            <a:endParaRPr lang="en-US" sz="5400" dirty="0">
              <a:solidFill>
                <a:srgbClr val="C00000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882952" y="2819400"/>
            <a:ext cx="4578497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sz="6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গাণিতিক সমস্যা </a:t>
            </a:r>
            <a:endParaRPr lang="en-US" sz="6600" dirty="0"/>
          </a:p>
        </p:txBody>
      </p:sp>
    </p:spTree>
    <p:extLst>
      <p:ext uri="{BB962C8B-B14F-4D97-AF65-F5344CB8AC3E}">
        <p14:creationId xmlns:p14="http://schemas.microsoft.com/office/powerpoint/2010/main" val="12069915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2895600" y="1676400"/>
                <a:ext cx="7239000" cy="450738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bn-IN" sz="32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itchFamily="2" charset="0"/>
                    <a:cs typeface="NikoshBAN" pitchFamily="2" charset="0"/>
                  </a:rPr>
                  <a:t>সেন্টিগ্রেড স্কেলের বরফের সর্বোচ্চ তাপমাত্রা ০</a:t>
                </a:r>
                <a:r>
                  <a:rPr lang="bn-IN" sz="3200" b="1" baseline="300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itchFamily="2" charset="0"/>
                    <a:cs typeface="NikoshBAN" pitchFamily="2" charset="0"/>
                  </a:rPr>
                  <a:t>০</a:t>
                </a:r>
                <a:r>
                  <a:rPr lang="en-US" sz="32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itchFamily="2" charset="0"/>
                    <a:cs typeface="NikoshBAN" pitchFamily="2" charset="0"/>
                  </a:rPr>
                  <a:t> c</a:t>
                </a:r>
                <a:endParaRPr lang="bn-IN" sz="32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endParaRPr>
              </a:p>
              <a:p>
                <a:r>
                  <a:rPr lang="bn-IN" sz="32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itchFamily="2" charset="0"/>
                    <a:cs typeface="NikoshBAN" pitchFamily="2" charset="0"/>
                  </a:rPr>
                  <a:t>জানা আছে,</a:t>
                </a:r>
              </a:p>
              <a:p>
                <a14:m>
                  <m:oMath xmlns:m="http://schemas.openxmlformats.org/officeDocument/2006/math">
                    <m:f>
                      <m:fPr>
                        <m:ctrlPr>
                          <a:rPr lang="bn-IN" sz="3200" b="1" i="1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cs typeface="NikoshBAN" pitchFamily="2" charset="0"/>
                          </a:rPr>
                        </m:ctrlPr>
                      </m:fPr>
                      <m:num>
                        <m:r>
                          <a:rPr lang="en-US" sz="3200" b="1" i="1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  <a:cs typeface="NikoshBAN" pitchFamily="2" charset="0"/>
                          </a:rPr>
                          <m:t>𝑪</m:t>
                        </m:r>
                      </m:num>
                      <m:den>
                        <m:r>
                          <a:rPr lang="bn-IN" sz="3200" b="1" i="1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  <a:cs typeface="NikoshBAN" pitchFamily="2" charset="0"/>
                          </a:rPr>
                          <m:t>৫</m:t>
                        </m:r>
                      </m:den>
                    </m:f>
                  </m:oMath>
                </a14:m>
                <a:r>
                  <a:rPr lang="bn-IN" sz="32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bn-IN" sz="3200" b="1" baseline="300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3200" b="1" baseline="300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itchFamily="2" charset="0"/>
                    <a:cs typeface="NikoshBAN" pitchFamily="2" charset="0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bn-IN" sz="3200" b="1" i="1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cs typeface="NikoshBAN" pitchFamily="2" charset="0"/>
                          </a:rPr>
                        </m:ctrlPr>
                      </m:fPr>
                      <m:num>
                        <m:r>
                          <a:rPr lang="en-US" sz="3200" b="1" i="1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  <a:cs typeface="NikoshBAN" pitchFamily="2" charset="0"/>
                          </a:rPr>
                          <m:t>𝑭</m:t>
                        </m:r>
                        <m:r>
                          <a:rPr lang="en-US" sz="3200" b="1" i="1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  <a:cs typeface="NikoshBAN" pitchFamily="2" charset="0"/>
                          </a:rPr>
                          <m:t>−</m:t>
                        </m:r>
                        <m:r>
                          <a:rPr lang="bn-IN" sz="3200" b="1" i="1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  <a:cs typeface="NikoshBAN" pitchFamily="2" charset="0"/>
                          </a:rPr>
                          <m:t>৩২</m:t>
                        </m:r>
                      </m:num>
                      <m:den>
                        <m:r>
                          <a:rPr lang="bn-IN" sz="3200" b="1" i="1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  <a:cs typeface="NikoshBAN" pitchFamily="2" charset="0"/>
                          </a:rPr>
                          <m:t>৯</m:t>
                        </m:r>
                      </m:den>
                    </m:f>
                  </m:oMath>
                </a14:m>
                <a:r>
                  <a:rPr lang="bn-IN" sz="32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itchFamily="2" charset="0"/>
                    <a:cs typeface="NikoshBAN" pitchFamily="2" charset="0"/>
                  </a:rPr>
                  <a:t>    </a:t>
                </a:r>
              </a:p>
              <a:p>
                <a:r>
                  <a:rPr lang="bn-IN" sz="4000" b="1" baseline="300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itchFamily="2" charset="0"/>
                    <a:cs typeface="NikoshBAN" pitchFamily="2" charset="0"/>
                  </a:rPr>
                  <a:t>বা,  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bn-IN" sz="3200" b="1" i="1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cs typeface="NikoshBAN" pitchFamily="2" charset="0"/>
                          </a:rPr>
                        </m:ctrlPr>
                      </m:fPr>
                      <m:num>
                        <m:r>
                          <a:rPr lang="bn-IN" sz="3200" b="1" i="1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  <a:cs typeface="NikoshBAN" pitchFamily="2" charset="0"/>
                          </a:rPr>
                          <m:t>০</m:t>
                        </m:r>
                      </m:num>
                      <m:den>
                        <m:r>
                          <a:rPr lang="bn-IN" sz="3200" b="1" i="1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  <a:cs typeface="NikoshBAN" pitchFamily="2" charset="0"/>
                          </a:rPr>
                          <m:t>৫</m:t>
                        </m:r>
                      </m:den>
                    </m:f>
                  </m:oMath>
                </a14:m>
                <a:r>
                  <a:rPr lang="bn-IN" sz="32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bn-IN" sz="3200" b="1" baseline="300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3200" b="1" baseline="300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itchFamily="2" charset="0"/>
                    <a:cs typeface="NikoshBAN" pitchFamily="2" charset="0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bn-IN" sz="3200" b="1" i="1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cs typeface="NikoshBAN" pitchFamily="2" charset="0"/>
                          </a:rPr>
                        </m:ctrlPr>
                      </m:fPr>
                      <m:num>
                        <m:r>
                          <a:rPr lang="en-US" sz="3200" b="1" i="1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  <a:cs typeface="NikoshBAN" pitchFamily="2" charset="0"/>
                          </a:rPr>
                          <m:t>𝑭</m:t>
                        </m:r>
                        <m:r>
                          <a:rPr lang="en-US" sz="3200" b="1" i="1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  <a:cs typeface="NikoshBAN" pitchFamily="2" charset="0"/>
                          </a:rPr>
                          <m:t>−</m:t>
                        </m:r>
                        <m:r>
                          <a:rPr lang="bn-IN" sz="3200" b="1" i="1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  <a:cs typeface="NikoshBAN" pitchFamily="2" charset="0"/>
                          </a:rPr>
                          <m:t>৩২</m:t>
                        </m:r>
                      </m:num>
                      <m:den>
                        <m:r>
                          <a:rPr lang="bn-IN" sz="3200" b="1" i="1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  <a:cs typeface="NikoshBAN" pitchFamily="2" charset="0"/>
                          </a:rPr>
                          <m:t>৯</m:t>
                        </m:r>
                      </m:den>
                    </m:f>
                  </m:oMath>
                </a14:m>
                <a:r>
                  <a:rPr lang="bn-IN" sz="32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itchFamily="2" charset="0"/>
                    <a:cs typeface="NikoshBAN" pitchFamily="2" charset="0"/>
                  </a:rPr>
                  <a:t>    </a:t>
                </a:r>
                <a:endParaRPr lang="bn-IN" sz="40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endParaRPr>
              </a:p>
              <a:p>
                <a:r>
                  <a:rPr lang="bn-IN" sz="32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itchFamily="2" charset="0"/>
                    <a:cs typeface="NikoshBAN" pitchFamily="2" charset="0"/>
                  </a:rPr>
                  <a:t>বা,  ৫ (</a:t>
                </a:r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F</a:t>
                </a:r>
                <a:r>
                  <a:rPr lang="en-US" sz="32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itchFamily="2" charset="0"/>
                    <a:cs typeface="NikoshBAN" pitchFamily="2" charset="0"/>
                  </a:rPr>
                  <a:t> – </a:t>
                </a:r>
                <a:r>
                  <a:rPr lang="bn-IN" sz="32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itchFamily="2" charset="0"/>
                    <a:cs typeface="NikoshBAN" pitchFamily="2" charset="0"/>
                  </a:rPr>
                  <a:t>৩২) = ০</a:t>
                </a:r>
              </a:p>
              <a:p>
                <a:r>
                  <a:rPr lang="bn-IN" sz="32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itchFamily="2" charset="0"/>
                    <a:cs typeface="NikoshBAN" pitchFamily="2" charset="0"/>
                  </a:rPr>
                  <a:t>বা,  </a:t>
                </a:r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F</a:t>
                </a:r>
                <a:r>
                  <a:rPr lang="en-US" sz="32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itchFamily="2" charset="0"/>
                    <a:cs typeface="NikoshBAN" pitchFamily="2" charset="0"/>
                  </a:rPr>
                  <a:t> – </a:t>
                </a:r>
                <a:r>
                  <a:rPr lang="bn-IN" sz="32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itchFamily="2" charset="0"/>
                    <a:cs typeface="NikoshBAN" pitchFamily="2" charset="0"/>
                  </a:rPr>
                  <a:t>৩২ = ০</a:t>
                </a:r>
              </a:p>
              <a:p>
                <a:r>
                  <a:rPr lang="bn-IN" sz="32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itchFamily="2" charset="0"/>
                    <a:cs typeface="NikoshBAN" pitchFamily="2" charset="0"/>
                  </a:rPr>
                  <a:t>বা,  </a:t>
                </a:r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F</a:t>
                </a:r>
                <a:r>
                  <a:rPr lang="en-US" sz="32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bn-IN" sz="32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itchFamily="2" charset="0"/>
                    <a:cs typeface="NikoshBAN" pitchFamily="2" charset="0"/>
                  </a:rPr>
                  <a:t>=</a:t>
                </a:r>
                <a:r>
                  <a:rPr lang="en-US" sz="32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bn-IN" sz="32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itchFamily="2" charset="0"/>
                    <a:cs typeface="NikoshBAN" pitchFamily="2" charset="0"/>
                  </a:rPr>
                  <a:t>৩২ </a:t>
                </a:r>
              </a:p>
              <a:p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F</a:t>
                </a:r>
                <a:r>
                  <a:rPr lang="bn-IN" sz="3200" dirty="0">
                    <a:latin typeface="Times New Roman" pitchFamily="18" charset="0"/>
                    <a:cs typeface="Times New Roman" pitchFamily="18" charset="0"/>
                  </a:rPr>
                  <a:t>- </a:t>
                </a:r>
                <a:r>
                  <a:rPr lang="en-US" sz="32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bn-IN" sz="32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itchFamily="2" charset="0"/>
                    <a:cs typeface="NikoshBAN" pitchFamily="2" charset="0"/>
                  </a:rPr>
                  <a:t>এর মান =৩২ </a:t>
                </a:r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95600" y="1676400"/>
                <a:ext cx="7239000" cy="4507388"/>
              </a:xfrm>
              <a:prstGeom prst="rect">
                <a:avLst/>
              </a:prstGeom>
              <a:blipFill rotWithShape="0">
                <a:blip r:embed="rId3"/>
                <a:stretch>
                  <a:fillRect l="-2273" t="-1894" b="-460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/>
          <p:cNvSpPr/>
          <p:nvPr/>
        </p:nvSpPr>
        <p:spPr>
          <a:xfrm>
            <a:off x="5141424" y="886127"/>
            <a:ext cx="2366353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sz="6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সমাধান </a:t>
            </a:r>
            <a:endParaRPr lang="en-US" sz="6600" dirty="0"/>
          </a:p>
        </p:txBody>
      </p:sp>
    </p:spTree>
    <p:extLst>
      <p:ext uri="{BB962C8B-B14F-4D97-AF65-F5344CB8AC3E}">
        <p14:creationId xmlns:p14="http://schemas.microsoft.com/office/powerpoint/2010/main" val="24705130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25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225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225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225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175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2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5082715" y="385971"/>
            <a:ext cx="2372765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7200" dirty="0">
                <a:latin typeface="NikoshBAN" pitchFamily="2" charset="0"/>
                <a:cs typeface="NikoshBAN" pitchFamily="2" charset="0"/>
              </a:rPr>
              <a:t>মূল্যায়ন</a:t>
            </a:r>
            <a:endParaRPr lang="en-US" sz="7200" dirty="0"/>
          </a:p>
        </p:txBody>
      </p:sp>
      <p:sp>
        <p:nvSpPr>
          <p:cNvPr id="11" name="Rectangle 10"/>
          <p:cNvSpPr/>
          <p:nvPr/>
        </p:nvSpPr>
        <p:spPr>
          <a:xfrm>
            <a:off x="533400" y="1447800"/>
            <a:ext cx="8305800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>
              <a:buFont typeface="Wingdings" pitchFamily="2" charset="2"/>
              <a:buChar char="Ø"/>
            </a:pPr>
            <a:r>
              <a:rPr lang="bn-IN" sz="4400" dirty="0" smtClean="0">
                <a:latin typeface="NikoshBAN" pitchFamily="2" charset="0"/>
                <a:cs typeface="NikoshBAN" pitchFamily="2" charset="0"/>
              </a:rPr>
              <a:t>ফারেনহাইট </a:t>
            </a:r>
            <a:r>
              <a:rPr lang="bn-IN" sz="4400" dirty="0">
                <a:latin typeface="NikoshBAN" pitchFamily="2" charset="0"/>
                <a:cs typeface="NikoshBAN" pitchFamily="2" charset="0"/>
              </a:rPr>
              <a:t>স্কেলের উর্দ্ধ স্থিরাঙ্ক কত?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  <a:p>
            <a:pPr marL="571500" indent="-571500">
              <a:buFont typeface="Wingdings" pitchFamily="2" charset="2"/>
              <a:buChar char="Ø"/>
            </a:pPr>
            <a:r>
              <a:rPr lang="bn-IN" sz="4400" dirty="0">
                <a:latin typeface="NikoshBAN" pitchFamily="2" charset="0"/>
                <a:cs typeface="NikoshBAN" pitchFamily="2" charset="0"/>
              </a:rPr>
              <a:t>ডিগ্রি কি?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  <a:p>
            <a:pPr marL="571500" indent="-571500">
              <a:buFont typeface="Wingdings" pitchFamily="2" charset="2"/>
              <a:buChar char="Ø"/>
            </a:pPr>
            <a:r>
              <a:rPr lang="bn-IN" sz="4400" dirty="0">
                <a:latin typeface="NikoshBAN" pitchFamily="2" charset="0"/>
                <a:cs typeface="NikoshBAN" pitchFamily="2" charset="0"/>
              </a:rPr>
              <a:t>নিম্ন স্থিরাঙ্ক কি</a:t>
            </a:r>
            <a:r>
              <a:rPr lang="bn-IN" sz="4400" dirty="0" smtClean="0">
                <a:latin typeface="NikoshBAN" pitchFamily="2" charset="0"/>
                <a:cs typeface="NikoshBAN" pitchFamily="2" charset="0"/>
              </a:rPr>
              <a:t>?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7800" y="2286000"/>
            <a:ext cx="6432080" cy="4038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79736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572001" y="457200"/>
            <a:ext cx="3174267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sz="6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বাড়ির কাজ</a:t>
            </a:r>
            <a:endParaRPr lang="en-US" sz="6600" dirty="0"/>
          </a:p>
        </p:txBody>
      </p:sp>
      <p:sp>
        <p:nvSpPr>
          <p:cNvPr id="5" name="Rectangle 4"/>
          <p:cNvSpPr/>
          <p:nvPr/>
        </p:nvSpPr>
        <p:spPr>
          <a:xfrm>
            <a:off x="1371600" y="2362200"/>
            <a:ext cx="4530407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sz="4800" dirty="0">
                <a:latin typeface="NikoshBAN" pitchFamily="2" charset="0"/>
                <a:cs typeface="NikoshBAN" pitchFamily="2" charset="0"/>
              </a:rPr>
              <a:t>তাপমাত্রার দুটি স্কেলের </a:t>
            </a:r>
          </a:p>
          <a:p>
            <a:r>
              <a:rPr lang="bn-IN" sz="4800" dirty="0">
                <a:latin typeface="NikoshBAN" pitchFamily="2" charset="0"/>
                <a:cs typeface="NikoshBAN" pitchFamily="2" charset="0"/>
              </a:rPr>
              <a:t>মধ্যে তুলনা দেখাও।</a:t>
            </a:r>
            <a:endParaRPr lang="en-US" sz="4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8328" y="1565196"/>
            <a:ext cx="5422741" cy="365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42605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1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2133600" y="1295400"/>
            <a:ext cx="7543800" cy="11430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prstTxWarp prst="textPlain">
              <a:avLst/>
            </a:prstTxWarp>
          </a:bodyPr>
          <a:lstStyle/>
          <a:p>
            <a:pPr algn="ctr"/>
            <a:r>
              <a:rPr lang="bn-IN" sz="9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ধন্যবাদ</a:t>
            </a:r>
            <a:endParaRPr lang="en-US" sz="9600" b="1" dirty="0">
              <a:solidFill>
                <a:schemeClr val="tx1">
                  <a:lumMod val="95000"/>
                  <a:lumOff val="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938307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483999" y="582582"/>
            <a:ext cx="898615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GB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 flipH="1">
            <a:off x="5926676" y="1637732"/>
            <a:ext cx="59345" cy="4254453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 flipH="1">
            <a:off x="5793350" y="1901875"/>
            <a:ext cx="59345" cy="3529934"/>
          </a:xfrm>
          <a:prstGeom prst="line">
            <a:avLst/>
          </a:prstGeom>
          <a:ln w="57150"/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 flipH="1">
            <a:off x="6060000" y="1901875"/>
            <a:ext cx="50402" cy="3529934"/>
          </a:xfrm>
          <a:prstGeom prst="line">
            <a:avLst/>
          </a:prstGeom>
          <a:ln w="57150"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grpSp>
        <p:nvGrpSpPr>
          <p:cNvPr id="9" name="Group 8"/>
          <p:cNvGrpSpPr/>
          <p:nvPr/>
        </p:nvGrpSpPr>
        <p:grpSpPr>
          <a:xfrm>
            <a:off x="1329943" y="1510009"/>
            <a:ext cx="4493079" cy="4491993"/>
            <a:chOff x="274254" y="1510008"/>
            <a:chExt cx="4493079" cy="4491993"/>
          </a:xfrm>
        </p:grpSpPr>
        <p:sp>
          <p:nvSpPr>
            <p:cNvPr id="10" name="TextBox 9"/>
            <p:cNvSpPr txBox="1"/>
            <p:nvPr/>
          </p:nvSpPr>
          <p:spPr>
            <a:xfrm>
              <a:off x="274254" y="3262790"/>
              <a:ext cx="4493079" cy="273921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BD" sz="3200" dirty="0">
                  <a:latin typeface="NikoshBAN" panose="02000000000000000000" pitchFamily="2" charset="0"/>
                  <a:cs typeface="NikoshBAN" panose="02000000000000000000" pitchFamily="2" charset="0"/>
                </a:rPr>
                <a:t>মোঃ আব্দুল আলীম</a:t>
              </a:r>
            </a:p>
            <a:p>
              <a:r>
                <a:rPr lang="bn-BD" sz="2800" dirty="0">
                  <a:latin typeface="NikoshBAN" panose="02000000000000000000" pitchFamily="2" charset="0"/>
                  <a:cs typeface="NikoshBAN" panose="02000000000000000000" pitchFamily="2" charset="0"/>
                </a:rPr>
                <a:t>সহকারি শিক্ষক </a:t>
              </a:r>
              <a:r>
                <a:rPr lang="en-US" sz="2400" dirty="0">
                  <a:latin typeface="NikoshBAN" panose="02000000000000000000" pitchFamily="2" charset="0"/>
                  <a:cs typeface="NikoshBAN" panose="02000000000000000000" pitchFamily="2" charset="0"/>
                </a:rPr>
                <a:t>(</a:t>
              </a:r>
              <a:r>
                <a:rPr lang="en-US" sz="20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বি,এস-সি,বি,এড</a:t>
              </a:r>
              <a:r>
                <a:rPr lang="en-US" sz="2000" dirty="0">
                  <a:latin typeface="NikoshBAN" panose="02000000000000000000" pitchFamily="2" charset="0"/>
                  <a:cs typeface="NikoshBAN" panose="02000000000000000000" pitchFamily="2" charset="0"/>
                </a:rPr>
                <a:t>) </a:t>
              </a:r>
            </a:p>
            <a:p>
              <a:r>
                <a:rPr lang="en-US" sz="28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আইডি</a:t>
              </a:r>
              <a:r>
                <a:rPr lang="en-US" sz="2800" dirty="0">
                  <a:latin typeface="NikoshBAN" panose="02000000000000000000" pitchFamily="2" charset="0"/>
                  <a:cs typeface="NikoshBAN" panose="02000000000000000000" pitchFamily="2" charset="0"/>
                </a:rPr>
                <a:t>- </a:t>
              </a:r>
              <a:r>
                <a: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01080270781</a:t>
              </a:r>
              <a:endParaRPr lang="bn-BD" sz="2800" dirty="0">
                <a:latin typeface="Times New Roman" panose="02020603050405020304" pitchFamily="18" charset="0"/>
                <a:cs typeface="NikoshBAN" panose="02000000000000000000" pitchFamily="2" charset="0"/>
              </a:endParaRPr>
            </a:p>
            <a:p>
              <a:r>
                <a:rPr lang="bn-BD" sz="2800" dirty="0">
                  <a:latin typeface="NikoshBAN" panose="02000000000000000000" pitchFamily="2" charset="0"/>
                  <a:cs typeface="NikoshBAN" panose="02000000000000000000" pitchFamily="2" charset="0"/>
                </a:rPr>
                <a:t>কল্যাণপুর রওশনীয়া দাখিল মাদরাসা</a:t>
              </a:r>
            </a:p>
            <a:p>
              <a:r>
                <a:rPr lang="bn-BD" sz="2800" dirty="0">
                  <a:latin typeface="NikoshBAN" panose="02000000000000000000" pitchFamily="2" charset="0"/>
                  <a:cs typeface="NikoshBAN" panose="02000000000000000000" pitchFamily="2" charset="0"/>
                </a:rPr>
                <a:t>বেলকুচি, সিরাজগঞ্জ </a:t>
              </a:r>
            </a:p>
            <a:p>
              <a:r>
                <a:rPr lang="bn-BD" sz="2800" dirty="0">
                  <a:latin typeface="NikoshBAN" panose="02000000000000000000" pitchFamily="2" charset="0"/>
                  <a:cs typeface="NikoshBAN" panose="02000000000000000000" pitchFamily="2" charset="0"/>
                </a:rPr>
                <a:t>মোবাইল-</a:t>
              </a:r>
              <a:r>
                <a:rPr lang="en-US" sz="2800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800" dirty="0">
                  <a:latin typeface="Times New Roman" panose="02020603050405020304" pitchFamily="18" charset="0"/>
                  <a:cs typeface="NikoshBAN" panose="02000000000000000000" pitchFamily="2" charset="0"/>
                </a:rPr>
                <a:t>01717012389</a:t>
              </a:r>
              <a:endParaRPr lang="en-GB" sz="28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98133" y="1510008"/>
              <a:ext cx="1524000" cy="1524000"/>
            </a:xfrm>
            <a:prstGeom prst="rect">
              <a:avLst/>
            </a:prstGeom>
          </p:spPr>
        </p:pic>
      </p:grpSp>
      <p:sp>
        <p:nvSpPr>
          <p:cNvPr id="13" name="TextBox 12"/>
          <p:cNvSpPr txBox="1"/>
          <p:nvPr/>
        </p:nvSpPr>
        <p:spPr>
          <a:xfrm>
            <a:off x="6068131" y="2911178"/>
            <a:ext cx="4943801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2"/>
            <a:r>
              <a:rPr lang="bn-IN" sz="3200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শ্রেণিঃ </a:t>
            </a:r>
            <a:r>
              <a:rPr lang="en-US" sz="320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৭ম </a:t>
            </a:r>
            <a:r>
              <a:rPr lang="bn-BD" sz="320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bn-IN" sz="3200" dirty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  <a:p>
            <a:pPr lvl="2"/>
            <a:r>
              <a:rPr lang="bn-IN" sz="3200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বিষয়ঃ </a:t>
            </a:r>
            <a:r>
              <a:rPr lang="en-US" sz="3200" dirty="0" err="1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বিজ্ঞান</a:t>
            </a:r>
            <a:endParaRPr lang="bn-IN" sz="3200" dirty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  <a:p>
            <a:pPr lvl="2"/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অধ্যায়-</a:t>
            </a:r>
            <a:r>
              <a:rPr lang="en-US" sz="3200" smtClean="0">
                <a:latin typeface="NikoshBAN" panose="02000000000000000000" pitchFamily="2" charset="0"/>
                <a:cs typeface="NikoshBAN" panose="02000000000000000000" pitchFamily="2" charset="0"/>
              </a:rPr>
              <a:t>৯</a:t>
            </a:r>
            <a:endParaRPr lang="bn-BD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lvl="2"/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সময়-৫০ মিনিট</a:t>
            </a:r>
          </a:p>
          <a:p>
            <a:pPr lvl="2"/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তারিখ-২৬/০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7</a:t>
            </a:r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/২০১৯ খ্রিঃ </a:t>
            </a: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GB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247132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7772400" y="1676400"/>
            <a:ext cx="2094842" cy="4073330"/>
            <a:chOff x="6122894" y="1944469"/>
            <a:chExt cx="2094842" cy="4073330"/>
          </a:xfrm>
        </p:grpSpPr>
        <p:pic>
          <p:nvPicPr>
            <p:cNvPr id="2050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22894" y="2590800"/>
              <a:ext cx="2094842" cy="342699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7" name="Rectangle 6"/>
            <p:cNvSpPr/>
            <p:nvPr/>
          </p:nvSpPr>
          <p:spPr>
            <a:xfrm>
              <a:off x="6705600" y="1944469"/>
              <a:ext cx="1330814" cy="6463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bn-IN" sz="3600" dirty="0">
                  <a:latin typeface="NikoshBAN" pitchFamily="2" charset="0"/>
                  <a:cs typeface="NikoshBAN" pitchFamily="2" charset="0"/>
                </a:rPr>
                <a:t>দেওয়াল</a:t>
              </a:r>
              <a:endParaRPr lang="bn-BD" dirty="0">
                <a:latin typeface="NikoshBAN" pitchFamily="2" charset="0"/>
                <a:cs typeface="NikoshBAN" pitchFamily="2" charset="0"/>
              </a:endParaRPr>
            </a:p>
          </p:txBody>
        </p:sp>
      </p:grp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3286" y="2590800"/>
            <a:ext cx="3333750" cy="238125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2058" y="2687435"/>
            <a:ext cx="2133600" cy="21336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886200" y="609600"/>
            <a:ext cx="3657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চিত্রগুলো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লক্ষ্য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করি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807546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7086601" y="4403099"/>
            <a:ext cx="320472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চিত্রে কি দেখা যাচ্ছে?</a:t>
            </a:r>
            <a:endParaRPr lang="bn-BD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209800" y="4419601"/>
            <a:ext cx="377058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এই চিত্রে কি দেখা যাচ্ছে?</a:t>
            </a:r>
            <a:endParaRPr lang="bn-BD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4200" y="685800"/>
            <a:ext cx="4419600" cy="3048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0785" y="617913"/>
            <a:ext cx="4419599" cy="30798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5241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4585448" y="309300"/>
            <a:ext cx="3038011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আজকের পাঠ</a:t>
            </a:r>
            <a:endParaRPr lang="bn-BD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382384" y="4876800"/>
            <a:ext cx="3048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তাপমাত্রার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পরিমাপ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2201" y="1066801"/>
            <a:ext cx="6096000" cy="3433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17448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 flipH="1">
            <a:off x="2476500" y="1143000"/>
            <a:ext cx="8191500" cy="4495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36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r>
              <a:rPr lang="en-US" sz="3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</a:t>
            </a:r>
            <a:r>
              <a:rPr lang="en-US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১। </a:t>
            </a:r>
            <a:r>
              <a:rPr lang="bn-IN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তাপমাত্রা পরিমাপক স্কেলগুলোর নাম  বলতে পারবে।</a:t>
            </a:r>
            <a:endParaRPr lang="bn-BD" sz="32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r>
              <a:rPr lang="bn-IN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</a:t>
            </a:r>
            <a:endParaRPr lang="en-US" sz="32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r>
              <a:rPr lang="bn-IN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২।তাপমাপক স্কেলগুলোর মধ্যে সম্পর্ক স্থাপন  করতে </a:t>
            </a:r>
            <a:r>
              <a:rPr lang="bn-BD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পারবে </a:t>
            </a:r>
            <a:r>
              <a:rPr lang="bn-IN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  <a:endParaRPr lang="bn-BD" sz="32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r>
              <a:rPr lang="bn-BD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32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r>
              <a:rPr lang="bn-IN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৩</a:t>
            </a:r>
            <a:r>
              <a:rPr lang="bn-BD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  <a:r>
              <a:rPr lang="bn-IN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তাপমাপক স্কেলগুলোর মধ্যে সম্পর্কিত ,গাণিতিক সমস্যার সমাধান করতে </a:t>
            </a:r>
            <a:r>
              <a:rPr lang="bn-BD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পারবে </a:t>
            </a:r>
            <a:r>
              <a:rPr lang="bn-IN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</a:p>
          <a:p>
            <a:r>
              <a:rPr lang="bn-IN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32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r>
              <a:rPr lang="bn-IN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৪। তাপমাপক স্কেলগুলোর তুলনা করতে </a:t>
            </a:r>
            <a:r>
              <a:rPr lang="bn-BD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পারবে</a:t>
            </a:r>
            <a:r>
              <a:rPr lang="bn-IN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  <a:r>
              <a:rPr lang="bn-BD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</a:p>
          <a:p>
            <a:endParaRPr lang="bn-BD" sz="28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sz="2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</a:t>
            </a:r>
            <a:r>
              <a:rPr lang="bn-BD" sz="2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  <a:p>
            <a:r>
              <a:rPr lang="en-US" sz="2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</a:t>
            </a:r>
            <a:endParaRPr lang="bn-BD" sz="28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491319" y="107576"/>
            <a:ext cx="3097881" cy="103542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5400" b="1" dirty="0">
                <a:solidFill>
                  <a:srgbClr val="CE3AC7"/>
                </a:solidFill>
                <a:latin typeface="NikoshBAN" pitchFamily="2" charset="0"/>
                <a:cs typeface="NikoshBAN" pitchFamily="2" charset="0"/>
              </a:rPr>
              <a:t>শিখনফল</a:t>
            </a:r>
            <a:r>
              <a:rPr lang="en-US" sz="5400" b="1" dirty="0">
                <a:solidFill>
                  <a:srgbClr val="CE3AC7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bn-BD" sz="5400" b="1" dirty="0">
              <a:solidFill>
                <a:srgbClr val="CE3AC7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486639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E:\Images\Gif\degree_c4[1]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2424" y="1070612"/>
            <a:ext cx="1905000" cy="36537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1371600" y="5132920"/>
            <a:ext cx="270298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পারদ থার্মোমিটার</a:t>
            </a:r>
            <a:endParaRPr lang="en-US" sz="3600" dirty="0"/>
          </a:p>
        </p:txBody>
      </p:sp>
      <p:pic>
        <p:nvPicPr>
          <p:cNvPr id="3074" name="Picture 2" descr="E:\Images\Others\োে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6200" y="762000"/>
            <a:ext cx="1689100" cy="1172228"/>
          </a:xfrm>
          <a:prstGeom prst="rect">
            <a:avLst/>
          </a:prstGeom>
          <a:noFill/>
          <a:ln>
            <a:noFill/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6544143" y="2211792"/>
            <a:ext cx="3029885" cy="3562350"/>
            <a:chOff x="3505200" y="1600200"/>
            <a:chExt cx="3029885" cy="3562350"/>
          </a:xfrm>
        </p:grpSpPr>
        <p:pic>
          <p:nvPicPr>
            <p:cNvPr id="3076" name="Picture 4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05200" y="1828800"/>
              <a:ext cx="2600325" cy="33337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7" name="Rectangle 6"/>
            <p:cNvSpPr/>
            <p:nvPr/>
          </p:nvSpPr>
          <p:spPr>
            <a:xfrm>
              <a:off x="5486400" y="1600200"/>
              <a:ext cx="1048685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bn-IN" sz="28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শূণ্যস্থান</a:t>
              </a:r>
              <a:endParaRPr lang="bn-BD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10" name="Rectangle 9"/>
            <p:cNvSpPr/>
            <p:nvPr/>
          </p:nvSpPr>
          <p:spPr>
            <a:xfrm>
              <a:off x="4398269" y="4495800"/>
              <a:ext cx="859531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bn-IN" sz="28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পারদ </a:t>
              </a:r>
              <a:endParaRPr lang="bn-BD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5123515" y="3293502"/>
              <a:ext cx="1003801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bn-IN" sz="28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বায়চাপ</a:t>
              </a:r>
              <a:endParaRPr lang="bn-BD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12" name="Rectangle 11"/>
            <p:cNvSpPr/>
            <p:nvPr/>
          </p:nvSpPr>
          <p:spPr>
            <a:xfrm>
              <a:off x="3550209" y="3283510"/>
              <a:ext cx="1003801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bn-IN" sz="28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বায়চাপ</a:t>
              </a:r>
              <a:endParaRPr lang="bn-BD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endParaRPr>
            </a:p>
          </p:txBody>
        </p:sp>
      </p:grpSp>
      <p:sp>
        <p:nvSpPr>
          <p:cNvPr id="15" name="Rectangle 14"/>
          <p:cNvSpPr/>
          <p:nvPr/>
        </p:nvSpPr>
        <p:spPr>
          <a:xfrm>
            <a:off x="7217327" y="5837641"/>
            <a:ext cx="189026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ব্যারোমিটার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5446672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6800" y="1461760"/>
            <a:ext cx="723900" cy="3143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4" name="Straight Arrow Connector 3"/>
          <p:cNvCxnSpPr/>
          <p:nvPr/>
        </p:nvCxnSpPr>
        <p:spPr>
          <a:xfrm flipV="1">
            <a:off x="2807642" y="4605010"/>
            <a:ext cx="0" cy="685800"/>
          </a:xfrm>
          <a:prstGeom prst="straightConnector1">
            <a:avLst/>
          </a:prstGeom>
          <a:ln w="57150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ctangle 5"/>
          <p:cNvSpPr/>
          <p:nvPr/>
        </p:nvSpPr>
        <p:spPr>
          <a:xfrm>
            <a:off x="3891257" y="351345"/>
            <a:ext cx="5105885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পারদ থার্মোমিটারের বর্ণনা</a:t>
            </a:r>
            <a:endParaRPr lang="en-US" sz="4800" dirty="0"/>
          </a:p>
        </p:txBody>
      </p:sp>
      <p:sp>
        <p:nvSpPr>
          <p:cNvPr id="9" name="Right Brace 8"/>
          <p:cNvSpPr/>
          <p:nvPr/>
        </p:nvSpPr>
        <p:spPr>
          <a:xfrm>
            <a:off x="3113976" y="1524000"/>
            <a:ext cx="409014" cy="1524000"/>
          </a:xfrm>
          <a:prstGeom prst="rightBrac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3342576" y="1387664"/>
            <a:ext cx="696024" cy="2099357"/>
          </a:xfrm>
          <a:prstGeom prst="rect">
            <a:avLst/>
          </a:prstGeom>
        </p:spPr>
        <p:txBody>
          <a:bodyPr vert="wordArtVert" wrap="none">
            <a:spAutoFit/>
          </a:bodyPr>
          <a:lstStyle/>
          <a:p>
            <a:r>
              <a:rPr lang="bn-IN" sz="28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পারদ বাষ্প </a:t>
            </a:r>
            <a:endParaRPr lang="en-US" sz="2800" dirty="0">
              <a:solidFill>
                <a:srgbClr val="0070C0"/>
              </a:solidFill>
            </a:endParaRPr>
          </a:p>
        </p:txBody>
      </p:sp>
      <p:pic>
        <p:nvPicPr>
          <p:cNvPr id="11" name="Picture 4" descr="E:\Images\Science\images (5).jpg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11200"/>
                    </a14:imgEffect>
                    <a14:imgEffect>
                      <a14:brightnessContrast bright="-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65178" y="1600200"/>
            <a:ext cx="1329502" cy="166238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Rectangle 12"/>
          <p:cNvSpPr/>
          <p:nvPr/>
        </p:nvSpPr>
        <p:spPr>
          <a:xfrm>
            <a:off x="2501308" y="5210775"/>
            <a:ext cx="61266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বাল্ব</a:t>
            </a:r>
            <a:endParaRPr lang="en-US" sz="2800" dirty="0"/>
          </a:p>
        </p:txBody>
      </p:sp>
      <p:pic>
        <p:nvPicPr>
          <p:cNvPr id="14" name="Picture 2" descr="E:\Images\Gif\degree_c4[1].gif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15400" y="1428750"/>
            <a:ext cx="1676400" cy="3086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Rectangle 14"/>
          <p:cNvSpPr/>
          <p:nvPr/>
        </p:nvSpPr>
        <p:spPr>
          <a:xfrm>
            <a:off x="8001000" y="4876801"/>
            <a:ext cx="25908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IN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বাল্বের তাপমাত্রা বাড়লেই সরু ছিদ্র দিয়ে পারদ উপরে উঠে যায়। </a:t>
            </a:r>
          </a:p>
        </p:txBody>
      </p:sp>
      <p:sp>
        <p:nvSpPr>
          <p:cNvPr id="2" name="Left Brace 1"/>
          <p:cNvSpPr/>
          <p:nvPr/>
        </p:nvSpPr>
        <p:spPr>
          <a:xfrm>
            <a:off x="2199577" y="1524000"/>
            <a:ext cx="242943" cy="2667000"/>
          </a:xfrm>
          <a:prstGeom prst="leftBrace">
            <a:avLst/>
          </a:prstGeom>
          <a:ln w="38100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4806476" y="3508990"/>
            <a:ext cx="228012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IN" sz="24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পারদ ভরানো হচ্ছে।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4247812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3" dur="1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9" grpId="0" animBg="1"/>
      <p:bldP spid="10" grpId="0"/>
      <p:bldP spid="13" grpId="0"/>
      <p:bldP spid="15" grpId="0"/>
      <p:bldP spid="2" grpId="0" animBg="1"/>
      <p:bldP spid="1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841812" y="1722863"/>
            <a:ext cx="64008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>
              <a:buFont typeface="Wingdings" pitchFamily="2" charset="2"/>
              <a:buChar char=""/>
            </a:pPr>
            <a:r>
              <a:rPr lang="bn-IN" sz="36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মানুষের শরীরের তাপমাত্রা মাপার স্কেলে তরল পদার্থ হিসাবে কি ব্যবহার কর হয়? </a:t>
            </a:r>
          </a:p>
        </p:txBody>
      </p:sp>
      <p:sp>
        <p:nvSpPr>
          <p:cNvPr id="7" name="Rectangle 6"/>
          <p:cNvSpPr/>
          <p:nvPr/>
        </p:nvSpPr>
        <p:spPr>
          <a:xfrm>
            <a:off x="3048000" y="4202267"/>
            <a:ext cx="714951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>
              <a:buFont typeface="Wingdings" pitchFamily="2" charset="2"/>
              <a:buChar char="Ä"/>
            </a:pPr>
            <a:r>
              <a:rPr lang="bn-IN" sz="36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মানুষের শরীরের  স্বাভাবিক তাপমাত্রা কত?</a:t>
            </a:r>
          </a:p>
        </p:txBody>
      </p:sp>
    </p:spTree>
    <p:extLst>
      <p:ext uri="{BB962C8B-B14F-4D97-AF65-F5344CB8AC3E}">
        <p14:creationId xmlns:p14="http://schemas.microsoft.com/office/powerpoint/2010/main" val="23904786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891</TotalTime>
  <Words>316</Words>
  <Application>Microsoft Office PowerPoint</Application>
  <PresentationFormat>Widescreen</PresentationFormat>
  <Paragraphs>97</Paragraphs>
  <Slides>18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6" baseType="lpstr">
      <vt:lpstr>Arial</vt:lpstr>
      <vt:lpstr>Calibri</vt:lpstr>
      <vt:lpstr>Cambria Math</vt:lpstr>
      <vt:lpstr>NikoshBAN</vt:lpstr>
      <vt:lpstr>Times New Roman</vt:lpstr>
      <vt:lpstr>Vrinda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Iqbal high school</dc:creator>
  <cp:lastModifiedBy>B.Sc</cp:lastModifiedBy>
  <cp:revision>68</cp:revision>
  <dcterms:created xsi:type="dcterms:W3CDTF">2014-10-08T07:32:28Z</dcterms:created>
  <dcterms:modified xsi:type="dcterms:W3CDTF">2020-01-30T08:19:53Z</dcterms:modified>
</cp:coreProperties>
</file>