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9"/>
  </p:notesMasterIdLst>
  <p:sldIdLst>
    <p:sldId id="277" r:id="rId2"/>
    <p:sldId id="258" r:id="rId3"/>
    <p:sldId id="259" r:id="rId4"/>
    <p:sldId id="261" r:id="rId5"/>
    <p:sldId id="262" r:id="rId6"/>
    <p:sldId id="280" r:id="rId7"/>
    <p:sldId id="278" r:id="rId8"/>
    <p:sldId id="263" r:id="rId9"/>
    <p:sldId id="265" r:id="rId10"/>
    <p:sldId id="274" r:id="rId11"/>
    <p:sldId id="279" r:id="rId12"/>
    <p:sldId id="275" r:id="rId13"/>
    <p:sldId id="270" r:id="rId14"/>
    <p:sldId id="272" r:id="rId15"/>
    <p:sldId id="264" r:id="rId16"/>
    <p:sldId id="276" r:id="rId17"/>
    <p:sldId id="25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0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2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C0ECB-3E1E-4F17-B116-B7B17F4759A1}" type="datetimeFigureOut">
              <a:rPr lang="en-US" smtClean="0"/>
              <a:pPr/>
              <a:t>29-Jan-20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F39CB-E4D8-42E0-B1C5-6BD37757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317F-4262-4C33-8372-39453D1365EE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E432-8CB8-4640-81D4-2F2EB81F791C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8E01-31E7-4E09-AEF2-AAF7952CC290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1B0F-3343-475E-A25A-F4F053246F75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45B5-3B61-41EC-9F1E-707C0F9B5CC5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C8B0-CA42-4798-AAE8-B8F323261D75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52AE-C6DA-4A2A-B8B7-A01AD21C7CD5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28CD-779A-49D9-A058-C242738F636C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7616-D99E-4D7B-BDC3-0E9C73A66938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4D8B-D2BB-44F2-848D-9E41BDFAB273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E685-E9BA-480B-A575-D22D76644B1F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13062D-3BA3-42E8-9E04-B314032344A4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390313" y="182879"/>
            <a:ext cx="4923693" cy="3545059"/>
          </a:xfrm>
          <a:prstGeom prst="horizontalScroll">
            <a:avLst>
              <a:gd name="adj" fmla="val 11706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fgdf.png"/>
          <p:cNvPicPr>
            <a:picLocks noChangeAspect="1"/>
          </p:cNvPicPr>
          <p:nvPr/>
        </p:nvPicPr>
        <p:blipFill>
          <a:blip r:embed="rId2"/>
          <a:srcRect l="4774" t="16927" r="4238" b="10622"/>
          <a:stretch>
            <a:fillRect/>
          </a:stretch>
        </p:blipFill>
        <p:spPr>
          <a:xfrm>
            <a:off x="3587262" y="3784210"/>
            <a:ext cx="5134707" cy="253921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1CB8-3499-4BCD-A7DD-4C9B7662F401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>
            <a:extLst>
              <a:ext uri="{FF2B5EF4-FFF2-40B4-BE49-F238E27FC236}">
                <a16:creationId xmlns:a16="http://schemas.microsoft.com/office/drawing/2014/main" xmlns="" id="{8D54FC76-43BF-44D7-BA5B-D4E2C4C15DB3}"/>
              </a:ext>
            </a:extLst>
          </p:cNvPr>
          <p:cNvSpPr/>
          <p:nvPr/>
        </p:nvSpPr>
        <p:spPr>
          <a:xfrm>
            <a:off x="3111910" y="383458"/>
            <a:ext cx="5029200" cy="2477729"/>
          </a:xfrm>
          <a:prstGeom prst="wav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তাওহিদে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গুরুত্ব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95992AB-F150-44E7-9B38-4A13E1ED6BC3}"/>
              </a:ext>
            </a:extLst>
          </p:cNvPr>
          <p:cNvSpPr txBox="1"/>
          <p:nvPr/>
        </p:nvSpPr>
        <p:spPr>
          <a:xfrm>
            <a:off x="1563328" y="3301370"/>
            <a:ext cx="9438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ঈমান ও ইসলামের মুল ভিত্তি হল তাওহিদ;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তাওহিদে বিশ্বাস না করলে কেউ মুমিন বা মুসলিম হতে পারেনা;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সকল নবী রাসুল আল্লাহর একত্ববাদের ঘোষণা দিয়েছেন 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তাওহিদে বিশ্বাসীগণ জান্নাত লাভ করবেন।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B5AE-9714-4F89-A163-3DD156354C44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527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w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702" y="1460182"/>
            <a:ext cx="4218523" cy="28072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85735" y="773723"/>
            <a:ext cx="5627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1003" y="4515729"/>
            <a:ext cx="79201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তাওহিদের শিক্ষা প্রতিষ্ঠার জন্য নবি-রাসুলগণ কিরুপ সমস্যার সম্মুখীন হয়েছিলেন তার কয়েকটি উদাহরণ দাও।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9842696" y="293077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সময়-৫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92-2404-4E3E-ACFC-14EA424795B4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bbon: Tilted Up 2">
            <a:extLst>
              <a:ext uri="{FF2B5EF4-FFF2-40B4-BE49-F238E27FC236}">
                <a16:creationId xmlns:a16="http://schemas.microsoft.com/office/drawing/2014/main" xmlns="" id="{0F7117BB-9554-455F-AA82-5020C4D6A394}"/>
              </a:ext>
            </a:extLst>
          </p:cNvPr>
          <p:cNvSpPr/>
          <p:nvPr/>
        </p:nvSpPr>
        <p:spPr>
          <a:xfrm>
            <a:off x="929148" y="0"/>
            <a:ext cx="9896168" cy="2241754"/>
          </a:xfrm>
          <a:prstGeom prst="ribbon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তাওহিদের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AC845B3-0F58-4FA1-A090-3ED6A6F96984}"/>
              </a:ext>
            </a:extLst>
          </p:cNvPr>
          <p:cNvSpPr txBox="1"/>
          <p:nvPr/>
        </p:nvSpPr>
        <p:spPr>
          <a:xfrm>
            <a:off x="752168" y="2684206"/>
            <a:ext cx="1007314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আসমান যমীন,চন্দ্র-সূর্য,গ্রহ নক্ষত্রের সৃষ্টিকর্তা হলেন মহান আল্লাহ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Blip>
                <a:blip r:embed="rId2"/>
              </a:buBlip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কৃতজ্ঞতা প্রকাশের সুযোগ হয়;</a:t>
            </a:r>
          </a:p>
          <a:p>
            <a:pPr marL="285750" indent="-285750">
              <a:buBlip>
                <a:blip r:embed="rId2"/>
              </a:buBlip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আত্মসচেতন ও আত্মমর্যাদাবান করে;</a:t>
            </a:r>
          </a:p>
          <a:p>
            <a:pPr marL="285750" indent="-285750">
              <a:buBlip>
                <a:blip r:embed="rId2"/>
              </a:buBlip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সৎচরিত্রবান হয়;</a:t>
            </a:r>
          </a:p>
          <a:p>
            <a:pPr marL="285750" indent="-285750">
              <a:buBlip>
                <a:blip r:embed="rId2"/>
              </a:buBlip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 গুণে গুণান্বিত হওয়ার অনুশীলন করে;</a:t>
            </a:r>
          </a:p>
          <a:p>
            <a:pPr marL="285750" indent="-285750">
              <a:buBlip>
                <a:blip r:embed="rId2"/>
              </a:buBlip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ঐক্য ও ভ্রাতৃত্ব প্রতিষ্ঠা করে;</a:t>
            </a:r>
          </a:p>
          <a:p>
            <a:pPr marL="285750" indent="-285750">
              <a:buBlip>
                <a:blip r:embed="rId2"/>
              </a:buBlip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ইবাদত ও সৎকর্মে উৎসাহিত করে;</a:t>
            </a:r>
          </a:p>
          <a:p>
            <a:pPr marL="285750" indent="-285750">
              <a:buBlip>
                <a:blip r:embed="rId2"/>
              </a:buBlip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পরকালীন জীবনে মানুষকে সফলতা দান করে। </a:t>
            </a:r>
          </a:p>
          <a:p>
            <a:pPr marL="285750" indent="-285750">
              <a:buBlip>
                <a:blip r:embed="rId2"/>
              </a:buBlip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C26D-019B-4802-91D9-A92B345B485F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81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14F76BE5-45D3-49CF-931D-A192817F5849}"/>
              </a:ext>
            </a:extLst>
          </p:cNvPr>
          <p:cNvSpPr/>
          <p:nvPr/>
        </p:nvSpPr>
        <p:spPr>
          <a:xfrm>
            <a:off x="2845758" y="300187"/>
            <a:ext cx="5324168" cy="202052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C00A740-4170-444B-A1FD-602C4DE7E189}"/>
              </a:ext>
            </a:extLst>
          </p:cNvPr>
          <p:cNvSpPr/>
          <p:nvPr/>
        </p:nvSpPr>
        <p:spPr>
          <a:xfrm>
            <a:off x="2265125" y="5037824"/>
            <a:ext cx="7049729" cy="13126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তাওহিদের গুরুত্ব নিয়ে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টি বাক্য রচনা 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doliyo 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2751" y="2417883"/>
            <a:ext cx="4273691" cy="2393267"/>
          </a:xfrm>
          <a:prstGeom prst="rect">
            <a:avLst/>
          </a:prstGeom>
        </p:spPr>
      </p:pic>
      <p:sp>
        <p:nvSpPr>
          <p:cNvPr id="6" name="7-Point Star 5"/>
          <p:cNvSpPr/>
          <p:nvPr/>
        </p:nvSpPr>
        <p:spPr>
          <a:xfrm>
            <a:off x="9608235" y="253218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সময়-৫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5549-AB4F-4D26-B9DF-647A442F51CC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95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2">
            <a:extLst>
              <a:ext uri="{FF2B5EF4-FFF2-40B4-BE49-F238E27FC236}">
                <a16:creationId xmlns:a16="http://schemas.microsoft.com/office/drawing/2014/main" xmlns="" id="{B092E226-6CB7-4511-BAFE-6FA6E830915E}"/>
              </a:ext>
            </a:extLst>
          </p:cNvPr>
          <p:cNvSpPr/>
          <p:nvPr/>
        </p:nvSpPr>
        <p:spPr>
          <a:xfrm>
            <a:off x="2890683" y="383459"/>
            <a:ext cx="5619136" cy="2846439"/>
          </a:xfrm>
          <a:prstGeom prst="diamon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0C8A061-29F9-444D-A72C-506005FD9120}"/>
              </a:ext>
            </a:extLst>
          </p:cNvPr>
          <p:cNvSpPr txBox="1"/>
          <p:nvPr/>
        </p:nvSpPr>
        <p:spPr>
          <a:xfrm>
            <a:off x="2551471" y="3429000"/>
            <a:ext cx="67695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1.দাওয়াতের মুল কথা হল_____।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2.তাওহিদই হল_____ মুল।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3.তাওহিদে বিশ্বাস_____ পথ উম্মুক্ত করে।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E2FEFF2-F255-45DB-BBEB-3B40E6E3D9C3}"/>
              </a:ext>
            </a:extLst>
          </p:cNvPr>
          <p:cNvSpPr txBox="1"/>
          <p:nvPr/>
        </p:nvSpPr>
        <p:spPr>
          <a:xfrm>
            <a:off x="1482212" y="5714614"/>
            <a:ext cx="963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ইলাহা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ইল্লাল্লাহ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(২)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(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জান্নাতের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9750-1E29-45E8-B14A-A0BEA2FCED65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29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83E8E16-B8B0-401B-93B0-D51BDF4EDA24}"/>
              </a:ext>
            </a:extLst>
          </p:cNvPr>
          <p:cNvSpPr/>
          <p:nvPr/>
        </p:nvSpPr>
        <p:spPr>
          <a:xfrm>
            <a:off x="3896751" y="206479"/>
            <a:ext cx="4492623" cy="79232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A5D07B6-DB9F-4B2C-A404-7D011EE3E4D5}"/>
              </a:ext>
            </a:extLst>
          </p:cNvPr>
          <p:cNvSpPr txBox="1"/>
          <p:nvPr/>
        </p:nvSpPr>
        <p:spPr>
          <a:xfrm>
            <a:off x="3619745" y="5032717"/>
            <a:ext cx="5326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সবাই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তাওহিদের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প্রভাব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বাক্য রচনা করে নিয়ে আসবে।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 descr="smdnslk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4" y="1066067"/>
            <a:ext cx="5148774" cy="353384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332-B239-49A5-B476-3EB7C0FC0762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50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xmlns="" id="{551E26B7-4786-41D8-B666-8B99603BBEFF}"/>
              </a:ext>
            </a:extLst>
          </p:cNvPr>
          <p:cNvSpPr/>
          <p:nvPr/>
        </p:nvSpPr>
        <p:spPr>
          <a:xfrm>
            <a:off x="3510116" y="1430594"/>
            <a:ext cx="5648632" cy="1998406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োত্তর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C07F-234F-40C6-8625-B48CA103FBC4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8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05165EFF-F12A-4E78-A8B4-B7B5C35CC1B5}"/>
              </a:ext>
            </a:extLst>
          </p:cNvPr>
          <p:cNvSpPr/>
          <p:nvPr/>
        </p:nvSpPr>
        <p:spPr>
          <a:xfrm>
            <a:off x="3628103" y="1976284"/>
            <a:ext cx="6017342" cy="34216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D027-CF16-4BD7-8D49-F741DADF63B5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641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B8A9934-7617-4778-A741-47DCD4195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813" t="8000" r="25113" b="18564"/>
          <a:stretch>
            <a:fillRect/>
          </a:stretch>
        </p:blipFill>
        <p:spPr>
          <a:xfrm>
            <a:off x="7329268" y="0"/>
            <a:ext cx="4862732" cy="6611815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D6DFE38F-61C6-4456-936B-B4C8BB5EF5B6}"/>
              </a:ext>
            </a:extLst>
          </p:cNvPr>
          <p:cNvSpPr/>
          <p:nvPr/>
        </p:nvSpPr>
        <p:spPr>
          <a:xfrm>
            <a:off x="-1" y="0"/>
            <a:ext cx="5697415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সহঃশিক্ষক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নৈতিক শিক্ষা)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ইনডেক্স নং-১১৩৮১২১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খাস সোনামুখী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বেলকুচি,সিরাজগঞ্জ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6" name="Picture 5" descr="mmmmm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5923" y="633047"/>
            <a:ext cx="2392871" cy="2532184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D73B6EF7-69A3-48D2-915A-45713C835336}"/>
              </a:ext>
            </a:extLst>
          </p:cNvPr>
          <p:cNvGrpSpPr/>
          <p:nvPr/>
        </p:nvGrpSpPr>
        <p:grpSpPr>
          <a:xfrm>
            <a:off x="7512148" y="1041010"/>
            <a:ext cx="4481655" cy="4642339"/>
            <a:chOff x="3078076" y="2245818"/>
            <a:chExt cx="5250868" cy="5479365"/>
          </a:xfrm>
        </p:grpSpPr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xmlns="" id="{3D2CCDE3-E328-4B61-B848-DD6475209A63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10800000"/>
                <a:gd name="adj2" fmla="val 16200000"/>
                <a:gd name="adj3" fmla="val 463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Block Arc 8">
              <a:extLst>
                <a:ext uri="{FF2B5EF4-FFF2-40B4-BE49-F238E27FC236}">
                  <a16:creationId xmlns:a16="http://schemas.microsoft.com/office/drawing/2014/main" xmlns="" id="{FAFACD3F-4D95-4237-B967-732B808872DB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5400000"/>
                <a:gd name="adj2" fmla="val 10800000"/>
                <a:gd name="adj3" fmla="val 463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Block Arc 9">
              <a:extLst>
                <a:ext uri="{FF2B5EF4-FFF2-40B4-BE49-F238E27FC236}">
                  <a16:creationId xmlns:a16="http://schemas.microsoft.com/office/drawing/2014/main" xmlns="" id="{EFB71CDA-A987-4BF8-9E35-6B9CAC9A594B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0"/>
                <a:gd name="adj2" fmla="val 5400000"/>
                <a:gd name="adj3" fmla="val 463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Block Arc 10">
              <a:extLst>
                <a:ext uri="{FF2B5EF4-FFF2-40B4-BE49-F238E27FC236}">
                  <a16:creationId xmlns:a16="http://schemas.microsoft.com/office/drawing/2014/main" xmlns="" id="{821C7B24-7EA3-4516-B9F2-3654A2C69FDB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16200000"/>
                <a:gd name="adj2" fmla="val 0"/>
                <a:gd name="adj3" fmla="val 463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0">
              <a:extLst>
                <a:ext uri="{FF2B5EF4-FFF2-40B4-BE49-F238E27FC236}">
                  <a16:creationId xmlns:a16="http://schemas.microsoft.com/office/drawing/2014/main" xmlns="" id="{C959BDC9-21FA-4287-AE4A-9053430D4563}"/>
                </a:ext>
              </a:extLst>
            </p:cNvPr>
            <p:cNvSpPr/>
            <p:nvPr/>
          </p:nvSpPr>
          <p:spPr>
            <a:xfrm>
              <a:off x="4859597" y="4052668"/>
              <a:ext cx="1551851" cy="1551851"/>
            </a:xfrm>
            <a:custGeom>
              <a:avLst/>
              <a:gdLst>
                <a:gd name="connsiteX0" fmla="*/ 0 w 1551851"/>
                <a:gd name="connsiteY0" fmla="*/ 775926 h 1551851"/>
                <a:gd name="connsiteX1" fmla="*/ 775926 w 1551851"/>
                <a:gd name="connsiteY1" fmla="*/ 0 h 1551851"/>
                <a:gd name="connsiteX2" fmla="*/ 1551852 w 1551851"/>
                <a:gd name="connsiteY2" fmla="*/ 775926 h 1551851"/>
                <a:gd name="connsiteX3" fmla="*/ 775926 w 1551851"/>
                <a:gd name="connsiteY3" fmla="*/ 1551852 h 1551851"/>
                <a:gd name="connsiteX4" fmla="*/ 0 w 1551851"/>
                <a:gd name="connsiteY4" fmla="*/ 775926 h 155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1851" h="1551851">
                  <a:moveTo>
                    <a:pt x="0" y="775926"/>
                  </a:moveTo>
                  <a:cubicBezTo>
                    <a:pt x="0" y="347394"/>
                    <a:pt x="347394" y="0"/>
                    <a:pt x="775926" y="0"/>
                  </a:cubicBezTo>
                  <a:cubicBezTo>
                    <a:pt x="1204458" y="0"/>
                    <a:pt x="1551852" y="347394"/>
                    <a:pt x="1551852" y="775926"/>
                  </a:cubicBezTo>
                  <a:cubicBezTo>
                    <a:pt x="1551852" y="1204458"/>
                    <a:pt x="1204458" y="1551852"/>
                    <a:pt x="775926" y="1551852"/>
                  </a:cubicBezTo>
                  <a:cubicBezTo>
                    <a:pt x="347394" y="1551852"/>
                    <a:pt x="0" y="1204458"/>
                    <a:pt x="0" y="775926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274253" tIns="274253" rIns="274253" bIns="274253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7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৯ম </a:t>
              </a:r>
              <a:r>
                <a:rPr lang="en-US" sz="3700" kern="1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</a:t>
              </a:r>
              <a:endParaRPr lang="en-US" sz="37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Freeform: Shape 11">
              <a:extLst>
                <a:ext uri="{FF2B5EF4-FFF2-40B4-BE49-F238E27FC236}">
                  <a16:creationId xmlns:a16="http://schemas.microsoft.com/office/drawing/2014/main" xmlns="" id="{1FF2CB54-4826-452B-B38B-5F0D79C4E158}"/>
                </a:ext>
              </a:extLst>
            </p:cNvPr>
            <p:cNvSpPr/>
            <p:nvPr/>
          </p:nvSpPr>
          <p:spPr>
            <a:xfrm>
              <a:off x="5022909" y="2245818"/>
              <a:ext cx="1319074" cy="1276685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1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অধ্যায়-০১</a:t>
              </a:r>
              <a:endParaRPr lang="en-US" sz="21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Freeform: Shape 12">
              <a:extLst>
                <a:ext uri="{FF2B5EF4-FFF2-40B4-BE49-F238E27FC236}">
                  <a16:creationId xmlns:a16="http://schemas.microsoft.com/office/drawing/2014/main" xmlns="" id="{5DE49F80-8A70-4002-AF56-A6E1B33FFC5A}"/>
                </a:ext>
              </a:extLst>
            </p:cNvPr>
            <p:cNvSpPr/>
            <p:nvPr/>
          </p:nvSpPr>
          <p:spPr>
            <a:xfrm>
              <a:off x="7017788" y="4134310"/>
              <a:ext cx="1311156" cy="1430119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1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আকাঈদ</a:t>
              </a:r>
              <a:endParaRPr lang="en-US" sz="21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Freeform: Shape 13">
              <a:extLst>
                <a:ext uri="{FF2B5EF4-FFF2-40B4-BE49-F238E27FC236}">
                  <a16:creationId xmlns:a16="http://schemas.microsoft.com/office/drawing/2014/main" xmlns="" id="{EFF32602-F2DC-4FE8-8DCC-8DF404F05362}"/>
                </a:ext>
              </a:extLst>
            </p:cNvPr>
            <p:cNvSpPr/>
            <p:nvPr/>
          </p:nvSpPr>
          <p:spPr>
            <a:xfrm>
              <a:off x="3078076" y="4259555"/>
              <a:ext cx="1319074" cy="1507541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1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তাওহিদ</a:t>
              </a:r>
              <a:endParaRPr lang="en-US" sz="21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Freeform: Shape 14">
              <a:extLst>
                <a:ext uri="{FF2B5EF4-FFF2-40B4-BE49-F238E27FC236}">
                  <a16:creationId xmlns:a16="http://schemas.microsoft.com/office/drawing/2014/main" xmlns="" id="{9D6973FC-5BA2-4A0B-9215-0BFAC6982967}"/>
                </a:ext>
              </a:extLst>
            </p:cNvPr>
            <p:cNvSpPr/>
            <p:nvPr/>
          </p:nvSpPr>
          <p:spPr>
            <a:xfrm>
              <a:off x="5167618" y="6244515"/>
              <a:ext cx="1261903" cy="1480668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1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পাঠ-০৪</a:t>
              </a:r>
              <a:endParaRPr lang="en-US" sz="21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336781" y="218440"/>
            <a:ext cx="2403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4814670" y="2887392"/>
            <a:ext cx="3334042" cy="822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18B9-0468-456E-A4DD-E19F6A0CFE36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822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index t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50" y="2448802"/>
            <a:ext cx="3041169" cy="2277941"/>
          </a:xfrm>
          <a:prstGeom prst="rect">
            <a:avLst/>
          </a:prstGeom>
        </p:spPr>
      </p:pic>
      <p:pic>
        <p:nvPicPr>
          <p:cNvPr id="18" name="Picture 17" descr="81KlbtKDKkL._SX42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203" y="2307101"/>
            <a:ext cx="2560320" cy="2560320"/>
          </a:xfrm>
          <a:prstGeom prst="rect">
            <a:avLst/>
          </a:prstGeom>
        </p:spPr>
      </p:pic>
      <p:pic>
        <p:nvPicPr>
          <p:cNvPr id="19" name="Picture 1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4067" y="2554385"/>
            <a:ext cx="2143125" cy="2143125"/>
          </a:xfrm>
          <a:prstGeom prst="rect">
            <a:avLst/>
          </a:prstGeom>
        </p:spPr>
      </p:pic>
      <p:sp>
        <p:nvSpPr>
          <p:cNvPr id="20" name="Down Arrow Callout 19"/>
          <p:cNvSpPr/>
          <p:nvPr/>
        </p:nvSpPr>
        <p:spPr>
          <a:xfrm>
            <a:off x="2391508" y="661183"/>
            <a:ext cx="7343335" cy="82999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ছবিগুলো দেখে বল এতে কার পরিচয় ফুটে উঠেছে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5D80-D586-4341-B245-C36A1FFA7591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9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5E60D1B2-39F1-4987-A996-15FFD216F6BF}"/>
              </a:ext>
            </a:extLst>
          </p:cNvPr>
          <p:cNvSpPr/>
          <p:nvPr/>
        </p:nvSpPr>
        <p:spPr>
          <a:xfrm>
            <a:off x="3569110" y="664585"/>
            <a:ext cx="4188542" cy="2182761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 ঘোষণা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Tawhid_sm201507220859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793" y="3052690"/>
            <a:ext cx="6247227" cy="324855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7DA2-DA34-4CB1-9244-2F3CECE3AEF6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71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9CBD56-62AD-48ED-8322-41C440B407F3}"/>
              </a:ext>
            </a:extLst>
          </p:cNvPr>
          <p:cNvSpPr txBox="1"/>
          <p:nvPr/>
        </p:nvSpPr>
        <p:spPr>
          <a:xfrm>
            <a:off x="752167" y="427701"/>
            <a:ext cx="99404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/>
            <a:r>
              <a:rPr lang="bn-BD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এই পাঠ শেষে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.....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তাওহিদ কী বলতে 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তাওহিদে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গুরুত্ত্ব বর্ণনা করতে 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তাওহিদের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F268-D622-470B-9D0E-A333B179C9C7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042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7616-D99E-4D7B-BDC3-0E9C73A66938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447780" y="281353"/>
            <a:ext cx="5022166" cy="2757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তাওহিদের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234" y="3657600"/>
            <a:ext cx="9566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তাওহিদ অর্থ একত্ববাদ। আল্লাহকে এক ও অদ্বিতীয় মনে করাকে তাওহিদ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বলে। তিনিই প্রশংসা ও ইবাদতের একমাত্র মালিক।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6763" y="2278967"/>
            <a:ext cx="7554351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কার একত্ববাদের ঘোষণা দেওয়া হয়েছে?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104" y="3074888"/>
            <a:ext cx="3143031" cy="3143031"/>
          </a:xfrm>
          <a:prstGeom prst="rect">
            <a:avLst/>
          </a:prstGeom>
        </p:spPr>
      </p:pic>
      <p:sp>
        <p:nvSpPr>
          <p:cNvPr id="4" name="Diamond 3">
            <a:extLst>
              <a:ext uri="{FF2B5EF4-FFF2-40B4-BE49-F238E27FC236}">
                <a16:creationId xmlns:a16="http://schemas.microsoft.com/office/drawing/2014/main" xmlns="" id="{EA8E5933-AA58-41FE-966D-BAC23CC109E8}"/>
              </a:ext>
            </a:extLst>
          </p:cNvPr>
          <p:cNvSpPr/>
          <p:nvPr/>
        </p:nvSpPr>
        <p:spPr>
          <a:xfrm>
            <a:off x="1341876" y="0"/>
            <a:ext cx="3642852" cy="1917290"/>
          </a:xfrm>
          <a:prstGeom prst="diamon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9842696" y="194603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3F8E-A4F7-4281-A90C-994021666578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  <p:pic>
        <p:nvPicPr>
          <p:cNvPr id="7" name="Picture 6" descr="mullayon.jpg"/>
          <p:cNvPicPr>
            <a:picLocks noChangeAspect="1"/>
          </p:cNvPicPr>
          <p:nvPr/>
        </p:nvPicPr>
        <p:blipFill>
          <a:blip r:embed="rId3"/>
          <a:srcRect l="27265" r="15299"/>
          <a:stretch>
            <a:fillRect/>
          </a:stretch>
        </p:blipFill>
        <p:spPr>
          <a:xfrm>
            <a:off x="5725551" y="175920"/>
            <a:ext cx="2518117" cy="1962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8E653C1-72A9-41B6-8DCD-EC9BC0EB4540}"/>
              </a:ext>
            </a:extLst>
          </p:cNvPr>
          <p:cNvSpPr txBox="1"/>
          <p:nvPr/>
        </p:nvSpPr>
        <p:spPr>
          <a:xfrm>
            <a:off x="4226661" y="883657"/>
            <a:ext cx="244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তাওহিদ কি?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2CED399F-4DD8-475A-B5D1-E9D0222F5680}"/>
              </a:ext>
            </a:extLst>
          </p:cNvPr>
          <p:cNvSpPr/>
          <p:nvPr/>
        </p:nvSpPr>
        <p:spPr>
          <a:xfrm>
            <a:off x="2426487" y="2002831"/>
            <a:ext cx="6916993" cy="3967316"/>
          </a:xfrm>
          <a:prstGeom prst="ellipse">
            <a:avLst/>
          </a:prstGeom>
          <a:solidFill>
            <a:srgbClr val="BD20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তাওহিদ আরবি শব্দ এর অর্থ একত্ববাদ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9842696" y="391551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F303-A97A-46EE-94C8-FF2ADC4D62A8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07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D0E134-4AEE-4EDE-8307-5A2E48146704}"/>
              </a:ext>
            </a:extLst>
          </p:cNvPr>
          <p:cNvSpPr txBox="1"/>
          <p:nvPr/>
        </p:nvSpPr>
        <p:spPr>
          <a:xfrm>
            <a:off x="3952568" y="1725561"/>
            <a:ext cx="510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রিজিকদাতা কে?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9528F82-2939-43D0-A95B-E11B4534D5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1364" y="4057496"/>
            <a:ext cx="2562225" cy="1781175"/>
          </a:xfrm>
          <a:prstGeom prst="rect">
            <a:avLst/>
          </a:prstGeom>
        </p:spPr>
      </p:pic>
      <p:sp>
        <p:nvSpPr>
          <p:cNvPr id="5" name="7-Point Star 4"/>
          <p:cNvSpPr/>
          <p:nvPr/>
        </p:nvSpPr>
        <p:spPr>
          <a:xfrm>
            <a:off x="9842696" y="391551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25B-1C5B-474E-8CF5-EBC88952CB4E}" type="datetime2">
              <a:rPr lang="bn-IN" smtClean="0"/>
              <a:pPr/>
              <a:t>বুধবার, 29 জানুয়ারী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8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1356</TotalTime>
  <Words>316</Words>
  <Application>Microsoft Office PowerPoint</Application>
  <PresentationFormat>Custom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Shahjahan(Masud)</dc:creator>
  <cp:lastModifiedBy>User</cp:lastModifiedBy>
  <cp:revision>109</cp:revision>
  <dcterms:created xsi:type="dcterms:W3CDTF">2019-03-25T06:58:55Z</dcterms:created>
  <dcterms:modified xsi:type="dcterms:W3CDTF">2020-01-29T16:55:44Z</dcterms:modified>
</cp:coreProperties>
</file>