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4" r:id="rId9"/>
    <p:sldId id="268" r:id="rId10"/>
    <p:sldId id="269" r:id="rId11"/>
    <p:sldId id="270" r:id="rId12"/>
    <p:sldId id="271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B4696-0CD3-409B-B342-2F6D4D5E3A82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5823F-DB14-4117-85A5-B48EC6B4F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0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823F-DB14-4117-85A5-B48EC6B4F1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939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823F-DB14-4117-85A5-B48EC6B4F1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4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09600"/>
            <a:ext cx="91440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6"/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286000"/>
            <a:ext cx="7467600" cy="4953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8055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2970" y="0"/>
            <a:ext cx="6231030" cy="3096491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মোঃআব্দুল</a:t>
            </a:r>
            <a:r>
              <a:rPr lang="en-US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হালিম</a:t>
            </a:r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br>
              <a:rPr lang="en-US" sz="3200" dirty="0" smtClean="0"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খঞ্জনপুর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তালকুড়া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লতিফিয়া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সাপাহার,নওগাঁ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39624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0" y="3657600"/>
            <a:ext cx="6231030" cy="224676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 – বাংলা , ১ম পত্র</a:t>
            </a:r>
          </a:p>
          <a:p>
            <a:pPr algn="ctr"/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৯ম</a:t>
            </a:r>
          </a:p>
          <a:p>
            <a:pPr algn="ctr"/>
            <a:r>
              <a:rPr lang="en-US" sz="28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শিরোনামঃ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যাব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আমি 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8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২০/০৬/২০১৯খ্রিঃ</a:t>
            </a:r>
            <a:endParaRPr lang="en-US" sz="2800" b="1" i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৫০মি</a:t>
            </a:r>
            <a:endParaRPr lang="en-US" sz="2800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25908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3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oundRect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ingle Corner Rectangle 4"/>
          <p:cNvSpPr>
            <a:spLocks noGrp="1"/>
          </p:cNvSpPr>
          <p:nvPr>
            <p:ph idx="1"/>
          </p:nvPr>
        </p:nvSpPr>
        <p:spPr>
          <a:xfrm>
            <a:off x="1724891" y="5908965"/>
            <a:ext cx="5895109" cy="644235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পারছ</a:t>
            </a:r>
            <a:r>
              <a:rPr lang="en-US" sz="24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800" b="1" i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2207"/>
            <a:ext cx="4257229" cy="2046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4257229" cy="2209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507894"/>
            <a:ext cx="3962401" cy="1733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375660"/>
            <a:ext cx="3962401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1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r>
              <a:rPr lang="bn-IN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6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জকের</a:t>
            </a:r>
            <a:r>
              <a:rPr lang="en-US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868363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  <a:defRPr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“যাব আমি তোমার দেশে 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জসীমউদ্দীন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798446"/>
            <a:ext cx="4267200" cy="36023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540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6"/>
          <p:cNvSpPr/>
          <p:nvPr/>
        </p:nvSpPr>
        <p:spPr>
          <a:xfrm>
            <a:off x="2633662" y="500062"/>
            <a:ext cx="3505200" cy="762001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7"/>
          <p:cNvSpPr/>
          <p:nvPr/>
        </p:nvSpPr>
        <p:spPr>
          <a:xfrm>
            <a:off x="752475" y="1428750"/>
            <a:ext cx="5964365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RelaxedModerately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1295400" y="2474913"/>
            <a:ext cx="374974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কবি পরিচিতি বলতে পারবে ।</a:t>
            </a:r>
          </a:p>
          <a:p>
            <a:pPr marL="342900" indent="-342900">
              <a:buFont typeface="Wingdings" pitchFamily="2" charset="2"/>
              <a:buChar char="ü"/>
            </a:pPr>
            <a:endParaRPr lang="bn-BD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53"/>
          <p:cNvSpPr>
            <a:spLocks noChangeArrowheads="1"/>
          </p:cNvSpPr>
          <p:nvPr/>
        </p:nvSpPr>
        <p:spPr bwMode="auto">
          <a:xfrm>
            <a:off x="1236663" y="3468688"/>
            <a:ext cx="4043094" cy="49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কবিতাটি আবৃতি করতে পারবে ।</a:t>
            </a:r>
          </a:p>
        </p:txBody>
      </p:sp>
      <p:sp>
        <p:nvSpPr>
          <p:cNvPr id="8" name="Rectangle 57"/>
          <p:cNvSpPr>
            <a:spLocks noChangeArrowheads="1"/>
          </p:cNvSpPr>
          <p:nvPr/>
        </p:nvSpPr>
        <p:spPr bwMode="auto">
          <a:xfrm>
            <a:off x="1266826" y="4343400"/>
            <a:ext cx="73437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গ্রামের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সঙ্গে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কবির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যে গভীর সম্পর্ক তা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বলতে পারবে ।</a:t>
            </a:r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1341437" y="5294313"/>
            <a:ext cx="7269164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 গ্রাম বাংলার প্রাকৃতিক দৃশ্য সম্পর্কে বলতে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283124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 descr="Wallpaper04935"/>
          <p:cNvSpPr>
            <a:spLocks noChangeArrowheads="1"/>
          </p:cNvSpPr>
          <p:nvPr/>
        </p:nvSpPr>
        <p:spPr bwMode="auto">
          <a:xfrm>
            <a:off x="2689225" y="615950"/>
            <a:ext cx="3414713" cy="6604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28575" algn="ctr">
            <a:solidFill>
              <a:schemeClr val="tx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IN" sz="32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কবি পরিচিতি</a:t>
            </a:r>
            <a:endParaRPr lang="en-US" sz="3200" b="1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1"/>
          <p:cNvSpPr>
            <a:spLocks noChangeArrowheads="1"/>
          </p:cNvSpPr>
          <p:nvPr/>
        </p:nvSpPr>
        <p:spPr bwMode="auto">
          <a:xfrm>
            <a:off x="5638800" y="4498975"/>
            <a:ext cx="2952750" cy="574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জসীম উদ্দীন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1"/>
          <p:cNvSpPr>
            <a:spLocks noChangeArrowheads="1"/>
          </p:cNvSpPr>
          <p:nvPr/>
        </p:nvSpPr>
        <p:spPr bwMode="auto">
          <a:xfrm>
            <a:off x="381000" y="1524000"/>
            <a:ext cx="4724400" cy="16004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32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জন্মঃ </a:t>
            </a: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জসীউদ্দীন ১৯০৩ </a:t>
            </a:r>
            <a:r>
              <a:rPr lang="bn-BD" sz="32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32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ফরিদ </a:t>
            </a:r>
            <a:r>
              <a:rPr lang="en-US" sz="28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জেলায়</a:t>
            </a:r>
            <a:r>
              <a:rPr lang="en-US" sz="28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তাম্বুল খানা</a:t>
            </a:r>
            <a:r>
              <a:rPr lang="en-US" sz="28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28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28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1"/>
          <p:cNvSpPr>
            <a:spLocks noChangeArrowheads="1"/>
          </p:cNvSpPr>
          <p:nvPr/>
        </p:nvSpPr>
        <p:spPr bwMode="auto">
          <a:xfrm>
            <a:off x="228600" y="3886200"/>
            <a:ext cx="5146964" cy="1736646"/>
          </a:xfrm>
          <a:prstGeom prst="roundRect">
            <a:avLst>
              <a:gd name="adj" fmla="val 16667"/>
            </a:avLst>
          </a:prstGeom>
          <a:solidFill>
            <a:schemeClr val="tx2">
              <a:lumMod val="40000"/>
              <a:lumOff val="60000"/>
            </a:schemeClr>
          </a:solidFill>
          <a:ln w="9525" algn="ctr">
            <a:solidFill>
              <a:srgbClr val="FF66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bn-BD" sz="2400" b="1" dirty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0D0D0D"/>
                </a:solidFill>
                <a:latin typeface="NikoshBAN" pitchFamily="2" charset="0"/>
                <a:cs typeface="NikoshBAN" pitchFamily="2" charset="0"/>
              </a:rPr>
              <a:t>গ্রন্থঃ নকশী কাথার মাঠ,  সোজন বাদিয়ার  ঘাট, ধান ক্ষেত, বালুচর, এক পয়শার  বাশি, মাটির  কান্না, ইত্যাদি</a:t>
            </a:r>
            <a:endParaRPr lang="en-US" sz="2400" b="1" dirty="0">
              <a:solidFill>
                <a:srgbClr val="0D0D0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1"/>
          <p:cNvSpPr>
            <a:spLocks noChangeArrowheads="1"/>
          </p:cNvSpPr>
          <p:nvPr/>
        </p:nvSpPr>
        <p:spPr bwMode="auto">
          <a:xfrm>
            <a:off x="512619" y="5745718"/>
            <a:ext cx="8078932" cy="91940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পল্লীর  এই অ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কৃত্রিম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বন্ধৃ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 ১৯৭১ সালে  শেষ নিঃশ্বাস  ত্যাগ  করেন।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715571"/>
            <a:ext cx="2796678" cy="23072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465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9000" y="381000"/>
            <a:ext cx="5410200" cy="56015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যাব আমি তোমার দেশে </a:t>
            </a:r>
            <a:endParaRPr lang="bn-BD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bn-BD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1000" dirty="0" smtClean="0"/>
              <a:t>প</a:t>
            </a:r>
            <a:r>
              <a:rPr lang="bn-BD" sz="1400" dirty="0" smtClean="0"/>
              <a:t>ল্লী-দুলাল</a:t>
            </a:r>
            <a:r>
              <a:rPr lang="bn-BD" sz="1400" dirty="0"/>
              <a:t>, যাব </a:t>
            </a:r>
            <a:r>
              <a:rPr lang="bn-BD" sz="1400" dirty="0" smtClean="0"/>
              <a:t>আমি-যাব </a:t>
            </a:r>
            <a:r>
              <a:rPr lang="bn-BD" sz="1400" dirty="0"/>
              <a:t>আমি তোমার দেশে, </a:t>
            </a:r>
            <a:br>
              <a:rPr lang="bn-BD" sz="1400" dirty="0"/>
            </a:br>
            <a:r>
              <a:rPr lang="bn-BD" sz="1400" dirty="0"/>
              <a:t>আকাশ যাহার বনের শীষে দিক-হারা মাঠ চরণ ঘেঁষে। </a:t>
            </a:r>
            <a:br>
              <a:rPr lang="bn-BD" sz="1400" dirty="0"/>
            </a:br>
            <a:r>
              <a:rPr lang="bn-BD" sz="1400" dirty="0"/>
              <a:t>দূর দেশীয়া মেঘ-কনেরা মাথায় লয়ে জলের ঝারি, </a:t>
            </a:r>
            <a:br>
              <a:rPr lang="bn-BD" sz="1400" dirty="0"/>
            </a:br>
            <a:r>
              <a:rPr lang="bn-BD" sz="1400" dirty="0"/>
              <a:t>দাঁড়ায় যাহার কোলটি ঘেঁষে বিজলী-পেড়ে আঁচল নাড়ি। </a:t>
            </a:r>
            <a:br>
              <a:rPr lang="bn-BD" sz="1400" dirty="0"/>
            </a:br>
            <a:r>
              <a:rPr lang="bn-BD" sz="1400" dirty="0"/>
              <a:t>বেতস কেয়ার মাথায় যেথায় ডাহুক ডাকে বনের ছায়ায়, </a:t>
            </a:r>
            <a:br>
              <a:rPr lang="bn-BD" sz="1400" dirty="0"/>
            </a:br>
            <a:r>
              <a:rPr lang="bn-BD" sz="1400" dirty="0"/>
              <a:t>পল্লী-দুলাল ভাইগো আমার, যাব আমি যাব সেথায়। </a:t>
            </a:r>
          </a:p>
          <a:p>
            <a:r>
              <a:rPr lang="bn-BD" sz="1400" dirty="0"/>
              <a:t>তোমার দেশে যাব আমি, দিঘল বাঁকা পন্থখানি, </a:t>
            </a:r>
            <a:br>
              <a:rPr lang="bn-BD" sz="1400" dirty="0"/>
            </a:br>
            <a:r>
              <a:rPr lang="bn-BD" sz="1400" dirty="0"/>
              <a:t>ধান কাউনের খেতের ভেতর সরু সূতোর আঁচল টানি;</a:t>
            </a:r>
            <a:br>
              <a:rPr lang="bn-BD" sz="1400" dirty="0"/>
            </a:br>
            <a:r>
              <a:rPr lang="bn-BD" sz="1400" dirty="0"/>
              <a:t>গিয়াছে হে হাবা মেয়ের এলোমাথার সিঁথীর মত</a:t>
            </a:r>
            <a:br>
              <a:rPr lang="bn-BD" sz="1400" dirty="0"/>
            </a:br>
            <a:r>
              <a:rPr lang="bn-BD" sz="1400" dirty="0"/>
              <a:t>কোথাও সিধে, কোথায় বাঁকা, গরুর পায়ের রেখায় ক্ষত;</a:t>
            </a:r>
            <a:br>
              <a:rPr lang="bn-BD" sz="1400" dirty="0"/>
            </a:br>
            <a:r>
              <a:rPr lang="bn-BD" sz="1400" dirty="0"/>
              <a:t>গাজনতলির মাঠ পেরিয়ে, শিমূলতলীর বনের বাঁয়ে, </a:t>
            </a:r>
            <a:br>
              <a:rPr lang="bn-BD" sz="1400" dirty="0"/>
            </a:br>
            <a:r>
              <a:rPr lang="bn-BD" sz="1400" dirty="0"/>
              <a:t>কোথাও গায়ে রোদ মাখিয়া, ঘুম-ঘুমায়ে গাছের ছায়ে। </a:t>
            </a:r>
            <a:br>
              <a:rPr lang="bn-BD" sz="1400" dirty="0"/>
            </a:br>
            <a:r>
              <a:rPr lang="bn-BD" sz="1400" dirty="0"/>
              <a:t>তাহার পরে মুঠি মুঠি ছড়িয়ে দিয়ে কদম-কলি, </a:t>
            </a:r>
            <a:br>
              <a:rPr lang="bn-BD" sz="1400" dirty="0"/>
            </a:br>
            <a:r>
              <a:rPr lang="bn-BD" sz="1400" dirty="0"/>
              <a:t>কোথাও মেলে বনের লতা গ্রাম্য মেয়ে যায় যে চলি;</a:t>
            </a:r>
            <a:br>
              <a:rPr lang="bn-BD" sz="1400" dirty="0"/>
            </a:br>
            <a:r>
              <a:rPr lang="bn-BD" sz="1400" dirty="0"/>
              <a:t>সে পথ দিয়ে যাব আমি পল্লী-দুলাল তোমার দেশে, </a:t>
            </a:r>
            <a:br>
              <a:rPr lang="bn-BD" sz="1400" dirty="0"/>
            </a:br>
            <a:r>
              <a:rPr lang="bn-BD" sz="1400" dirty="0"/>
              <a:t>নাম-না জানা ফুলের সুবাস বাতাসেতে আসবে </a:t>
            </a:r>
            <a:r>
              <a:rPr lang="bn-BD" sz="1400" dirty="0" smtClean="0"/>
              <a:t>ভেস</a:t>
            </a:r>
            <a:endParaRPr lang="bn-BD" sz="14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428676" y="2844800"/>
            <a:ext cx="2646218" cy="431800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C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533400" y="5791200"/>
            <a:ext cx="2678856" cy="457201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6" y="329911"/>
            <a:ext cx="3022600" cy="2266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76" y="3505200"/>
            <a:ext cx="25908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 descr="White marble"/>
          <p:cNvSpPr>
            <a:spLocks noChangeArrowheads="1"/>
          </p:cNvSpPr>
          <p:nvPr/>
        </p:nvSpPr>
        <p:spPr bwMode="auto">
          <a:xfrm>
            <a:off x="2743200" y="609600"/>
            <a:ext cx="3044825" cy="806450"/>
          </a:xfrm>
          <a:prstGeom prst="roundRect">
            <a:avLst>
              <a:gd name="adj" fmla="val 16667"/>
            </a:avLst>
          </a:prstGeom>
          <a:blipFill dpi="0" rotWithShape="1">
            <a:blip r:embed="rId2"/>
            <a:srcRect/>
            <a:tile tx="0" ty="0" sx="100000" sy="100000" flip="none" algn="tl"/>
          </a:blipFill>
          <a:ln w="38100" algn="ctr">
            <a:solidFill>
              <a:srgbClr val="FF6600"/>
            </a:solidFill>
            <a:round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4000" b="1"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40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533400" y="1828800"/>
            <a:ext cx="20574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কুন্তুল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6"/>
          <p:cNvSpPr>
            <a:spLocks noChangeArrowheads="1"/>
          </p:cNvSpPr>
          <p:nvPr/>
        </p:nvSpPr>
        <p:spPr bwMode="auto">
          <a:xfrm>
            <a:off x="5867400" y="1676400"/>
            <a:ext cx="2209800" cy="7445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চুল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6"/>
          <p:cNvSpPr>
            <a:spLocks noChangeArrowheads="1"/>
          </p:cNvSpPr>
          <p:nvPr/>
        </p:nvSpPr>
        <p:spPr bwMode="auto">
          <a:xfrm>
            <a:off x="457200" y="2895600"/>
            <a:ext cx="20574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পল্লী দুলাল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6"/>
          <p:cNvSpPr>
            <a:spLocks noChangeArrowheads="1"/>
          </p:cNvSpPr>
          <p:nvPr/>
        </p:nvSpPr>
        <p:spPr bwMode="auto">
          <a:xfrm>
            <a:off x="5943600" y="2743200"/>
            <a:ext cx="22860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গায়ের বালক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6"/>
          <p:cNvSpPr>
            <a:spLocks noChangeArrowheads="1"/>
          </p:cNvSpPr>
          <p:nvPr/>
        </p:nvSpPr>
        <p:spPr bwMode="auto">
          <a:xfrm>
            <a:off x="533400" y="5199062"/>
            <a:ext cx="20574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ধল দীঘি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6"/>
          <p:cNvSpPr>
            <a:spLocks noChangeArrowheads="1"/>
          </p:cNvSpPr>
          <p:nvPr/>
        </p:nvSpPr>
        <p:spPr bwMode="auto">
          <a:xfrm>
            <a:off x="5943600" y="5275262"/>
            <a:ext cx="2590800" cy="6683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বড় দীঘি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6"/>
          <p:cNvSpPr>
            <a:spLocks noChangeArrowheads="1"/>
          </p:cNvSpPr>
          <p:nvPr/>
        </p:nvSpPr>
        <p:spPr bwMode="auto">
          <a:xfrm>
            <a:off x="436418" y="3979862"/>
            <a:ext cx="20574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উত্তরীয়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6"/>
          <p:cNvSpPr>
            <a:spLocks noChangeArrowheads="1"/>
          </p:cNvSpPr>
          <p:nvPr/>
        </p:nvSpPr>
        <p:spPr bwMode="auto">
          <a:xfrm>
            <a:off x="5943600" y="3979862"/>
            <a:ext cx="2286000" cy="820738"/>
          </a:xfrm>
          <a:prstGeom prst="roundRect">
            <a:avLst>
              <a:gd name="adj" fmla="val 28491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গায়ের চাদর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8" r="20332"/>
          <a:stretch/>
        </p:blipFill>
        <p:spPr>
          <a:xfrm>
            <a:off x="3886200" y="1524000"/>
            <a:ext cx="1222486" cy="13045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91" y="4072849"/>
            <a:ext cx="1061295" cy="11262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2910000"/>
            <a:ext cx="952500" cy="106986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267325"/>
            <a:ext cx="187960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3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6927"/>
            <a:ext cx="8229600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733800"/>
            <a:ext cx="8229600" cy="29718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জসীম উদ্দীন কত সালে কোথায় জম্ম গ্রহন করেন?</a:t>
            </a:r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কোথায় যেতে যেতে চেয়েছেন?</a:t>
            </a:r>
          </a:p>
          <a:p>
            <a:pPr>
              <a:buFont typeface="Wingdings" pitchFamily="2" charset="2"/>
              <a:buChar char="Ø"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কবি জসীম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উদ্দীনকে কি উপাধী দেয়া হয়েছে?</a:t>
            </a:r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কাদের সাথে দল বেধে খেলার কথা বলেছেন?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219200"/>
            <a:ext cx="3780148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2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56928"/>
            <a:ext cx="8229600" cy="280107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কেন পল্লী গ্রামে যেতে চেয়েছেন?</a:t>
            </a: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কার সাথে ভাব করবেন?</a:t>
            </a: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হাবা মেয়ের সাথে কিসের তুলনা করেছেন?</a:t>
            </a:r>
          </a:p>
          <a:p>
            <a:pPr>
              <a:buFont typeface="Wingdings" pitchFamily="2" charset="2"/>
              <a:buChar char="v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কবি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বন্ধুরা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কোথায় মালা রেখে আসবে?</a:t>
            </a:r>
          </a:p>
          <a:p>
            <a:pPr>
              <a:buFont typeface="Wingdings" pitchFamily="2" charset="2"/>
              <a:buChar char="v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1676400"/>
            <a:ext cx="33782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6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" y="76200"/>
            <a:ext cx="8922327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544" y="1447800"/>
            <a:ext cx="511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শব্দার্থ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এসো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999" y="3773745"/>
            <a:ext cx="3505201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পন্থ =  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	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শাখী = 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শীর্ষে=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কুহিলী 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399" y="3733800"/>
            <a:ext cx="3505201" cy="255454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অন্বেষণ=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দস্যি=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ফুলের বাস =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কনে 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599" y="2438400"/>
            <a:ext cx="1905001" cy="76944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ক- দল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600" y="2438400"/>
            <a:ext cx="1905001" cy="76944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- দল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0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4691" y="1752600"/>
            <a:ext cx="8866909" cy="4800599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নিচের উদ্দীপকটি পড় এবং উত্তর দাও</a:t>
            </a: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‘’বাংলার মুখ দেখিয়াছি তাই </a:t>
            </a:r>
          </a:p>
          <a:p>
            <a:pPr marL="0" indent="0">
              <a:buNone/>
            </a:pP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	পৃথিবীপ রূপ খুজিতে যাই না আর”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ক. বেতস কেয়া বনে কে আসর মাতায়?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খ. সেথায় পথে ফেলত চরণ লাগবে পরশ এ মাটি মার বলতে কি বুজিয়েছেন?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গ. উদ্দীপকে ‘বাংলার মুখ’ শব্দটি যাব আমি তোমার দেশে কবতার কোন দিকটি ইঙ্গিত করেছে? তা বিশ্লেষণ কর।</a:t>
            </a:r>
          </a:p>
          <a:p>
            <a:pPr marL="0" indent="0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ঘ. উদ্দীপকে যাব আমি তোমার দেশে কবিতার মুল ভার স্বার্থক ভাবে ফুটে উঠেছে তোমার উত্তরের স্বপক্ষে যুক্তি দাও।</a:t>
            </a:r>
          </a:p>
          <a:p>
            <a:pPr marL="0" indent="0">
              <a:buNone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228600"/>
            <a:ext cx="42672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358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6106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19200" y="5715000"/>
            <a:ext cx="6930571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2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করছি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2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264</Words>
  <Application>Microsoft Office PowerPoint</Application>
  <PresentationFormat>On-screen Show (4:3)</PresentationFormat>
  <Paragraphs>69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মোঃআব্দুল হালিম সহকারী অধ্যাপক(বাংলা) খঞ্জনপুর তালকুড়া লতিফিয়া আলিম মাদরাসা সাপাহার,নওগাঁ।</vt:lpstr>
      <vt:lpstr>এসো নিচে আমরা কিছু ছবি দেখি</vt:lpstr>
      <vt:lpstr>আজকের পাঠ 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জোড়ায় কাজ</vt:lpstr>
      <vt:lpstr>দলীয় কাজ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১.</dc:title>
  <dc:creator>Western</dc:creator>
  <cp:lastModifiedBy>Laptop Solution</cp:lastModifiedBy>
  <cp:revision>81</cp:revision>
  <dcterms:created xsi:type="dcterms:W3CDTF">2006-08-16T00:00:00Z</dcterms:created>
  <dcterms:modified xsi:type="dcterms:W3CDTF">2020-01-29T19:45:00Z</dcterms:modified>
</cp:coreProperties>
</file>