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6" r:id="rId4"/>
    <p:sldId id="258" r:id="rId5"/>
    <p:sldId id="282" r:id="rId6"/>
    <p:sldId id="294" r:id="rId7"/>
    <p:sldId id="306" r:id="rId8"/>
    <p:sldId id="285" r:id="rId9"/>
    <p:sldId id="286" r:id="rId10"/>
    <p:sldId id="287" r:id="rId11"/>
    <p:sldId id="288" r:id="rId12"/>
    <p:sldId id="299" r:id="rId13"/>
    <p:sldId id="295" r:id="rId14"/>
    <p:sldId id="304" r:id="rId15"/>
    <p:sldId id="301" r:id="rId16"/>
    <p:sldId id="289" r:id="rId17"/>
    <p:sldId id="290" r:id="rId18"/>
    <p:sldId id="291" r:id="rId19"/>
    <p:sldId id="292"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23691B-4678-432F-9F76-B75B5D173076}" type="datetimeFigureOut">
              <a:rPr lang="en-US" smtClean="0"/>
              <a:pPr/>
              <a:t>1/30/2020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1FDA1-7AB0-49CC-9AAD-04A7AECE8F9F}" type="slidenum">
              <a:rPr lang="en-US" smtClean="0"/>
              <a:pPr/>
              <a:t>‹#›</a:t>
            </a:fld>
            <a:endParaRPr lang="en-US"/>
          </a:p>
        </p:txBody>
      </p:sp>
    </p:spTree>
    <p:extLst>
      <p:ext uri="{BB962C8B-B14F-4D97-AF65-F5344CB8AC3E}">
        <p14:creationId xmlns:p14="http://schemas.microsoft.com/office/powerpoint/2010/main" val="1007441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1FDA1-7AB0-49CC-9AAD-04A7AECE8F9F}" type="slidenum">
              <a:rPr lang="en-US" smtClean="0"/>
              <a:pPr/>
              <a:t>1</a:t>
            </a:fld>
            <a:endParaRPr lang="en-US"/>
          </a:p>
        </p:txBody>
      </p:sp>
    </p:spTree>
    <p:extLst>
      <p:ext uri="{BB962C8B-B14F-4D97-AF65-F5344CB8AC3E}">
        <p14:creationId xmlns:p14="http://schemas.microsoft.com/office/powerpoint/2010/main" val="2996886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11FDA1-7AB0-49CC-9AAD-04A7AECE8F9F}" type="slidenum">
              <a:rPr lang="en-US" smtClean="0"/>
              <a:pPr/>
              <a:t>11</a:t>
            </a:fld>
            <a:endParaRPr lang="en-US"/>
          </a:p>
        </p:txBody>
      </p:sp>
    </p:spTree>
    <p:extLst>
      <p:ext uri="{BB962C8B-B14F-4D97-AF65-F5344CB8AC3E}">
        <p14:creationId xmlns:p14="http://schemas.microsoft.com/office/powerpoint/2010/main" val="331446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011FDA1-7AB0-49CC-9AAD-04A7AECE8F9F}" type="slidenum">
              <a:rPr lang="en-US" smtClean="0"/>
              <a:pPr/>
              <a:t>15</a:t>
            </a:fld>
            <a:endParaRPr lang="en-US"/>
          </a:p>
        </p:txBody>
      </p:sp>
    </p:spTree>
    <p:extLst>
      <p:ext uri="{BB962C8B-B14F-4D97-AF65-F5344CB8AC3E}">
        <p14:creationId xmlns:p14="http://schemas.microsoft.com/office/powerpoint/2010/main" val="932870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011FDA1-7AB0-49CC-9AAD-04A7AECE8F9F}" type="slidenum">
              <a:rPr lang="en-US" smtClean="0"/>
              <a:pPr/>
              <a:t>18</a:t>
            </a:fld>
            <a:endParaRPr lang="en-US"/>
          </a:p>
        </p:txBody>
      </p:sp>
    </p:spTree>
    <p:extLst>
      <p:ext uri="{BB962C8B-B14F-4D97-AF65-F5344CB8AC3E}">
        <p14:creationId xmlns:p14="http://schemas.microsoft.com/office/powerpoint/2010/main" val="3169178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682262" y="1676400"/>
            <a:ext cx="5791200" cy="5181600"/>
          </a:xfrm>
          <a:prstGeom prst="ellipse">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676400" y="-381000"/>
            <a:ext cx="5486400" cy="5201424"/>
          </a:xfrm>
          <a:prstGeom prst="rect">
            <a:avLst/>
          </a:prstGeom>
          <a:noFill/>
        </p:spPr>
        <p:txBody>
          <a:bodyPr wrap="square" rtlCol="0">
            <a:spAutoFit/>
          </a:bodyPr>
          <a:lstStyle/>
          <a:p>
            <a:r>
              <a:rPr lang="bn-IN" sz="16600" b="1" dirty="0" smtClean="0">
                <a:latin typeface="NikoshBAN" pitchFamily="2" charset="0"/>
                <a:cs typeface="NikoshBAN" pitchFamily="2" charset="0"/>
              </a:rPr>
              <a:t>স্বাগতম</a:t>
            </a:r>
            <a:endParaRPr lang="en-US" sz="16600" b="1" dirty="0" smtClean="0">
              <a:latin typeface="NikoshBAN" pitchFamily="2" charset="0"/>
              <a:cs typeface="NikoshBAN" pitchFamily="2" charset="0"/>
            </a:endParaRPr>
          </a:p>
          <a:p>
            <a:endParaRPr lang="en-US" sz="166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iterate type="lt">
                                    <p:tmPct val="10000"/>
                                  </p:iterate>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381000"/>
            <a:ext cx="4953000" cy="13716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tx1"/>
                </a:solidFill>
                <a:latin typeface="NikoshBAN" pitchFamily="2" charset="0"/>
                <a:cs typeface="NikoshBAN" pitchFamily="2" charset="0"/>
              </a:rPr>
              <a:t>নিরব পাঠ</a:t>
            </a:r>
            <a:endParaRPr lang="en-US" sz="9600" b="1" dirty="0">
              <a:solidFill>
                <a:schemeClr val="tx1"/>
              </a:solidFill>
              <a:latin typeface="NikoshBAN" pitchFamily="2" charset="0"/>
              <a:cs typeface="NikoshBAN" pitchFamily="2" charset="0"/>
            </a:endParaRPr>
          </a:p>
        </p:txBody>
      </p:sp>
      <p:sp>
        <p:nvSpPr>
          <p:cNvPr id="6" name="TextBox 5"/>
          <p:cNvSpPr txBox="1"/>
          <p:nvPr/>
        </p:nvSpPr>
        <p:spPr>
          <a:xfrm>
            <a:off x="685800" y="2667000"/>
            <a:ext cx="7772400" cy="1938992"/>
          </a:xfrm>
          <a:prstGeom prst="rect">
            <a:avLst/>
          </a:prstGeom>
          <a:noFill/>
        </p:spPr>
        <p:txBody>
          <a:bodyPr wrap="square" rtlCol="0">
            <a:spAutoFit/>
          </a:bodyPr>
          <a:lstStyle/>
          <a:p>
            <a:r>
              <a:rPr lang="bn-IN" sz="4000" b="1" dirty="0" smtClean="0">
                <a:latin typeface="NikoshBAN" pitchFamily="2" charset="0"/>
                <a:cs typeface="NikoshBAN" pitchFamily="2" charset="0"/>
              </a:rPr>
              <a:t># </a:t>
            </a:r>
            <a:r>
              <a:rPr lang="en-US" sz="4000" b="1" dirty="0" smtClean="0">
                <a:latin typeface="NikoshBAN" pitchFamily="2" charset="0"/>
                <a:cs typeface="NikoshBAN" pitchFamily="2" charset="0"/>
              </a:rPr>
              <a:t> </a:t>
            </a:r>
            <a:r>
              <a:rPr lang="bn-IN" sz="4000" b="1" dirty="0" smtClean="0">
                <a:latin typeface="NikoshBAN" pitchFamily="2" charset="0"/>
                <a:cs typeface="NikoshBAN" pitchFamily="2" charset="0"/>
              </a:rPr>
              <a:t>শিক্ষার্থী নিজ আসনে বসে পাঠ্যপুস্তকের নির্দিষ্ট অংশ নিরবে পড়বে এবং দূর্বোধ শব্দগুলো চিহ্নিত করবে।</a:t>
            </a:r>
            <a:endParaRPr lang="en-US" sz="4000" b="1" dirty="0" smtClean="0">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p:cNvSpPr txBox="1"/>
          <p:nvPr/>
        </p:nvSpPr>
        <p:spPr>
          <a:xfrm>
            <a:off x="6606862" y="1675014"/>
            <a:ext cx="2460938"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5400" b="1" dirty="0" smtClean="0">
                <a:latin typeface="NikoshBAN" panose="02000000000000000000" pitchFamily="2" charset="0"/>
                <a:cs typeface="NikoshBAN" panose="02000000000000000000" pitchFamily="2" charset="0"/>
              </a:rPr>
              <a:t>রিক্ত, শূন্য </a:t>
            </a:r>
            <a:endParaRPr lang="en-US" sz="5400" b="1" dirty="0"/>
          </a:p>
        </p:txBody>
      </p:sp>
      <p:sp>
        <p:nvSpPr>
          <p:cNvPr id="8" name="TextBox 4"/>
          <p:cNvSpPr txBox="1"/>
          <p:nvPr/>
        </p:nvSpPr>
        <p:spPr>
          <a:xfrm>
            <a:off x="1066800" y="3344773"/>
            <a:ext cx="19812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5400" b="1" dirty="0" smtClean="0">
                <a:latin typeface="NikoshBAN" panose="02000000000000000000" pitchFamily="2" charset="0"/>
                <a:cs typeface="NikoshBAN" panose="02000000000000000000" pitchFamily="2" charset="0"/>
              </a:rPr>
              <a:t>গতাসু </a:t>
            </a:r>
            <a:endParaRPr lang="en-US" sz="2000" b="1" dirty="0">
              <a:latin typeface="NikoshBAN" panose="02000000000000000000" pitchFamily="2" charset="0"/>
              <a:cs typeface="NikoshBAN" panose="02000000000000000000" pitchFamily="2" charset="0"/>
            </a:endParaRPr>
          </a:p>
          <a:p>
            <a:endParaRPr lang="en-US" b="1" dirty="0"/>
          </a:p>
        </p:txBody>
      </p:sp>
      <p:sp>
        <p:nvSpPr>
          <p:cNvPr id="9" name="TextBox 5"/>
          <p:cNvSpPr txBox="1"/>
          <p:nvPr/>
        </p:nvSpPr>
        <p:spPr>
          <a:xfrm>
            <a:off x="6606862" y="3607918"/>
            <a:ext cx="2308538" cy="175432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5400" b="1" dirty="0" smtClean="0">
                <a:latin typeface="NikoshBAN" panose="02000000000000000000" pitchFamily="2" charset="0"/>
                <a:cs typeface="NikoshBAN" panose="02000000000000000000" pitchFamily="2" charset="0"/>
              </a:rPr>
              <a:t>মৃত </a:t>
            </a:r>
            <a:endParaRPr lang="en-US" sz="6000" b="1" dirty="0">
              <a:latin typeface="NikoshBAN" panose="02000000000000000000" pitchFamily="2" charset="0"/>
              <a:cs typeface="NikoshBAN" panose="02000000000000000000" pitchFamily="2" charset="0"/>
            </a:endParaRPr>
          </a:p>
          <a:p>
            <a:endParaRPr lang="en-US" sz="5400" b="1" dirty="0"/>
          </a:p>
        </p:txBody>
      </p:sp>
      <p:sp>
        <p:nvSpPr>
          <p:cNvPr id="10" name="TextBox 6"/>
          <p:cNvSpPr txBox="1"/>
          <p:nvPr/>
        </p:nvSpPr>
        <p:spPr>
          <a:xfrm>
            <a:off x="381000" y="5075810"/>
            <a:ext cx="2819400"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5400" b="1" dirty="0" smtClean="0">
                <a:latin typeface="NikoshBAN" panose="02000000000000000000" pitchFamily="2" charset="0"/>
                <a:cs typeface="NikoshBAN" panose="02000000000000000000" pitchFamily="2" charset="0"/>
              </a:rPr>
              <a:t>ডেমোক্রেসি </a:t>
            </a:r>
            <a:endParaRPr lang="en-US" sz="5400" b="1" dirty="0">
              <a:latin typeface="NikoshBAN" panose="02000000000000000000" pitchFamily="2" charset="0"/>
              <a:cs typeface="NikoshBAN" panose="02000000000000000000" pitchFamily="2" charset="0"/>
            </a:endParaRPr>
          </a:p>
          <a:p>
            <a:endParaRPr lang="en-US" b="1" dirty="0"/>
          </a:p>
        </p:txBody>
      </p:sp>
      <p:sp>
        <p:nvSpPr>
          <p:cNvPr id="11" name="TextBox 7"/>
          <p:cNvSpPr txBox="1"/>
          <p:nvPr/>
        </p:nvSpPr>
        <p:spPr>
          <a:xfrm>
            <a:off x="6606862" y="5279175"/>
            <a:ext cx="2156138" cy="120032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5400" b="1" dirty="0" smtClean="0">
                <a:latin typeface="NikoshBAN" panose="02000000000000000000" pitchFamily="2" charset="0"/>
                <a:cs typeface="NikoshBAN" panose="02000000000000000000" pitchFamily="2" charset="0"/>
              </a:rPr>
              <a:t>গণতন্ত্র </a:t>
            </a:r>
            <a:endParaRPr lang="en-US" sz="5400" b="1" dirty="0">
              <a:latin typeface="NikoshBAN" panose="02000000000000000000" pitchFamily="2" charset="0"/>
              <a:cs typeface="NikoshBAN" panose="02000000000000000000" pitchFamily="2" charset="0"/>
            </a:endParaRPr>
          </a:p>
          <a:p>
            <a:endParaRPr lang="en-US" b="1" dirty="0"/>
          </a:p>
        </p:txBody>
      </p:sp>
      <p:pic>
        <p:nvPicPr>
          <p:cNvPr id="12" name="Picture 11"/>
          <p:cNvPicPr>
            <a:picLocks noChangeAspect="1"/>
          </p:cNvPicPr>
          <p:nvPr/>
        </p:nvPicPr>
        <p:blipFill>
          <a:blip r:embed="rId3" cstate="print"/>
          <a:stretch>
            <a:fillRect/>
          </a:stretch>
        </p:blipFill>
        <p:spPr>
          <a:xfrm flipV="1">
            <a:off x="3810000" y="1593165"/>
            <a:ext cx="2467708" cy="1378635"/>
          </a:xfrm>
          <a:prstGeom prst="rect">
            <a:avLst/>
          </a:prstGeom>
        </p:spPr>
      </p:pic>
      <p:pic>
        <p:nvPicPr>
          <p:cNvPr id="13" name="Picture 12"/>
          <p:cNvPicPr>
            <a:picLocks noChangeAspect="1"/>
          </p:cNvPicPr>
          <p:nvPr/>
        </p:nvPicPr>
        <p:blipFill>
          <a:blip r:embed="rId4" cstate="print"/>
          <a:stretch>
            <a:fillRect/>
          </a:stretch>
        </p:blipFill>
        <p:spPr>
          <a:xfrm>
            <a:off x="3962400" y="5029236"/>
            <a:ext cx="2429814" cy="1246903"/>
          </a:xfrm>
          <a:prstGeom prst="rect">
            <a:avLst/>
          </a:prstGeom>
        </p:spPr>
      </p:pic>
      <p:pic>
        <p:nvPicPr>
          <p:cNvPr id="14" name="Picture 13"/>
          <p:cNvPicPr>
            <a:picLocks noChangeAspect="1"/>
          </p:cNvPicPr>
          <p:nvPr/>
        </p:nvPicPr>
        <p:blipFill>
          <a:blip r:embed="rId5" cstate="print"/>
          <a:stretch>
            <a:fillRect/>
          </a:stretch>
        </p:blipFill>
        <p:spPr>
          <a:xfrm>
            <a:off x="3894786" y="3276600"/>
            <a:ext cx="2429814" cy="1350320"/>
          </a:xfrm>
          <a:prstGeom prst="rect">
            <a:avLst/>
          </a:prstGeom>
          <a:solidFill>
            <a:schemeClr val="accent2"/>
          </a:solidFill>
        </p:spPr>
      </p:pic>
      <p:sp>
        <p:nvSpPr>
          <p:cNvPr id="16" name="TextBox 2"/>
          <p:cNvSpPr txBox="1"/>
          <p:nvPr/>
        </p:nvSpPr>
        <p:spPr>
          <a:xfrm>
            <a:off x="228600" y="1850265"/>
            <a:ext cx="3388333"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z="5400" b="1" dirty="0" smtClean="0">
                <a:latin typeface="NikoshBAN" panose="02000000000000000000" pitchFamily="2" charset="0"/>
                <a:cs typeface="NikoshBAN" panose="02000000000000000000" pitchFamily="2" charset="0"/>
              </a:rPr>
              <a:t>ভাঁড়ে ও ভবানী </a:t>
            </a:r>
            <a:endParaRPr lang="en-US" sz="5400" b="1" dirty="0"/>
          </a:p>
        </p:txBody>
      </p:sp>
      <p:sp>
        <p:nvSpPr>
          <p:cNvPr id="17" name="Rectangle 16"/>
          <p:cNvSpPr/>
          <p:nvPr/>
        </p:nvSpPr>
        <p:spPr>
          <a:xfrm>
            <a:off x="1371600" y="1066800"/>
            <a:ext cx="990600" cy="60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BAN" pitchFamily="2" charset="0"/>
                <a:cs typeface="NikoshBAN" pitchFamily="2" charset="0"/>
              </a:rPr>
              <a:t>শব্দ</a:t>
            </a:r>
            <a:endParaRPr lang="en-US" sz="3600" dirty="0">
              <a:solidFill>
                <a:schemeClr val="tx1"/>
              </a:solidFill>
              <a:latin typeface="NikoshBAN" pitchFamily="2" charset="0"/>
              <a:cs typeface="NikoshBAN" pitchFamily="2" charset="0"/>
            </a:endParaRPr>
          </a:p>
        </p:txBody>
      </p:sp>
      <p:sp>
        <p:nvSpPr>
          <p:cNvPr id="18" name="Rectangle 17"/>
          <p:cNvSpPr/>
          <p:nvPr/>
        </p:nvSpPr>
        <p:spPr>
          <a:xfrm>
            <a:off x="6781800" y="990600"/>
            <a:ext cx="990600" cy="609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600" dirty="0" smtClean="0">
                <a:solidFill>
                  <a:schemeClr val="tx1"/>
                </a:solidFill>
                <a:latin typeface="NikoshBAN" pitchFamily="2" charset="0"/>
                <a:cs typeface="NikoshBAN" pitchFamily="2" charset="0"/>
              </a:rPr>
              <a:t>অর্থ</a:t>
            </a:r>
            <a:endParaRPr lang="en-US" sz="3600" dirty="0">
              <a:solidFill>
                <a:schemeClr val="tx1"/>
              </a:solidFill>
              <a:latin typeface="NikoshBAN" pitchFamily="2" charset="0"/>
              <a:cs typeface="NikoshBAN" pitchFamily="2" charset="0"/>
            </a:endParaRPr>
          </a:p>
        </p:txBody>
      </p:sp>
      <p:sp>
        <p:nvSpPr>
          <p:cNvPr id="15" name="Rectangle 14"/>
          <p:cNvSpPr/>
          <p:nvPr/>
        </p:nvSpPr>
        <p:spPr>
          <a:xfrm>
            <a:off x="1371600" y="152400"/>
            <a:ext cx="6858000" cy="7620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itchFamily="2" charset="0"/>
                <a:cs typeface="NikoshBAN" pitchFamily="2" charset="0"/>
              </a:rPr>
              <a:t>শব্দের অর্থ নিয়ে মুক্ত আলোচনা </a:t>
            </a:r>
            <a:endParaRPr lang="en-US" sz="4800" b="1" dirty="0">
              <a:solidFill>
                <a:schemeClr val="tx1"/>
              </a:solidFill>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1+#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0-#ppt_w/2"/>
                                          </p:val>
                                        </p:tav>
                                        <p:tav tm="100000">
                                          <p:val>
                                            <p:strVal val="#ppt_x"/>
                                          </p:val>
                                        </p:tav>
                                      </p:tavLst>
                                    </p:anim>
                                    <p:anim calcmode="lin" valueType="num">
                                      <p:cBhvr additive="base">
                                        <p:cTn id="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1+#ppt_w/2"/>
                                          </p:val>
                                        </p:tav>
                                        <p:tav tm="100000">
                                          <p:val>
                                            <p:strVal val="#ppt_x"/>
                                          </p:val>
                                        </p:tav>
                                      </p:tavLst>
                                    </p:anim>
                                    <p:anim calcmode="lin" valueType="num">
                                      <p:cBhvr additive="base">
                                        <p:cTn id="3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1+#ppt_w/2"/>
                                          </p:val>
                                        </p:tav>
                                        <p:tav tm="100000">
                                          <p:val>
                                            <p:strVal val="#ppt_x"/>
                                          </p:val>
                                        </p:tav>
                                      </p:tavLst>
                                    </p:anim>
                                    <p:anim calcmode="lin" valueType="num">
                                      <p:cBhvr additive="base">
                                        <p:cTn id="5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1+#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iterate type="lt">
                                    <p:tmPct val="10000"/>
                                  </p:iterate>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0-#ppt_w/2"/>
                                          </p:val>
                                        </p:tav>
                                        <p:tav tm="100000">
                                          <p:val>
                                            <p:strVal val="#ppt_x"/>
                                          </p:val>
                                        </p:tav>
                                      </p:tavLst>
                                    </p:anim>
                                    <p:anim calcmode="lin" valueType="num">
                                      <p:cBhvr additive="base">
                                        <p:cTn id="6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1+#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iterate type="lt">
                                    <p:tmPct val="10000"/>
                                  </p:iterate>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1+#ppt_w/2"/>
                                          </p:val>
                                        </p:tav>
                                        <p:tav tm="100000">
                                          <p:val>
                                            <p:strVal val="#ppt_x"/>
                                          </p:val>
                                        </p:tav>
                                      </p:tavLst>
                                    </p:anim>
                                    <p:anim calcmode="lin" valueType="num">
                                      <p:cBhvr additive="base">
                                        <p:cTn id="7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6" grpId="0"/>
      <p:bldP spid="17" grpId="0" animBg="1"/>
      <p:bldP spid="18"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457200"/>
            <a:ext cx="5715000" cy="22098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4800" b="1" dirty="0" smtClean="0">
                <a:solidFill>
                  <a:schemeClr val="tx1"/>
                </a:solidFill>
                <a:latin typeface="NikoshBAN" pitchFamily="2" charset="0"/>
                <a:cs typeface="NikoshBAN" pitchFamily="2" charset="0"/>
              </a:rPr>
              <a:t>একক কাজ</a:t>
            </a:r>
          </a:p>
          <a:p>
            <a:r>
              <a:rPr lang="bn-IN" sz="2800" b="1" dirty="0" smtClean="0">
                <a:solidFill>
                  <a:schemeClr val="tx1"/>
                </a:solidFill>
                <a:latin typeface="NikoshBAN" pitchFamily="2" charset="0"/>
                <a:cs typeface="NikoshBAN" pitchFamily="2" charset="0"/>
              </a:rPr>
              <a:t>(ক) শিক্ষার প্রকৃত ফল বলতে কী বুঝ ?</a:t>
            </a:r>
          </a:p>
          <a:p>
            <a:r>
              <a:rPr lang="bn-IN" sz="2800" b="1" dirty="0" smtClean="0">
                <a:solidFill>
                  <a:schemeClr val="tx1"/>
                </a:solidFill>
                <a:latin typeface="NikoshBAN" pitchFamily="2" charset="0"/>
                <a:cs typeface="NikoshBAN" pitchFamily="2" charset="0"/>
              </a:rPr>
              <a:t>(খ) লেখকের সাহিত্যিক ছদ্ম নাম কী ?  </a:t>
            </a:r>
            <a:endParaRPr lang="en-US" sz="2800" b="1" dirty="0">
              <a:solidFill>
                <a:schemeClr val="tx1"/>
              </a:solidFill>
              <a:latin typeface="NikoshBAN" pitchFamily="2" charset="0"/>
              <a:cs typeface="NikoshBAN" pitchFamily="2" charset="0"/>
            </a:endParaRPr>
          </a:p>
        </p:txBody>
      </p:sp>
      <p:sp>
        <p:nvSpPr>
          <p:cNvPr id="8" name="Rectangle 7"/>
          <p:cNvSpPr/>
          <p:nvPr/>
        </p:nvSpPr>
        <p:spPr>
          <a:xfrm>
            <a:off x="1295400" y="3352800"/>
            <a:ext cx="6019800" cy="2971800"/>
          </a:xfrm>
          <a:prstGeom prst="rec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smtClean="0">
                <a:solidFill>
                  <a:schemeClr val="tx1"/>
                </a:solidFill>
                <a:latin typeface="NikoshBAN" pitchFamily="2" charset="0"/>
                <a:cs typeface="NikoshBAN" pitchFamily="2" charset="0"/>
              </a:rPr>
              <a:t>একক কাজের উত্তর</a:t>
            </a:r>
          </a:p>
          <a:p>
            <a:pPr lvl="0"/>
            <a:r>
              <a:rPr lang="bn-IN" sz="2800" b="1" dirty="0" smtClean="0">
                <a:solidFill>
                  <a:schemeClr val="tx1"/>
                </a:solidFill>
                <a:latin typeface="NikoshBAN" pitchFamily="2" charset="0"/>
                <a:cs typeface="NikoshBAN" pitchFamily="2" charset="0"/>
              </a:rPr>
              <a:t>(ক) শিক্ষার প্রকৃত ফল বলতে বুঝায় জ্ঞান লাভ ও মানসিক উন্নতি ।</a:t>
            </a:r>
          </a:p>
          <a:p>
            <a:pPr lvl="0"/>
            <a:r>
              <a:rPr lang="bn-IN" sz="2800" b="1" dirty="0" smtClean="0">
                <a:solidFill>
                  <a:schemeClr val="tx1"/>
                </a:solidFill>
                <a:latin typeface="NikoshBAN" pitchFamily="2" charset="0"/>
                <a:cs typeface="NikoshBAN" pitchFamily="2" charset="0"/>
              </a:rPr>
              <a:t>(খ) লেখকের সাহিত্যিক ছদ্ম নাম বীরবল। </a:t>
            </a:r>
            <a:endParaRPr lang="en-US" sz="2800" b="1" dirty="0" smtClean="0">
              <a:solidFill>
                <a:schemeClr val="tx1"/>
              </a:solidFill>
              <a:latin typeface="NikoshBAN" pitchFamily="2" charset="0"/>
              <a:cs typeface="NikoshBAN" pitchFamily="2" charset="0"/>
            </a:endParaRPr>
          </a:p>
          <a:p>
            <a:pPr algn="ctr"/>
            <a:endParaRPr lang="en-US" sz="2800" dirty="0">
              <a:solidFill>
                <a:schemeClr val="tx1"/>
              </a:solidFill>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0" y="304800"/>
            <a:ext cx="5867400" cy="1219200"/>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8800" b="1" dirty="0" smtClean="0">
                <a:solidFill>
                  <a:schemeClr val="tx1"/>
                </a:solidFill>
                <a:latin typeface="NikoshBAN" pitchFamily="2" charset="0"/>
                <a:cs typeface="NikoshBAN" pitchFamily="2" charset="0"/>
              </a:rPr>
              <a:t>জোড়ায় কাজঃ</a:t>
            </a:r>
            <a:endParaRPr lang="en-US" sz="8800" b="1" dirty="0">
              <a:solidFill>
                <a:schemeClr val="tx1"/>
              </a:solidFill>
              <a:latin typeface="NikoshBAN" pitchFamily="2" charset="0"/>
              <a:cs typeface="NikoshBAN" pitchFamily="2" charset="0"/>
            </a:endParaRPr>
          </a:p>
        </p:txBody>
      </p:sp>
      <p:sp>
        <p:nvSpPr>
          <p:cNvPr id="4" name="TextBox 3"/>
          <p:cNvSpPr txBox="1"/>
          <p:nvPr/>
        </p:nvSpPr>
        <p:spPr>
          <a:xfrm>
            <a:off x="1143000" y="1828800"/>
            <a:ext cx="7391400" cy="2092881"/>
          </a:xfrm>
          <a:prstGeom prst="rect">
            <a:avLst/>
          </a:prstGeom>
          <a:noFill/>
        </p:spPr>
        <p:txBody>
          <a:bodyPr wrap="square" rtlCol="0">
            <a:spAutoFit/>
          </a:bodyPr>
          <a:lstStyle/>
          <a:p>
            <a:r>
              <a:rPr lang="en-US" sz="5400" b="1" dirty="0" smtClean="0">
                <a:latin typeface="NikoshBAN" pitchFamily="2" charset="0"/>
                <a:cs typeface="NikoshBAN" pitchFamily="2" charset="0"/>
              </a:rPr>
              <a:t>#</a:t>
            </a:r>
            <a:r>
              <a:rPr lang="bn-IN" sz="5400" b="1" dirty="0" smtClean="0">
                <a:latin typeface="NikoshBAN" pitchFamily="2" charset="0"/>
                <a:cs typeface="NikoshBAN" pitchFamily="2" charset="0"/>
              </a:rPr>
              <a:t> বই পড়ার উপকারিতা </a:t>
            </a:r>
            <a:r>
              <a:rPr lang="en-US" sz="5400" b="1" dirty="0" err="1" smtClean="0">
                <a:latin typeface="NikoshBAN" pitchFamily="2" charset="0"/>
                <a:cs typeface="NikoshBAN" pitchFamily="2" charset="0"/>
              </a:rPr>
              <a:t>গুলো</a:t>
            </a:r>
            <a:r>
              <a:rPr lang="en-US" sz="5400" b="1" dirty="0" smtClean="0">
                <a:latin typeface="NikoshBAN" pitchFamily="2" charset="0"/>
                <a:cs typeface="NikoshBAN" pitchFamily="2" charset="0"/>
              </a:rPr>
              <a:t> </a:t>
            </a:r>
            <a:r>
              <a:rPr lang="en-US" sz="5400" b="1" dirty="0" err="1" smtClean="0">
                <a:latin typeface="NikoshBAN" pitchFamily="2" charset="0"/>
                <a:cs typeface="NikoshBAN" pitchFamily="2" charset="0"/>
              </a:rPr>
              <a:t>লিখ</a:t>
            </a:r>
            <a:r>
              <a:rPr lang="bn-IN" sz="5400" b="1" dirty="0" smtClean="0">
                <a:latin typeface="NikoshBAN" pitchFamily="2" charset="0"/>
                <a:cs typeface="NikoshBAN" pitchFamily="2" charset="0"/>
              </a:rPr>
              <a:t> </a:t>
            </a:r>
            <a:r>
              <a:rPr lang="bn-IN" sz="1600" b="1" dirty="0" smtClean="0">
                <a:latin typeface="NikoshBAN" pitchFamily="2" charset="0"/>
                <a:cs typeface="NikoshBAN" pitchFamily="2" charset="0"/>
              </a:rPr>
              <a:t>।</a:t>
            </a:r>
            <a:endParaRPr lang="bn-IN" sz="6000" b="1" dirty="0" smtClean="0">
              <a:latin typeface="NikoshBAN" pitchFamily="2" charset="0"/>
              <a:cs typeface="NikoshBAN" pitchFamily="2" charset="0"/>
            </a:endParaRPr>
          </a:p>
          <a:p>
            <a:endParaRPr lang="en-US" sz="60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875240"/>
            <a:ext cx="8153400" cy="352556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762000"/>
            <a:ext cx="4953000" cy="1107996"/>
          </a:xfrm>
          <a:prstGeom prst="rect">
            <a:avLst/>
          </a:prstGeom>
          <a:noFill/>
        </p:spPr>
        <p:txBody>
          <a:bodyPr wrap="square" rtlCol="0">
            <a:spAutoFit/>
          </a:bodyPr>
          <a:lstStyle/>
          <a:p>
            <a:r>
              <a:rPr lang="bn-IN" sz="4800" b="1" dirty="0" smtClean="0">
                <a:latin typeface="NikoshBAN" pitchFamily="2" charset="0"/>
                <a:cs typeface="NikoshBAN" pitchFamily="2" charset="0"/>
              </a:rPr>
              <a:t>জোড়ায় কাজ উত্তর</a:t>
            </a:r>
            <a:endParaRPr lang="en-US" sz="4800" b="1" dirty="0" smtClean="0">
              <a:latin typeface="NikoshBAN" pitchFamily="2" charset="0"/>
              <a:cs typeface="NikoshBAN" pitchFamily="2" charset="0"/>
            </a:endParaRPr>
          </a:p>
          <a:p>
            <a:endParaRPr lang="en-US" dirty="0"/>
          </a:p>
        </p:txBody>
      </p:sp>
      <p:sp>
        <p:nvSpPr>
          <p:cNvPr id="5" name="TextBox 4"/>
          <p:cNvSpPr txBox="1"/>
          <p:nvPr/>
        </p:nvSpPr>
        <p:spPr>
          <a:xfrm>
            <a:off x="1066800" y="2514600"/>
            <a:ext cx="7467600" cy="4801314"/>
          </a:xfrm>
          <a:prstGeom prst="rect">
            <a:avLst/>
          </a:prstGeom>
          <a:noFill/>
        </p:spPr>
        <p:txBody>
          <a:bodyPr wrap="square" rtlCol="0">
            <a:spAutoFit/>
          </a:bodyPr>
          <a:lstStyle/>
          <a:p>
            <a:r>
              <a:rPr lang="bn-IN" sz="3200" b="1" dirty="0" smtClean="0">
                <a:latin typeface="NikoshBAN" pitchFamily="2" charset="0"/>
                <a:cs typeface="NikoshBAN" pitchFamily="2" charset="0"/>
              </a:rPr>
              <a:t>আর্থিক অনটনের কারণে অর্থকরী নয় এমন সবকিছুই এদেশে অনর্থক বলে বিবেচনা করা হয়।শিক্ষা প্রতিষ্ঠান থেকে লব্ধ শিক্ষা পূর্ণাঙ্গ নয় বলে ব্যাপকভাবে বই পড়া দরকার। যথার্থ শিক্ষিত হতে হলে মনের প্রসার দরকার। তার জন্য বই পড়ার অভ্যাস বাড়াতে হবে। প্রগতিশীল জগতের সঙ্গে তাল মিলিয়ে চলার জন্য বই পড়া আবশ্যক। মনুষত্ব বিকাশের জন্য জ্ঞান অর্জন দরকার। আর জ্ঞান সংগ্রহের যতগুলো পথ আছে বই পড়া সর্বশ্রেষ্ঠ। হেতুই মানব জীবনে বই পড়ার গুরুত্ব অপরিসীম।</a:t>
            </a:r>
            <a:endParaRPr lang="en-US" sz="3200" b="1" dirty="0" smtClean="0">
              <a:latin typeface="NikoshBAN" pitchFamily="2" charset="0"/>
              <a:cs typeface="NikoshBAN" pitchFamily="2" charset="0"/>
            </a:endParaRP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1"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04800" y="1371600"/>
            <a:ext cx="4191000" cy="4419600"/>
          </a:xfrm>
          <a:prstGeom prst="rect">
            <a:avLst/>
          </a:prstGeom>
        </p:spPr>
      </p:pic>
      <p:pic>
        <p:nvPicPr>
          <p:cNvPr id="6" name="Picture 5"/>
          <p:cNvPicPr>
            <a:picLocks noChangeAspect="1"/>
          </p:cNvPicPr>
          <p:nvPr/>
        </p:nvPicPr>
        <p:blipFill>
          <a:blip r:embed="rId4"/>
          <a:stretch>
            <a:fillRect/>
          </a:stretch>
        </p:blipFill>
        <p:spPr>
          <a:xfrm>
            <a:off x="4724400" y="1295400"/>
            <a:ext cx="4136583" cy="4572000"/>
          </a:xfrm>
          <a:prstGeom prst="rect">
            <a:avLst/>
          </a:prstGeom>
        </p:spPr>
      </p:pic>
      <p:sp>
        <p:nvSpPr>
          <p:cNvPr id="7" name="Rectangle 6"/>
          <p:cNvSpPr/>
          <p:nvPr/>
        </p:nvSpPr>
        <p:spPr>
          <a:xfrm>
            <a:off x="2438400" y="304800"/>
            <a:ext cx="4800600" cy="838200"/>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smtClean="0">
                <a:solidFill>
                  <a:schemeClr val="tx1"/>
                </a:solidFill>
                <a:latin typeface="NikoshBAN" pitchFamily="2" charset="0"/>
                <a:cs typeface="NikoshBAN" pitchFamily="2" charset="0"/>
              </a:rPr>
              <a:t>নিচের চিত্র গুলো লক্ষ্য কর</a:t>
            </a:r>
            <a:endParaRPr lang="en-US" sz="4400" b="1" dirty="0">
              <a:solidFill>
                <a:schemeClr val="tx1"/>
              </a:solidFill>
              <a:latin typeface="NikoshBAN" pitchFamily="2" charset="0"/>
              <a:cs typeface="NikoshBAN" pitchFamily="2" charset="0"/>
            </a:endParaRPr>
          </a:p>
        </p:txBody>
      </p:sp>
      <p:sp>
        <p:nvSpPr>
          <p:cNvPr id="10" name="TextBox 9"/>
          <p:cNvSpPr txBox="1"/>
          <p:nvPr/>
        </p:nvSpPr>
        <p:spPr>
          <a:xfrm>
            <a:off x="5791200" y="6019801"/>
            <a:ext cx="1905000" cy="646331"/>
          </a:xfrm>
          <a:prstGeom prst="rect">
            <a:avLst/>
          </a:prstGeom>
          <a:noFill/>
        </p:spPr>
        <p:txBody>
          <a:bodyPr wrap="square" rtlCol="0">
            <a:spAutoFit/>
          </a:bodyPr>
          <a:lstStyle/>
          <a:p>
            <a:r>
              <a:rPr lang="bn-IN" dirty="0" smtClean="0"/>
              <a:t>প্রথম চিত্র</a:t>
            </a:r>
            <a:endParaRPr lang="en-US" dirty="0" smtClean="0"/>
          </a:p>
          <a:p>
            <a:endParaRPr lang="en-US" dirty="0"/>
          </a:p>
        </p:txBody>
      </p:sp>
      <p:sp>
        <p:nvSpPr>
          <p:cNvPr id="11" name="TextBox 10"/>
          <p:cNvSpPr txBox="1"/>
          <p:nvPr/>
        </p:nvSpPr>
        <p:spPr>
          <a:xfrm>
            <a:off x="1371600" y="6019801"/>
            <a:ext cx="1600200" cy="646331"/>
          </a:xfrm>
          <a:prstGeom prst="rect">
            <a:avLst/>
          </a:prstGeom>
          <a:noFill/>
        </p:spPr>
        <p:txBody>
          <a:bodyPr wrap="square" rtlCol="0">
            <a:spAutoFit/>
          </a:bodyPr>
          <a:lstStyle/>
          <a:p>
            <a:r>
              <a:rPr lang="bn-IN" dirty="0" smtClean="0"/>
              <a:t>দ্বিতীয় চিত্র</a:t>
            </a:r>
            <a:endParaRPr lang="en-US" dirty="0" smtClean="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905000" y="152400"/>
            <a:ext cx="4876800" cy="12192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tx1"/>
                </a:solidFill>
                <a:latin typeface="NikoshBAN" pitchFamily="2" charset="0"/>
                <a:cs typeface="NikoshBAN" pitchFamily="2" charset="0"/>
              </a:rPr>
              <a:t>দলীয় কাজ</a:t>
            </a:r>
            <a:endParaRPr lang="en-US" sz="9600" b="1" dirty="0">
              <a:solidFill>
                <a:schemeClr val="tx1"/>
              </a:solidFill>
              <a:latin typeface="NikoshBAN" pitchFamily="2" charset="0"/>
              <a:cs typeface="NikoshBAN" pitchFamily="2" charset="0"/>
            </a:endParaRPr>
          </a:p>
        </p:txBody>
      </p:sp>
      <p:sp>
        <p:nvSpPr>
          <p:cNvPr id="5" name="TextBox 4"/>
          <p:cNvSpPr txBox="1"/>
          <p:nvPr/>
        </p:nvSpPr>
        <p:spPr>
          <a:xfrm>
            <a:off x="685800" y="1600200"/>
            <a:ext cx="7848600" cy="1446550"/>
          </a:xfrm>
          <a:prstGeom prst="rect">
            <a:avLst/>
          </a:prstGeom>
          <a:noFill/>
        </p:spPr>
        <p:txBody>
          <a:bodyPr wrap="square" rtlCol="0">
            <a:spAutoFit/>
          </a:bodyPr>
          <a:lstStyle/>
          <a:p>
            <a:r>
              <a:rPr lang="bn-IN" sz="4400" b="1" dirty="0" smtClean="0">
                <a:latin typeface="NikoshBAN" panose="02000000000000000000" pitchFamily="2" charset="0"/>
                <a:cs typeface="NikoshBAN" panose="02000000000000000000" pitchFamily="2" charset="0"/>
              </a:rPr>
              <a:t>১। উপরের চিত্রের প্রতিষ্ঠান গুলোর দ্বারা কী কী মানব কল্যাণ সাধিত হয়।</a:t>
            </a:r>
            <a:endParaRPr lang="en-US" sz="44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200399"/>
            <a:ext cx="7848600" cy="3550227"/>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76400" y="304800"/>
            <a:ext cx="5105400" cy="914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itchFamily="2" charset="0"/>
                <a:cs typeface="NikoshBAN" pitchFamily="2" charset="0"/>
              </a:rPr>
              <a:t>দলীয় কাজের উত্তরঃ</a:t>
            </a:r>
            <a:endParaRPr lang="en-US" sz="4000" b="1" dirty="0">
              <a:solidFill>
                <a:schemeClr val="tx1"/>
              </a:solidFill>
              <a:latin typeface="NikoshBAN" pitchFamily="2" charset="0"/>
              <a:cs typeface="NikoshBAN" pitchFamily="2" charset="0"/>
            </a:endParaRPr>
          </a:p>
        </p:txBody>
      </p:sp>
      <p:sp>
        <p:nvSpPr>
          <p:cNvPr id="4" name="TextBox 3"/>
          <p:cNvSpPr txBox="1"/>
          <p:nvPr/>
        </p:nvSpPr>
        <p:spPr>
          <a:xfrm>
            <a:off x="762000" y="2667000"/>
            <a:ext cx="7543800" cy="4031873"/>
          </a:xfrm>
          <a:prstGeom prst="rect">
            <a:avLst/>
          </a:prstGeom>
          <a:noFill/>
        </p:spPr>
        <p:txBody>
          <a:bodyPr wrap="square" rtlCol="0">
            <a:spAutoFit/>
          </a:bodyPr>
          <a:lstStyle/>
          <a:p>
            <a:r>
              <a:rPr lang="bn-IN" sz="3200" b="1" dirty="0" smtClean="0">
                <a:latin typeface="NikoshBAN" pitchFamily="2" charset="0"/>
                <a:cs typeface="NikoshBAN" pitchFamily="2" charset="0"/>
              </a:rPr>
              <a:t>প্রথম চিত্রটি হচেছ লাইব্রেরি  এটি হচেছ মনের হাসপাতাল। মানুষের মনুষত্ব বোধকে জাগ্রত করে, মূল্যবোধ সৃষ্টি লক্ষ্যে বই পড়া অত্যাবশ্যক। আর মুক্ত ভাবে বই পড়তে হলে লাইব্রেরির বিকল্প নেই। </a:t>
            </a:r>
          </a:p>
          <a:p>
            <a:r>
              <a:rPr lang="bn-IN" sz="3200" b="1" dirty="0" smtClean="0">
                <a:latin typeface="NikoshBAN" pitchFamily="2" charset="0"/>
                <a:cs typeface="NikoshBAN" pitchFamily="2" charset="0"/>
              </a:rPr>
              <a:t>দ্বিতীয় চিত্রটি হচেছ হাসপাতাল যা জীব সত্ত্বাকে সুস্থ ভাবে টিকে রাখার জন্য একান্ত দরকার। জীব সত্ত্বা সুস্থ না থাকলে মানব জীবন অচল হয়ে পড়ে। মানব জীবনে উভয়টির প্রয়োজন বাঞ্চনীয়।</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228600"/>
            <a:ext cx="4953000" cy="13716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dirty="0" smtClean="0">
                <a:solidFill>
                  <a:schemeClr val="tx1"/>
                </a:solidFill>
                <a:latin typeface="NikoshBAN" pitchFamily="2" charset="0"/>
                <a:cs typeface="NikoshBAN" pitchFamily="2" charset="0"/>
              </a:rPr>
              <a:t>মূল্যায়ন</a:t>
            </a:r>
            <a:endParaRPr lang="en-US" sz="6000" dirty="0">
              <a:solidFill>
                <a:schemeClr val="tx1"/>
              </a:solidFill>
              <a:latin typeface="NikoshBAN" pitchFamily="2" charset="0"/>
              <a:cs typeface="NikoshBAN" pitchFamily="2" charset="0"/>
            </a:endParaRPr>
          </a:p>
        </p:txBody>
      </p:sp>
      <p:sp>
        <p:nvSpPr>
          <p:cNvPr id="6" name="Oval 5"/>
          <p:cNvSpPr/>
          <p:nvPr/>
        </p:nvSpPr>
        <p:spPr>
          <a:xfrm>
            <a:off x="1295400" y="30480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124200" y="4343400"/>
            <a:ext cx="4572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143000" y="2286000"/>
            <a:ext cx="5715000" cy="1477328"/>
          </a:xfrm>
          <a:prstGeom prst="rect">
            <a:avLst/>
          </a:prstGeom>
          <a:noFill/>
        </p:spPr>
        <p:txBody>
          <a:bodyPr wrap="square" rtlCol="0">
            <a:spAutoFit/>
          </a:bodyPr>
          <a:lstStyle/>
          <a:p>
            <a:r>
              <a:rPr lang="bn-IN" sz="2400" dirty="0" smtClean="0">
                <a:latin typeface="NikoshBAN" pitchFamily="2" charset="0"/>
                <a:cs typeface="NikoshBAN" pitchFamily="2" charset="0"/>
              </a:rPr>
              <a:t>১। বই পড়া গল্পের লেখকের নাম কোনটি।</a:t>
            </a:r>
          </a:p>
          <a:p>
            <a:r>
              <a:rPr lang="bn-IN" sz="2400" dirty="0" smtClean="0">
                <a:latin typeface="NikoshBAN" pitchFamily="2" charset="0"/>
                <a:cs typeface="NikoshBAN" pitchFamily="2" charset="0"/>
              </a:rPr>
              <a:t>(ক) জসীম উদ্দিন</a:t>
            </a:r>
            <a:r>
              <a:rPr lang="en-US" sz="2400" dirty="0" smtClean="0">
                <a:latin typeface="NikoshBAN" pitchFamily="2" charset="0"/>
                <a:cs typeface="NikoshBAN" pitchFamily="2" charset="0"/>
              </a:rPr>
              <a:t> </a:t>
            </a:r>
            <a:r>
              <a:rPr lang="bn-IN" sz="2400" dirty="0" smtClean="0">
                <a:latin typeface="NikoshBAN" pitchFamily="2" charset="0"/>
                <a:cs typeface="NikoshBAN" pitchFamily="2" charset="0"/>
              </a:rPr>
              <a:t>(খ) কাজি নজরুল ইসলাম</a:t>
            </a:r>
          </a:p>
          <a:p>
            <a:r>
              <a:rPr lang="bn-IN" sz="2400" dirty="0" smtClean="0">
                <a:latin typeface="NikoshBAN" pitchFamily="2" charset="0"/>
                <a:cs typeface="NikoshBAN" pitchFamily="2" charset="0"/>
              </a:rPr>
              <a:t> (গ) প্রমথ চৌধুরী (ঘ) রবীন্দ্রনাথ ঠাকুর</a:t>
            </a:r>
          </a:p>
          <a:p>
            <a:endParaRPr lang="en-US" dirty="0"/>
          </a:p>
        </p:txBody>
      </p:sp>
      <p:sp>
        <p:nvSpPr>
          <p:cNvPr id="11" name="TextBox 10"/>
          <p:cNvSpPr txBox="1"/>
          <p:nvPr/>
        </p:nvSpPr>
        <p:spPr>
          <a:xfrm>
            <a:off x="1143000" y="3551872"/>
            <a:ext cx="6629400" cy="1477328"/>
          </a:xfrm>
          <a:prstGeom prst="rect">
            <a:avLst/>
          </a:prstGeom>
          <a:noFill/>
        </p:spPr>
        <p:txBody>
          <a:bodyPr wrap="square" rtlCol="0">
            <a:spAutoFit/>
          </a:bodyPr>
          <a:lstStyle/>
          <a:p>
            <a:r>
              <a:rPr lang="bn-IN" sz="2400" dirty="0" smtClean="0">
                <a:latin typeface="NikoshBAN" pitchFamily="2" charset="0"/>
                <a:cs typeface="NikoshBAN" pitchFamily="2" charset="0"/>
              </a:rPr>
              <a:t>২। স্বশিক্ষিত বলতে কী বোঝায়-</a:t>
            </a:r>
          </a:p>
          <a:p>
            <a:r>
              <a:rPr lang="bn-IN" sz="2400" dirty="0" smtClean="0">
                <a:latin typeface="NikoshBAN" pitchFamily="2" charset="0"/>
                <a:cs typeface="NikoshBAN" pitchFamily="2" charset="0"/>
              </a:rPr>
              <a:t>(ক) এম, এ, পাস (খ)  সার্টিফিকেট অর্জন</a:t>
            </a:r>
          </a:p>
          <a:p>
            <a:r>
              <a:rPr lang="bn-IN" sz="2400" dirty="0" smtClean="0">
                <a:latin typeface="NikoshBAN" pitchFamily="2" charset="0"/>
                <a:cs typeface="NikoshBAN" pitchFamily="2" charset="0"/>
              </a:rPr>
              <a:t>(গ) উচ্চ শিক্ষা অর্জন (ঘ) নিজে নিজে শিক্ষিত</a:t>
            </a:r>
            <a:endParaRPr lang="en-US" sz="2400" dirty="0" smtClean="0">
              <a:latin typeface="NikoshBAN" pitchFamily="2" charset="0"/>
              <a:cs typeface="NikoshBAN" pitchFamily="2" charset="0"/>
            </a:endParaRPr>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876300" y="152400"/>
            <a:ext cx="5943600" cy="14478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tx1"/>
                </a:solidFill>
                <a:latin typeface="NikoshBAN" pitchFamily="2" charset="0"/>
                <a:cs typeface="NikoshBAN" pitchFamily="2" charset="0"/>
              </a:rPr>
              <a:t>বাড়ির কাজ</a:t>
            </a:r>
            <a:endParaRPr lang="en-US" sz="9600" b="1" dirty="0">
              <a:solidFill>
                <a:schemeClr val="tx1"/>
              </a:solidFill>
              <a:latin typeface="NikoshBAN" pitchFamily="2" charset="0"/>
              <a:cs typeface="NikoshBAN" pitchFamily="2" charset="0"/>
            </a:endParaRPr>
          </a:p>
        </p:txBody>
      </p:sp>
      <p:sp>
        <p:nvSpPr>
          <p:cNvPr id="5" name="TextBox 4"/>
          <p:cNvSpPr txBox="1"/>
          <p:nvPr/>
        </p:nvSpPr>
        <p:spPr>
          <a:xfrm>
            <a:off x="762000" y="1828800"/>
            <a:ext cx="6781800" cy="1600438"/>
          </a:xfrm>
          <a:prstGeom prst="rect">
            <a:avLst/>
          </a:prstGeom>
          <a:noFill/>
        </p:spPr>
        <p:txBody>
          <a:bodyPr wrap="square" rtlCol="0">
            <a:spAutoFit/>
          </a:bodyPr>
          <a:lstStyle/>
          <a:p>
            <a:r>
              <a:rPr lang="bn-IN" sz="4000" b="1" dirty="0" smtClean="0">
                <a:latin typeface="NikoshBAN" panose="02000000000000000000" pitchFamily="2" charset="0"/>
                <a:cs typeface="NikoshBAN" panose="02000000000000000000" pitchFamily="2" charset="0"/>
              </a:rPr>
              <a:t>১। বই পড়া প্রবন্ধ পাঠে তোমার মনে কী পরিবর্তন লক্ষ্যনীয় তা লিপিবদ্ধ কর।</a:t>
            </a:r>
            <a:endParaRPr lang="en-US" sz="4000" dirty="0" smtClean="0"/>
          </a:p>
          <a:p>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8420" y="3581400"/>
            <a:ext cx="5788959" cy="2993136"/>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81200" y="381000"/>
            <a:ext cx="5715000" cy="2246769"/>
          </a:xfrm>
          <a:prstGeom prst="rect">
            <a:avLst/>
          </a:prstGeom>
          <a:noFill/>
        </p:spPr>
        <p:txBody>
          <a:bodyPr wrap="square" rtlCol="0">
            <a:spAutoFit/>
          </a:bodyPr>
          <a:lstStyle/>
          <a:p>
            <a:r>
              <a:rPr lang="bn-IN" sz="6000" b="1" dirty="0" smtClean="0">
                <a:latin typeface="NikoshBAN" pitchFamily="2" charset="0"/>
                <a:cs typeface="NikoshBAN" pitchFamily="2" charset="0"/>
              </a:rPr>
              <a:t>শিক্ষক পরিচিতি</a:t>
            </a:r>
            <a:endParaRPr lang="en-US" sz="6000" b="1" dirty="0" smtClean="0">
              <a:latin typeface="NikoshBAN" pitchFamily="2" charset="0"/>
              <a:cs typeface="NikoshBAN" pitchFamily="2" charset="0"/>
            </a:endParaRPr>
          </a:p>
          <a:p>
            <a:endParaRPr lang="en-US" sz="8000" dirty="0"/>
          </a:p>
        </p:txBody>
      </p:sp>
      <p:sp>
        <p:nvSpPr>
          <p:cNvPr id="7" name="TextBox 6"/>
          <p:cNvSpPr txBox="1"/>
          <p:nvPr/>
        </p:nvSpPr>
        <p:spPr>
          <a:xfrm>
            <a:off x="671945" y="3352800"/>
            <a:ext cx="7239000" cy="3262432"/>
          </a:xfrm>
          <a:prstGeom prst="rect">
            <a:avLst/>
          </a:prstGeom>
          <a:noFill/>
        </p:spPr>
        <p:txBody>
          <a:bodyPr wrap="square" rtlCol="0">
            <a:spAutoFit/>
          </a:bodyPr>
          <a:lstStyle/>
          <a:p>
            <a:pPr algn="ctr"/>
            <a:r>
              <a:rPr lang="bn-IN" sz="4400" b="1" dirty="0" smtClean="0">
                <a:latin typeface="NikoshBAN" pitchFamily="2" charset="0"/>
                <a:cs typeface="NikoshBAN" pitchFamily="2" charset="0"/>
              </a:rPr>
              <a:t>মোঃ আব্দুল হালিম</a:t>
            </a:r>
          </a:p>
          <a:p>
            <a:pPr algn="ctr"/>
            <a:r>
              <a:rPr lang="bn-IN" sz="3600" b="1" dirty="0" smtClean="0">
                <a:latin typeface="NikoshBAN" pitchFamily="2" charset="0"/>
                <a:cs typeface="NikoshBAN" pitchFamily="2" charset="0"/>
              </a:rPr>
              <a:t>সহকারী অধ্যাপক(বাংলা)</a:t>
            </a:r>
          </a:p>
          <a:p>
            <a:pPr algn="ctr"/>
            <a:r>
              <a:rPr lang="bn-IN" sz="3600" b="1" dirty="0" smtClean="0">
                <a:latin typeface="NikoshBAN" pitchFamily="2" charset="0"/>
                <a:cs typeface="NikoshBAN" pitchFamily="2" charset="0"/>
              </a:rPr>
              <a:t>খঞ্জনপুর তালকুড়া আলিম </a:t>
            </a:r>
            <a:r>
              <a:rPr lang="bn-IN" sz="3600" b="1" dirty="0" smtClean="0">
                <a:latin typeface="NikoshBAN" pitchFamily="2" charset="0"/>
                <a:cs typeface="NikoshBAN" pitchFamily="2" charset="0"/>
              </a:rPr>
              <a:t>মাদরাসা</a:t>
            </a:r>
            <a:endParaRPr lang="en-US" sz="3600" b="1" dirty="0" smtClean="0">
              <a:latin typeface="NikoshBAN" pitchFamily="2" charset="0"/>
              <a:cs typeface="NikoshBAN" pitchFamily="2" charset="0"/>
            </a:endParaRPr>
          </a:p>
          <a:p>
            <a:pPr algn="ctr"/>
            <a:r>
              <a:rPr lang="en-US" sz="3600" b="1" dirty="0" err="1" smtClean="0">
                <a:latin typeface="NikoshBAN" pitchFamily="2" charset="0"/>
                <a:cs typeface="NikoshBAN" pitchFamily="2" charset="0"/>
              </a:rPr>
              <a:t>সাপাহার,নওগাঁ</a:t>
            </a:r>
            <a:r>
              <a:rPr lang="en-US" sz="3600" b="1" dirty="0" smtClean="0">
                <a:latin typeface="NikoshBAN" pitchFamily="2" charset="0"/>
                <a:cs typeface="NikoshBAN" pitchFamily="2" charset="0"/>
              </a:rPr>
              <a:t>।</a:t>
            </a:r>
          </a:p>
          <a:p>
            <a:pPr algn="ctr"/>
            <a:r>
              <a:rPr lang="en-US" sz="3600" b="1" dirty="0" err="1" smtClean="0">
                <a:latin typeface="NikoshBAN" pitchFamily="2" charset="0"/>
                <a:cs typeface="NikoshBAN" pitchFamily="2" charset="0"/>
              </a:rPr>
              <a:t>মোবাইল</a:t>
            </a:r>
            <a:r>
              <a:rPr lang="en-US" sz="3600" b="1" dirty="0" smtClean="0">
                <a:latin typeface="NikoshBAN" pitchFamily="2" charset="0"/>
                <a:cs typeface="NikoshBAN" pitchFamily="2" charset="0"/>
              </a:rPr>
              <a:t>--০১৭২৪১১৩৬৩৬</a:t>
            </a:r>
            <a:endParaRPr lang="bn-IN" sz="3600" b="1" dirty="0" smtClean="0">
              <a:latin typeface="NikoshBAN" pitchFamily="2" charset="0"/>
              <a:cs typeface="NikoshBAN" pitchFamily="2" charset="0"/>
            </a:endParaRPr>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1371600"/>
            <a:ext cx="2438400" cy="19812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71600" y="76200"/>
            <a:ext cx="5105400" cy="16764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tx1"/>
                </a:solidFill>
                <a:latin typeface="NikoshBAN" pitchFamily="2" charset="0"/>
                <a:cs typeface="NikoshBAN" pitchFamily="2" charset="0"/>
              </a:rPr>
              <a:t>ধন্যবাদ</a:t>
            </a:r>
            <a:endParaRPr lang="en-US" sz="6000" b="1" dirty="0">
              <a:solidFill>
                <a:schemeClr val="tx1"/>
              </a:solidFill>
              <a:latin typeface="NikoshBAN" pitchFamily="2" charset="0"/>
              <a:cs typeface="NikoshBAN" pitchFamily="2" charset="0"/>
            </a:endParaRPr>
          </a:p>
        </p:txBody>
      </p:sp>
      <p:sp>
        <p:nvSpPr>
          <p:cNvPr id="3" name="Oval 2"/>
          <p:cNvSpPr/>
          <p:nvPr/>
        </p:nvSpPr>
        <p:spPr>
          <a:xfrm>
            <a:off x="838200" y="1828800"/>
            <a:ext cx="5791200" cy="5257800"/>
          </a:xfrm>
          <a:prstGeom prst="ellipse">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linds(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914400"/>
            <a:ext cx="5638800" cy="2554545"/>
          </a:xfrm>
          <a:prstGeom prst="rect">
            <a:avLst/>
          </a:prstGeom>
          <a:noFill/>
        </p:spPr>
        <p:txBody>
          <a:bodyPr wrap="square" rtlCol="0">
            <a:spAutoFit/>
          </a:bodyPr>
          <a:lstStyle/>
          <a:p>
            <a:r>
              <a:rPr lang="bn-BD" sz="8000" b="1" dirty="0" smtClean="0">
                <a:latin typeface="NikoshBAN" panose="02000000000000000000" pitchFamily="2" charset="0"/>
                <a:cs typeface="NikoshBAN" panose="02000000000000000000" pitchFamily="2" charset="0"/>
              </a:rPr>
              <a:t>পাঠ পরিচিতি</a:t>
            </a:r>
            <a:endParaRPr lang="bn-IN" sz="8000" b="1" dirty="0" smtClean="0">
              <a:latin typeface="NikoshBAN" panose="02000000000000000000" pitchFamily="2" charset="0"/>
              <a:cs typeface="NikoshBAN" panose="02000000000000000000" pitchFamily="2" charset="0"/>
            </a:endParaRPr>
          </a:p>
          <a:p>
            <a:endParaRPr lang="en-US" sz="8000" dirty="0"/>
          </a:p>
        </p:txBody>
      </p:sp>
      <p:sp>
        <p:nvSpPr>
          <p:cNvPr id="5" name="TextBox 4"/>
          <p:cNvSpPr txBox="1"/>
          <p:nvPr/>
        </p:nvSpPr>
        <p:spPr>
          <a:xfrm>
            <a:off x="1295400" y="2590800"/>
            <a:ext cx="7239000" cy="4524315"/>
          </a:xfrm>
          <a:prstGeom prst="rect">
            <a:avLst/>
          </a:prstGeom>
          <a:noFill/>
        </p:spPr>
        <p:txBody>
          <a:bodyPr wrap="square" rtlCol="0">
            <a:spAutoFit/>
          </a:bodyPr>
          <a:lstStyle/>
          <a:p>
            <a:r>
              <a:rPr lang="bn-BD" sz="4800" b="1" dirty="0" smtClean="0">
                <a:latin typeface="NikoshBAN" panose="02000000000000000000" pitchFamily="2" charset="0"/>
                <a:cs typeface="NikoshBAN" panose="02000000000000000000" pitchFamily="2" charset="0"/>
              </a:rPr>
              <a:t>শ্রেণিঃ  নবম</a:t>
            </a:r>
            <a:br>
              <a:rPr lang="bn-BD" sz="4800" b="1" dirty="0" smtClean="0">
                <a:latin typeface="NikoshBAN" panose="02000000000000000000" pitchFamily="2" charset="0"/>
                <a:cs typeface="NikoshBAN" panose="02000000000000000000" pitchFamily="2" charset="0"/>
              </a:rPr>
            </a:br>
            <a:r>
              <a:rPr lang="bn-BD" sz="4800" b="1" dirty="0" smtClean="0">
                <a:latin typeface="NikoshBAN" panose="02000000000000000000" pitchFamily="2" charset="0"/>
                <a:cs typeface="NikoshBAN" panose="02000000000000000000" pitchFamily="2" charset="0"/>
              </a:rPr>
              <a:t>বিষয়ঃ বাংলা প্রথম</a:t>
            </a:r>
            <a:r>
              <a:rPr lang="bn-IN" sz="4800" b="1" dirty="0" smtClean="0">
                <a:latin typeface="NikoshBAN" panose="02000000000000000000" pitchFamily="2" charset="0"/>
                <a:cs typeface="NikoshBAN" panose="02000000000000000000" pitchFamily="2" charset="0"/>
              </a:rPr>
              <a:t> পত্র</a:t>
            </a:r>
          </a:p>
          <a:p>
            <a:r>
              <a:rPr lang="bn-IN" sz="4800" b="1" dirty="0" smtClean="0">
                <a:latin typeface="NikoshBAN" panose="02000000000000000000" pitchFamily="2" charset="0"/>
                <a:cs typeface="NikoshBAN" panose="02000000000000000000" pitchFamily="2" charset="0"/>
              </a:rPr>
              <a:t>অধ্যায়ঃ গদ্য</a:t>
            </a:r>
            <a:r>
              <a:rPr lang="bn-BD" sz="4800" b="1" dirty="0" smtClean="0">
                <a:latin typeface="NikoshBAN" panose="02000000000000000000" pitchFamily="2" charset="0"/>
                <a:cs typeface="NikoshBAN" panose="02000000000000000000" pitchFamily="2" charset="0"/>
              </a:rPr>
              <a:t/>
            </a:r>
            <a:br>
              <a:rPr lang="bn-BD" sz="4800" b="1" dirty="0" smtClean="0">
                <a:latin typeface="NikoshBAN" panose="02000000000000000000" pitchFamily="2" charset="0"/>
                <a:cs typeface="NikoshBAN" panose="02000000000000000000" pitchFamily="2" charset="0"/>
              </a:rPr>
            </a:br>
            <a:r>
              <a:rPr lang="bn-BD" sz="4800" b="1" dirty="0" smtClean="0">
                <a:latin typeface="NikoshBAN" panose="02000000000000000000" pitchFamily="2" charset="0"/>
                <a:cs typeface="NikoshBAN" panose="02000000000000000000" pitchFamily="2" charset="0"/>
              </a:rPr>
              <a:t>সময়ঃ ৫০</a:t>
            </a:r>
            <a:r>
              <a:rPr lang="bn-IN" sz="4800" b="1" dirty="0" smtClean="0">
                <a:latin typeface="NikoshBAN" panose="02000000000000000000" pitchFamily="2" charset="0"/>
                <a:cs typeface="NikoshBAN" panose="02000000000000000000" pitchFamily="2" charset="0"/>
              </a:rPr>
              <a:t> </a:t>
            </a:r>
            <a:r>
              <a:rPr lang="bn-BD" sz="4800" b="1" dirty="0" smtClean="0">
                <a:latin typeface="NikoshBAN" panose="02000000000000000000" pitchFamily="2" charset="0"/>
                <a:cs typeface="NikoshBAN" panose="02000000000000000000" pitchFamily="2" charset="0"/>
              </a:rPr>
              <a:t>মিনিট</a:t>
            </a:r>
            <a:br>
              <a:rPr lang="bn-BD" sz="4800" b="1" dirty="0" smtClean="0">
                <a:latin typeface="NikoshBAN" panose="02000000000000000000" pitchFamily="2" charset="0"/>
                <a:cs typeface="NikoshBAN" panose="02000000000000000000" pitchFamily="2" charset="0"/>
              </a:rPr>
            </a:br>
            <a:r>
              <a:rPr lang="bn-BD" sz="4800" b="1" dirty="0" smtClean="0">
                <a:latin typeface="NikoshBAN" panose="02000000000000000000" pitchFamily="2" charset="0"/>
                <a:cs typeface="NikoshBAN" panose="02000000000000000000" pitchFamily="2" charset="0"/>
              </a:rPr>
              <a:t>তারিখঃ </a:t>
            </a:r>
            <a:r>
              <a:rPr lang="bn-IN" sz="4800" b="1" dirty="0" smtClean="0">
                <a:latin typeface="NikoshBAN" panose="02000000000000000000" pitchFamily="2" charset="0"/>
                <a:cs typeface="NikoshBAN" panose="02000000000000000000" pitchFamily="2" charset="0"/>
              </a:rPr>
              <a:t>16</a:t>
            </a:r>
            <a:r>
              <a:rPr lang="bn-BD" sz="4800" b="1" dirty="0" smtClean="0">
                <a:latin typeface="NikoshBAN" panose="02000000000000000000" pitchFamily="2" charset="0"/>
                <a:cs typeface="NikoshBAN" panose="02000000000000000000" pitchFamily="2" charset="0"/>
              </a:rPr>
              <a:t>/০</a:t>
            </a:r>
            <a:r>
              <a:rPr lang="bn-IN" sz="4800" b="1" dirty="0" smtClean="0">
                <a:latin typeface="NikoshBAN" panose="02000000000000000000" pitchFamily="2" charset="0"/>
                <a:cs typeface="NikoshBAN" panose="02000000000000000000" pitchFamily="2" charset="0"/>
              </a:rPr>
              <a:t>5</a:t>
            </a:r>
            <a:r>
              <a:rPr lang="bn-BD" sz="4800" b="1" dirty="0" smtClean="0">
                <a:latin typeface="NikoshBAN" panose="02000000000000000000" pitchFamily="2" charset="0"/>
                <a:cs typeface="NikoshBAN" panose="02000000000000000000" pitchFamily="2" charset="0"/>
              </a:rPr>
              <a:t>/১৫</a:t>
            </a:r>
            <a:endParaRPr lang="en-US" sz="4800" b="1" dirty="0" smtClean="0"/>
          </a:p>
          <a:p>
            <a:endParaRPr lang="en-US" sz="4800"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1+#ppt_w/2"/>
                                          </p:val>
                                        </p:tav>
                                        <p:tav tm="100000">
                                          <p:val>
                                            <p:strVal val="#ppt_x"/>
                                          </p:val>
                                        </p:tav>
                                      </p:tavLst>
                                    </p:anim>
                                    <p:anim calcmode="lin" valueType="num">
                                      <p:cBhvr additive="base">
                                        <p:cTn id="1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990600" y="762000"/>
            <a:ext cx="6934200" cy="5891763"/>
          </a:xfrm>
          <a:prstGeom prst="rect">
            <a:avLst/>
          </a:prstGeom>
          <a:noFill/>
          <a:ln w="9525">
            <a:noFill/>
            <a:miter lim="800000"/>
            <a:headEnd/>
            <a:tailEnd/>
          </a:ln>
          <a:effectLst/>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200" y="1905000"/>
            <a:ext cx="6477000" cy="22098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19900" b="1" dirty="0" smtClean="0">
                <a:solidFill>
                  <a:schemeClr val="tx1"/>
                </a:solidFill>
                <a:latin typeface="NikoshBAN" pitchFamily="2" charset="0"/>
                <a:cs typeface="NikoshBAN" pitchFamily="2" charset="0"/>
              </a:rPr>
              <a:t>বই পড়া</a:t>
            </a:r>
            <a:endParaRPr lang="en-US" sz="19900" b="1" dirty="0">
              <a:solidFill>
                <a:schemeClr val="tx1"/>
              </a:solidFill>
              <a:latin typeface="NikoshBAN" pitchFamily="2" charset="0"/>
              <a:cs typeface="NikoshBAN" pitchFamily="2" charset="0"/>
            </a:endParaRPr>
          </a:p>
        </p:txBody>
      </p:sp>
      <p:sp>
        <p:nvSpPr>
          <p:cNvPr id="4" name="TextBox 3"/>
          <p:cNvSpPr txBox="1"/>
          <p:nvPr/>
        </p:nvSpPr>
        <p:spPr>
          <a:xfrm>
            <a:off x="1371600" y="20782"/>
            <a:ext cx="5943600" cy="2554545"/>
          </a:xfrm>
          <a:prstGeom prst="rect">
            <a:avLst/>
          </a:prstGeom>
          <a:noFill/>
        </p:spPr>
        <p:txBody>
          <a:bodyPr wrap="square" rtlCol="0">
            <a:spAutoFit/>
          </a:bodyPr>
          <a:lstStyle/>
          <a:p>
            <a:r>
              <a:rPr lang="bn-BD" sz="8000" b="1" dirty="0" smtClean="0">
                <a:latin typeface="NikoshBAN" pitchFamily="2" charset="0"/>
                <a:cs typeface="NikoshBAN" pitchFamily="2" charset="0"/>
              </a:rPr>
              <a:t>আজকের পাঠ</a:t>
            </a:r>
            <a:endParaRPr lang="en-US" sz="8000" b="1" dirty="0" smtClean="0">
              <a:latin typeface="NikoshBAN" pitchFamily="2" charset="0"/>
              <a:cs typeface="NikoshBAN" pitchFamily="2" charset="0"/>
            </a:endParaRPr>
          </a:p>
          <a:p>
            <a:endParaRPr lang="en-US" sz="8000" dirty="0"/>
          </a:p>
        </p:txBody>
      </p:sp>
      <p:sp>
        <p:nvSpPr>
          <p:cNvPr id="2" name="TextBox 1"/>
          <p:cNvSpPr txBox="1"/>
          <p:nvPr/>
        </p:nvSpPr>
        <p:spPr>
          <a:xfrm>
            <a:off x="2971800" y="4495800"/>
            <a:ext cx="6629400" cy="923330"/>
          </a:xfrm>
          <a:prstGeom prst="rect">
            <a:avLst/>
          </a:prstGeom>
          <a:noFill/>
        </p:spPr>
        <p:txBody>
          <a:bodyPr wrap="square" rtlCol="0">
            <a:spAutoFit/>
          </a:bodyPr>
          <a:lstStyle/>
          <a:p>
            <a:r>
              <a:rPr lang="en-US" sz="5400" dirty="0" err="1" smtClean="0">
                <a:solidFill>
                  <a:srgbClr val="7030A0"/>
                </a:solidFill>
                <a:latin typeface="NikoshBAN" pitchFamily="2" charset="0"/>
                <a:cs typeface="NikoshBAN" pitchFamily="2" charset="0"/>
              </a:rPr>
              <a:t>প্রমথ</a:t>
            </a:r>
            <a:r>
              <a:rPr lang="en-US" sz="5400" dirty="0" smtClean="0">
                <a:solidFill>
                  <a:srgbClr val="7030A0"/>
                </a:solidFill>
                <a:latin typeface="NikoshBAN" pitchFamily="2" charset="0"/>
                <a:cs typeface="NikoshBAN" pitchFamily="2" charset="0"/>
              </a:rPr>
              <a:t> </a:t>
            </a:r>
            <a:r>
              <a:rPr lang="en-US" sz="5400" dirty="0" err="1" smtClean="0">
                <a:solidFill>
                  <a:srgbClr val="7030A0"/>
                </a:solidFill>
                <a:latin typeface="NikoshBAN" pitchFamily="2" charset="0"/>
                <a:cs typeface="NikoshBAN" pitchFamily="2" charset="0"/>
              </a:rPr>
              <a:t>চৌধরী</a:t>
            </a:r>
            <a:endParaRPr lang="en-US" sz="5400" dirty="0">
              <a:solidFill>
                <a:srgbClr val="7030A0"/>
              </a:solidFill>
              <a:latin typeface="NikoshBAN" pitchFamily="2" charset="0"/>
              <a:cs typeface="NikoshBAN" pitchFamily="2"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762000"/>
            <a:ext cx="4800600" cy="16002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tx1"/>
                </a:solidFill>
                <a:latin typeface="NikoshBAN" pitchFamily="2" charset="0"/>
                <a:cs typeface="NikoshBAN" pitchFamily="2" charset="0"/>
              </a:rPr>
              <a:t>শিখনফল</a:t>
            </a:r>
            <a:endParaRPr lang="en-US" sz="9600" b="1" dirty="0">
              <a:solidFill>
                <a:schemeClr val="tx1"/>
              </a:solidFill>
              <a:latin typeface="NikoshBAN" pitchFamily="2" charset="0"/>
              <a:cs typeface="NikoshBAN" pitchFamily="2" charset="0"/>
            </a:endParaRPr>
          </a:p>
        </p:txBody>
      </p:sp>
      <p:sp>
        <p:nvSpPr>
          <p:cNvPr id="4" name="TextBox 3"/>
          <p:cNvSpPr txBox="1"/>
          <p:nvPr/>
        </p:nvSpPr>
        <p:spPr>
          <a:xfrm>
            <a:off x="381000" y="3200400"/>
            <a:ext cx="8534400" cy="3323987"/>
          </a:xfrm>
          <a:prstGeom prst="rect">
            <a:avLst/>
          </a:prstGeom>
          <a:noFill/>
        </p:spPr>
        <p:txBody>
          <a:bodyPr wrap="square" rtlCol="0">
            <a:spAutoFit/>
          </a:bodyPr>
          <a:lstStyle/>
          <a:p>
            <a:r>
              <a:rPr lang="bn-IN" sz="4800" b="1" dirty="0" smtClean="0">
                <a:latin typeface="NikoshBAN" panose="02000000000000000000" pitchFamily="2" charset="0"/>
                <a:cs typeface="NikoshBAN" panose="02000000000000000000" pitchFamily="2" charset="0"/>
              </a:rPr>
              <a:t>#</a:t>
            </a:r>
            <a:r>
              <a:rPr lang="bn-BD" sz="4800" b="1" dirty="0" smtClean="0">
                <a:latin typeface="NikoshBAN" panose="02000000000000000000" pitchFamily="2" charset="0"/>
                <a:cs typeface="NikoshBAN" panose="02000000000000000000" pitchFamily="2" charset="0"/>
              </a:rPr>
              <a:t> লেখ</a:t>
            </a:r>
            <a:r>
              <a:rPr lang="en-US" sz="4800" b="1" dirty="0" err="1" smtClean="0">
                <a:latin typeface="NikoshBAN" panose="02000000000000000000" pitchFamily="2" charset="0"/>
                <a:cs typeface="NikoshBAN" panose="02000000000000000000" pitchFamily="2" charset="0"/>
              </a:rPr>
              <a:t>কের</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সংক্ষিপ্ত</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পরিচিতি</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বলতে</a:t>
            </a:r>
            <a:r>
              <a:rPr lang="bn-IN" sz="4800" b="1" dirty="0" smtClean="0">
                <a:latin typeface="NikoshBAN" panose="02000000000000000000" pitchFamily="2" charset="0"/>
                <a:cs typeface="NikoshBAN" panose="02000000000000000000" pitchFamily="2" charset="0"/>
              </a:rPr>
              <a:t> পারবে।</a:t>
            </a:r>
            <a:endParaRPr lang="bn-BD" sz="4800" b="1" dirty="0" smtClean="0">
              <a:latin typeface="NikoshBAN" panose="02000000000000000000" pitchFamily="2" charset="0"/>
              <a:cs typeface="NikoshBAN" panose="02000000000000000000" pitchFamily="2" charset="0"/>
            </a:endParaRPr>
          </a:p>
          <a:p>
            <a:r>
              <a:rPr lang="bn-IN"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প্রকৃত</a:t>
            </a:r>
            <a:r>
              <a:rPr lang="en-US" sz="4800" b="1" dirty="0" smtClean="0">
                <a:latin typeface="NikoshBAN" panose="02000000000000000000" pitchFamily="2" charset="0"/>
                <a:cs typeface="NikoshBAN" panose="02000000000000000000" pitchFamily="2" charset="0"/>
              </a:rPr>
              <a:t> ও </a:t>
            </a:r>
            <a:r>
              <a:rPr lang="en-US" sz="4800" b="1" dirty="0" err="1" smtClean="0">
                <a:latin typeface="NikoshBAN" panose="02000000000000000000" pitchFamily="2" charset="0"/>
                <a:cs typeface="NikoshBAN" panose="02000000000000000000" pitchFamily="2" charset="0"/>
              </a:rPr>
              <a:t>অপ্রকৃত</a:t>
            </a:r>
            <a:r>
              <a:rPr lang="bn-IN"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শিক্ষা</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কী</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লিখতে</a:t>
            </a:r>
            <a:r>
              <a:rPr lang="bn-BD" sz="4800" b="1" dirty="0" smtClean="0">
                <a:latin typeface="NikoshBAN" panose="02000000000000000000" pitchFamily="2" charset="0"/>
                <a:cs typeface="NikoshBAN" panose="02000000000000000000" pitchFamily="2" charset="0"/>
              </a:rPr>
              <a:t> পারবে</a:t>
            </a:r>
            <a:r>
              <a:rPr lang="en-US" sz="4800" b="1" dirty="0" smtClean="0">
                <a:latin typeface="NikoshBAN" panose="02000000000000000000" pitchFamily="2" charset="0"/>
                <a:cs typeface="NikoshBAN" panose="02000000000000000000" pitchFamily="2" charset="0"/>
              </a:rPr>
              <a:t>।</a:t>
            </a:r>
            <a:endParaRPr lang="bn-BD" sz="4800" b="1" dirty="0" smtClean="0">
              <a:latin typeface="NikoshBAN" panose="02000000000000000000" pitchFamily="2" charset="0"/>
              <a:cs typeface="NikoshBAN" panose="02000000000000000000" pitchFamily="2" charset="0"/>
            </a:endParaRPr>
          </a:p>
          <a:p>
            <a:r>
              <a:rPr lang="bn-IN" sz="4800" b="1" dirty="0" smtClean="0">
                <a:latin typeface="NikoshBAN" panose="02000000000000000000" pitchFamily="2" charset="0"/>
                <a:cs typeface="NikoshBAN" panose="02000000000000000000" pitchFamily="2" charset="0"/>
              </a:rPr>
              <a:t># </a:t>
            </a:r>
            <a:r>
              <a:rPr lang="bn-BD" sz="4800" b="1" dirty="0" smtClean="0">
                <a:latin typeface="NikoshBAN" panose="02000000000000000000" pitchFamily="2" charset="0"/>
                <a:cs typeface="NikoshBAN" panose="02000000000000000000" pitchFamily="2" charset="0"/>
              </a:rPr>
              <a:t>মানব জীবনে</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বই</a:t>
            </a:r>
            <a:r>
              <a:rPr lang="en-US" sz="4800" b="1" dirty="0" smtClean="0">
                <a:latin typeface="NikoshBAN" panose="02000000000000000000" pitchFamily="2" charset="0"/>
                <a:cs typeface="NikoshBAN" panose="02000000000000000000" pitchFamily="2" charset="0"/>
              </a:rPr>
              <a:t> </a:t>
            </a:r>
            <a:r>
              <a:rPr lang="en-US" sz="4800" b="1" dirty="0" err="1" smtClean="0">
                <a:latin typeface="NikoshBAN" panose="02000000000000000000" pitchFamily="2" charset="0"/>
                <a:cs typeface="NikoshBAN" panose="02000000000000000000" pitchFamily="2" charset="0"/>
              </a:rPr>
              <a:t>পড়া</a:t>
            </a:r>
            <a:r>
              <a:rPr lang="en-US" sz="4800" b="1" dirty="0" smtClean="0">
                <a:latin typeface="NikoshBAN" panose="02000000000000000000" pitchFamily="2" charset="0"/>
                <a:cs typeface="NikoshBAN" panose="02000000000000000000" pitchFamily="2" charset="0"/>
              </a:rPr>
              <a:t> ও </a:t>
            </a:r>
            <a:r>
              <a:rPr lang="en-US" sz="4800" b="1" dirty="0" err="1" smtClean="0">
                <a:latin typeface="NikoshBAN" panose="02000000000000000000" pitchFamily="2" charset="0"/>
                <a:cs typeface="NikoshBAN" panose="02000000000000000000" pitchFamily="2" charset="0"/>
              </a:rPr>
              <a:t>লাইব্রেরির</a:t>
            </a:r>
            <a:r>
              <a:rPr lang="en-US" sz="4800" b="1" dirty="0" smtClean="0">
                <a:latin typeface="NikoshBAN" panose="02000000000000000000" pitchFamily="2" charset="0"/>
                <a:cs typeface="NikoshBAN" panose="02000000000000000000" pitchFamily="2" charset="0"/>
              </a:rPr>
              <a:t> </a:t>
            </a:r>
            <a:r>
              <a:rPr lang="bn-BD" sz="4800" b="1" dirty="0" smtClean="0">
                <a:latin typeface="NikoshBAN" panose="02000000000000000000" pitchFamily="2" charset="0"/>
                <a:cs typeface="NikoshBAN" panose="02000000000000000000" pitchFamily="2" charset="0"/>
              </a:rPr>
              <a:t> গুরুত্ব ব্যাখ্যা করতে পারবে।</a:t>
            </a:r>
          </a:p>
          <a:p>
            <a:endParaRPr lang="en-US" dirty="0"/>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971800" y="2819400"/>
            <a:ext cx="2438400" cy="2286000"/>
          </a:xfrm>
          <a:prstGeom prst="ellipse">
            <a:avLst/>
          </a:prstGeom>
          <a:blipFill>
            <a:blip r:embed="rId2"/>
            <a:stretch>
              <a:fillRect/>
            </a:stretch>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429000" y="1143000"/>
            <a:ext cx="16002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NikoshBAN" pitchFamily="2" charset="0"/>
                <a:cs typeface="NikoshBAN" pitchFamily="2" charset="0"/>
              </a:rPr>
              <a:t>লেখকের</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নাম</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কী</a:t>
            </a:r>
            <a:r>
              <a:rPr lang="en-US" dirty="0" smtClean="0">
                <a:solidFill>
                  <a:schemeClr val="tx1"/>
                </a:solidFill>
                <a:latin typeface="NikoshBAN" pitchFamily="2" charset="0"/>
                <a:cs typeface="NikoshBAN" pitchFamily="2" charset="0"/>
              </a:rPr>
              <a:t>?</a:t>
            </a:r>
            <a:endParaRPr lang="en-US" dirty="0">
              <a:solidFill>
                <a:schemeClr val="tx1"/>
              </a:solidFill>
              <a:latin typeface="NikoshBAN" pitchFamily="2" charset="0"/>
              <a:cs typeface="NikoshBAN" pitchFamily="2" charset="0"/>
            </a:endParaRPr>
          </a:p>
        </p:txBody>
      </p:sp>
      <p:sp>
        <p:nvSpPr>
          <p:cNvPr id="5" name="TextBox 4"/>
          <p:cNvSpPr txBox="1"/>
          <p:nvPr/>
        </p:nvSpPr>
        <p:spPr>
          <a:xfrm>
            <a:off x="1143000" y="-457200"/>
            <a:ext cx="6400800" cy="1015663"/>
          </a:xfrm>
          <a:prstGeom prst="rect">
            <a:avLst/>
          </a:prstGeom>
          <a:noFill/>
        </p:spPr>
        <p:txBody>
          <a:bodyPr wrap="square" rtlCol="0">
            <a:spAutoFit/>
          </a:bodyPr>
          <a:lstStyle/>
          <a:p>
            <a:r>
              <a:rPr lang="en-US" sz="6000" dirty="0" err="1" smtClean="0">
                <a:latin typeface="NikoshBAN" pitchFamily="2" charset="0"/>
                <a:cs typeface="NikoshBAN" pitchFamily="2" charset="0"/>
              </a:rPr>
              <a:t>লেখক</a:t>
            </a:r>
            <a:r>
              <a:rPr lang="en-US" sz="6000" dirty="0" smtClean="0">
                <a:latin typeface="NikoshBAN" pitchFamily="2" charset="0"/>
                <a:cs typeface="NikoshBAN" pitchFamily="2" charset="0"/>
              </a:rPr>
              <a:t>  </a:t>
            </a:r>
            <a:r>
              <a:rPr lang="en-US" sz="6000" dirty="0" err="1" smtClean="0">
                <a:latin typeface="NikoshBAN" pitchFamily="2" charset="0"/>
                <a:cs typeface="NikoshBAN" pitchFamily="2" charset="0"/>
              </a:rPr>
              <a:t>পরিচিতি</a:t>
            </a:r>
            <a:endParaRPr lang="en-US" sz="6000" dirty="0">
              <a:latin typeface="NikoshBAN" pitchFamily="2" charset="0"/>
              <a:cs typeface="NikoshBAN" pitchFamily="2" charset="0"/>
            </a:endParaRPr>
          </a:p>
        </p:txBody>
      </p:sp>
      <p:sp>
        <p:nvSpPr>
          <p:cNvPr id="6" name="Oval 5"/>
          <p:cNvSpPr/>
          <p:nvPr/>
        </p:nvSpPr>
        <p:spPr>
          <a:xfrm>
            <a:off x="3429000" y="1143000"/>
            <a:ext cx="16002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latin typeface="NikoshBAN" pitchFamily="2" charset="0"/>
                <a:cs typeface="NikoshBAN" pitchFamily="2" charset="0"/>
              </a:rPr>
              <a:t>নাম-প্রমথ</a:t>
            </a:r>
            <a:r>
              <a:rPr lang="en-US" dirty="0" smtClean="0">
                <a:solidFill>
                  <a:schemeClr val="tx1"/>
                </a:solidFill>
                <a:latin typeface="NikoshBAN" pitchFamily="2" charset="0"/>
                <a:cs typeface="NikoshBAN" pitchFamily="2" charset="0"/>
              </a:rPr>
              <a:t> </a:t>
            </a:r>
            <a:r>
              <a:rPr lang="en-US" dirty="0" err="1" smtClean="0">
                <a:solidFill>
                  <a:schemeClr val="tx1"/>
                </a:solidFill>
                <a:latin typeface="NikoshBAN" pitchFamily="2" charset="0"/>
                <a:cs typeface="NikoshBAN" pitchFamily="2" charset="0"/>
              </a:rPr>
              <a:t>চৌধুরী</a:t>
            </a:r>
            <a:endParaRPr lang="en-US" dirty="0">
              <a:solidFill>
                <a:schemeClr val="tx1"/>
              </a:solidFill>
              <a:latin typeface="NikoshBAN" pitchFamily="2" charset="0"/>
              <a:cs typeface="NikoshBAN" pitchFamily="2" charset="0"/>
            </a:endParaRPr>
          </a:p>
        </p:txBody>
      </p:sp>
      <p:sp>
        <p:nvSpPr>
          <p:cNvPr id="8" name="Oval 7"/>
          <p:cNvSpPr/>
          <p:nvPr/>
        </p:nvSpPr>
        <p:spPr>
          <a:xfrm>
            <a:off x="5638800" y="1752600"/>
            <a:ext cx="1600200" cy="11430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b="1" dirty="0" smtClean="0">
                <a:solidFill>
                  <a:schemeClr val="tx1"/>
                </a:solidFill>
              </a:rPr>
              <a:t>জন্ম তারিখ-</a:t>
            </a:r>
          </a:p>
        </p:txBody>
      </p:sp>
      <p:sp>
        <p:nvSpPr>
          <p:cNvPr id="9" name="Oval 8"/>
          <p:cNvSpPr/>
          <p:nvPr/>
        </p:nvSpPr>
        <p:spPr>
          <a:xfrm>
            <a:off x="5638800" y="1752600"/>
            <a:ext cx="1600200" cy="1143000"/>
          </a:xfrm>
          <a:prstGeom prst="ellips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1400" b="1" dirty="0" smtClean="0">
                <a:solidFill>
                  <a:schemeClr val="tx1"/>
                </a:solidFill>
              </a:rPr>
              <a:t>৭ই আগস্ট</a:t>
            </a:r>
          </a:p>
          <a:p>
            <a:pPr lvl="0"/>
            <a:r>
              <a:rPr lang="bn-IN" sz="1400" b="1" dirty="0" smtClean="0">
                <a:solidFill>
                  <a:schemeClr val="tx1"/>
                </a:solidFill>
              </a:rPr>
              <a:t>১৮৬৮ইং</a:t>
            </a:r>
            <a:endParaRPr lang="en-US" sz="1400" b="1" dirty="0" smtClean="0">
              <a:solidFill>
                <a:schemeClr val="tx1"/>
              </a:solidFill>
            </a:endParaRPr>
          </a:p>
          <a:p>
            <a:pPr lvl="0"/>
            <a:endParaRPr lang="bn-IN" b="1" dirty="0" smtClean="0">
              <a:solidFill>
                <a:schemeClr val="tx1"/>
              </a:solidFill>
            </a:endParaRPr>
          </a:p>
        </p:txBody>
      </p:sp>
      <p:sp>
        <p:nvSpPr>
          <p:cNvPr id="11" name="Oval 10"/>
          <p:cNvSpPr/>
          <p:nvPr/>
        </p:nvSpPr>
        <p:spPr>
          <a:xfrm>
            <a:off x="5867400" y="3810000"/>
            <a:ext cx="1600200" cy="1143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1600" b="1" dirty="0" smtClean="0">
                <a:solidFill>
                  <a:schemeClr val="tx1"/>
                </a:solidFill>
              </a:rPr>
              <a:t>ছদ্ম নাম  কি ?</a:t>
            </a:r>
          </a:p>
          <a:p>
            <a:pPr lvl="0"/>
            <a:endParaRPr lang="en-US" sz="1600" b="1" dirty="0" smtClean="0">
              <a:solidFill>
                <a:schemeClr val="tx1"/>
              </a:solidFill>
            </a:endParaRPr>
          </a:p>
          <a:p>
            <a:pPr lvl="0"/>
            <a:endParaRPr lang="bn-IN" sz="1600" b="1" dirty="0" smtClean="0">
              <a:solidFill>
                <a:schemeClr val="tx1"/>
              </a:solidFill>
            </a:endParaRPr>
          </a:p>
        </p:txBody>
      </p:sp>
      <p:sp>
        <p:nvSpPr>
          <p:cNvPr id="12" name="Oval 11"/>
          <p:cNvSpPr/>
          <p:nvPr/>
        </p:nvSpPr>
        <p:spPr>
          <a:xfrm>
            <a:off x="5867400" y="3810000"/>
            <a:ext cx="1600200" cy="1143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000" b="1" dirty="0" smtClean="0">
                <a:solidFill>
                  <a:schemeClr val="tx1"/>
                </a:solidFill>
                <a:latin typeface="NikoshBAN" pitchFamily="2" charset="0"/>
                <a:cs typeface="NikoshBAN" pitchFamily="2" charset="0"/>
              </a:rPr>
              <a:t>বীরবল</a:t>
            </a:r>
          </a:p>
        </p:txBody>
      </p:sp>
      <p:sp>
        <p:nvSpPr>
          <p:cNvPr id="13" name="Oval 12"/>
          <p:cNvSpPr/>
          <p:nvPr/>
        </p:nvSpPr>
        <p:spPr>
          <a:xfrm>
            <a:off x="3124200" y="5562600"/>
            <a:ext cx="16002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IN" sz="2000" b="1" dirty="0" smtClean="0">
                <a:solidFill>
                  <a:schemeClr val="tx1"/>
                </a:solidFill>
                <a:latin typeface="NikoshBAN" pitchFamily="2" charset="0"/>
                <a:cs typeface="NikoshBAN" pitchFamily="2" charset="0"/>
              </a:rPr>
              <a:t>উল্লেখযোগ্য গ্রন্থ কী ?	</a:t>
            </a:r>
          </a:p>
          <a:p>
            <a:pPr lvl="0"/>
            <a:endParaRPr lang="bn-IN" sz="2000" b="1" dirty="0" smtClean="0">
              <a:solidFill>
                <a:schemeClr val="tx1"/>
              </a:solidFill>
              <a:latin typeface="NikoshBAN" pitchFamily="2" charset="0"/>
              <a:cs typeface="NikoshBAN" pitchFamily="2" charset="0"/>
            </a:endParaRPr>
          </a:p>
        </p:txBody>
      </p:sp>
      <p:sp>
        <p:nvSpPr>
          <p:cNvPr id="14" name="Oval 13"/>
          <p:cNvSpPr/>
          <p:nvPr/>
        </p:nvSpPr>
        <p:spPr>
          <a:xfrm>
            <a:off x="3124200" y="5562600"/>
            <a:ext cx="1600200" cy="1143000"/>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bn-IN" sz="2000" b="1" dirty="0" smtClean="0">
              <a:solidFill>
                <a:schemeClr val="tx1"/>
              </a:solidFill>
              <a:latin typeface="NikoshBAN" pitchFamily="2" charset="0"/>
              <a:cs typeface="NikoshBAN" pitchFamily="2" charset="0"/>
            </a:endParaRPr>
          </a:p>
          <a:p>
            <a:pPr lvl="0"/>
            <a:endParaRPr lang="bn-IN" sz="2000" b="1" dirty="0" smtClean="0">
              <a:solidFill>
                <a:schemeClr val="tx1"/>
              </a:solidFill>
              <a:latin typeface="NikoshBAN" pitchFamily="2" charset="0"/>
              <a:cs typeface="NikoshBAN" pitchFamily="2" charset="0"/>
            </a:endParaRPr>
          </a:p>
          <a:p>
            <a:pPr lvl="0"/>
            <a:r>
              <a:rPr lang="bn-IN" sz="2000" b="1" dirty="0" smtClean="0">
                <a:solidFill>
                  <a:schemeClr val="tx1"/>
                </a:solidFill>
                <a:latin typeface="NikoshBAN" pitchFamily="2" charset="0"/>
                <a:cs typeface="NikoshBAN" pitchFamily="2" charset="0"/>
              </a:rPr>
              <a:t>বীরবলের হালখাতা,</a:t>
            </a:r>
          </a:p>
          <a:p>
            <a:r>
              <a:rPr lang="bn-IN" sz="2000" b="1" dirty="0" smtClean="0">
                <a:solidFill>
                  <a:schemeClr val="tx1"/>
                </a:solidFill>
                <a:latin typeface="NikoshBAN" pitchFamily="2" charset="0"/>
                <a:cs typeface="NikoshBAN" pitchFamily="2" charset="0"/>
              </a:rPr>
              <a:t>	</a:t>
            </a:r>
          </a:p>
          <a:p>
            <a:pPr lvl="0"/>
            <a:endParaRPr lang="bn-IN" sz="2000" b="1" dirty="0" smtClean="0">
              <a:solidFill>
                <a:schemeClr val="tx1"/>
              </a:solidFill>
              <a:latin typeface="NikoshBAN" pitchFamily="2" charset="0"/>
              <a:cs typeface="NikoshBAN" pitchFamily="2" charset="0"/>
            </a:endParaRPr>
          </a:p>
        </p:txBody>
      </p:sp>
      <p:sp>
        <p:nvSpPr>
          <p:cNvPr id="15" name="Oval 14"/>
          <p:cNvSpPr/>
          <p:nvPr/>
        </p:nvSpPr>
        <p:spPr>
          <a:xfrm>
            <a:off x="838200" y="3657600"/>
            <a:ext cx="1600200" cy="11430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bn-IN" sz="2000" b="1" dirty="0" smtClean="0">
              <a:solidFill>
                <a:schemeClr val="tx1"/>
              </a:solidFill>
              <a:latin typeface="NikoshBAN" pitchFamily="2" charset="0"/>
              <a:cs typeface="NikoshBAN" pitchFamily="2" charset="0"/>
            </a:endParaRPr>
          </a:p>
          <a:p>
            <a:pPr lvl="0"/>
            <a:endParaRPr lang="bn-IN" sz="2000" b="1" dirty="0" smtClean="0">
              <a:solidFill>
                <a:schemeClr val="tx1"/>
              </a:solidFill>
              <a:latin typeface="NikoshBAN" pitchFamily="2" charset="0"/>
              <a:cs typeface="NikoshBAN" pitchFamily="2" charset="0"/>
            </a:endParaRPr>
          </a:p>
          <a:p>
            <a:pPr lvl="0"/>
            <a:r>
              <a:rPr lang="bn-IN" b="1" dirty="0" smtClean="0">
                <a:solidFill>
                  <a:schemeClr val="tx1"/>
                </a:solidFill>
                <a:latin typeface="NikoshBAN" pitchFamily="2" charset="0"/>
                <a:cs typeface="NikoshBAN" pitchFamily="2" charset="0"/>
              </a:rPr>
              <a:t>তিনি কোন</a:t>
            </a:r>
          </a:p>
          <a:p>
            <a:pPr lvl="0"/>
            <a:r>
              <a:rPr lang="bn-IN" b="1" dirty="0" smtClean="0">
                <a:solidFill>
                  <a:schemeClr val="tx1"/>
                </a:solidFill>
                <a:latin typeface="NikoshBAN" pitchFamily="2" charset="0"/>
                <a:cs typeface="NikoshBAN" pitchFamily="2" charset="0"/>
              </a:rPr>
              <a:t>বিষয়ে এম পাস করেন?</a:t>
            </a:r>
          </a:p>
          <a:p>
            <a:r>
              <a:rPr lang="bn-IN" sz="2000" b="1" dirty="0" smtClean="0">
                <a:solidFill>
                  <a:schemeClr val="tx1"/>
                </a:solidFill>
                <a:latin typeface="NikoshBAN" pitchFamily="2" charset="0"/>
                <a:cs typeface="NikoshBAN" pitchFamily="2" charset="0"/>
              </a:rPr>
              <a:t>	</a:t>
            </a:r>
          </a:p>
          <a:p>
            <a:pPr lvl="0"/>
            <a:endParaRPr lang="bn-IN" sz="2000" b="1" dirty="0" smtClean="0">
              <a:solidFill>
                <a:schemeClr val="tx1"/>
              </a:solidFill>
              <a:latin typeface="NikoshBAN" pitchFamily="2" charset="0"/>
              <a:cs typeface="NikoshBAN" pitchFamily="2" charset="0"/>
            </a:endParaRPr>
          </a:p>
        </p:txBody>
      </p:sp>
      <p:sp>
        <p:nvSpPr>
          <p:cNvPr id="16" name="Oval 15"/>
          <p:cNvSpPr/>
          <p:nvPr/>
        </p:nvSpPr>
        <p:spPr>
          <a:xfrm>
            <a:off x="838200" y="3657600"/>
            <a:ext cx="1600200" cy="1143000"/>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bn-IN" sz="2000" b="1" dirty="0" smtClean="0">
              <a:solidFill>
                <a:schemeClr val="tx1"/>
              </a:solidFill>
              <a:latin typeface="NikoshBAN" pitchFamily="2" charset="0"/>
              <a:cs typeface="NikoshBAN" pitchFamily="2" charset="0"/>
            </a:endParaRPr>
          </a:p>
          <a:p>
            <a:pPr lvl="0"/>
            <a:endParaRPr lang="bn-IN" sz="2000" b="1" dirty="0" smtClean="0">
              <a:solidFill>
                <a:schemeClr val="tx1"/>
              </a:solidFill>
              <a:latin typeface="NikoshBAN" pitchFamily="2" charset="0"/>
              <a:cs typeface="NikoshBAN" pitchFamily="2" charset="0"/>
            </a:endParaRPr>
          </a:p>
          <a:p>
            <a:pPr lvl="0"/>
            <a:r>
              <a:rPr lang="bn-IN" b="1" dirty="0" smtClean="0">
                <a:solidFill>
                  <a:schemeClr val="tx1"/>
                </a:solidFill>
                <a:latin typeface="NikoshBAN" pitchFamily="2" charset="0"/>
                <a:cs typeface="NikoshBAN" pitchFamily="2" charset="0"/>
              </a:rPr>
              <a:t>তিনি  ইংরেজি</a:t>
            </a:r>
          </a:p>
          <a:p>
            <a:pPr lvl="0"/>
            <a:r>
              <a:rPr lang="bn-IN" b="1" dirty="0" smtClean="0">
                <a:solidFill>
                  <a:schemeClr val="tx1"/>
                </a:solidFill>
                <a:latin typeface="NikoshBAN" pitchFamily="2" charset="0"/>
                <a:cs typeface="NikoshBAN" pitchFamily="2" charset="0"/>
              </a:rPr>
              <a:t>বিষয়ে এম পাস করেন?</a:t>
            </a:r>
          </a:p>
          <a:p>
            <a:r>
              <a:rPr lang="bn-IN" sz="2000" b="1" dirty="0" smtClean="0">
                <a:solidFill>
                  <a:schemeClr val="tx1"/>
                </a:solidFill>
                <a:latin typeface="NikoshBAN" pitchFamily="2" charset="0"/>
                <a:cs typeface="NikoshBAN" pitchFamily="2" charset="0"/>
              </a:rPr>
              <a:t>	</a:t>
            </a:r>
          </a:p>
          <a:p>
            <a:pPr lvl="0"/>
            <a:endParaRPr lang="bn-IN" sz="2000" b="1" dirty="0" smtClean="0">
              <a:solidFill>
                <a:schemeClr val="tx1"/>
              </a:solidFill>
              <a:latin typeface="NikoshBAN" pitchFamily="2" charset="0"/>
              <a:cs typeface="NikoshBAN" pitchFamily="2" charset="0"/>
            </a:endParaRPr>
          </a:p>
        </p:txBody>
      </p:sp>
      <p:sp>
        <p:nvSpPr>
          <p:cNvPr id="17" name="Oval 16"/>
          <p:cNvSpPr/>
          <p:nvPr/>
        </p:nvSpPr>
        <p:spPr>
          <a:xfrm>
            <a:off x="1066800" y="1676400"/>
            <a:ext cx="1600200" cy="11430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2000" b="1" dirty="0" smtClean="0">
                <a:solidFill>
                  <a:schemeClr val="tx1"/>
                </a:solidFill>
              </a:rPr>
              <a:t>মৃত্যু তারিখ কত ?</a:t>
            </a:r>
          </a:p>
        </p:txBody>
      </p:sp>
      <p:sp>
        <p:nvSpPr>
          <p:cNvPr id="18" name="Oval 17"/>
          <p:cNvSpPr/>
          <p:nvPr/>
        </p:nvSpPr>
        <p:spPr>
          <a:xfrm>
            <a:off x="1066800" y="1676400"/>
            <a:ext cx="1600200" cy="11430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bn-IN" sz="1400" b="1" dirty="0" smtClean="0">
                <a:solidFill>
                  <a:schemeClr val="tx1"/>
                </a:solidFill>
              </a:rPr>
              <a:t>২রা সেপ্টেম্বর</a:t>
            </a:r>
          </a:p>
          <a:p>
            <a:pPr lvl="0"/>
            <a:r>
              <a:rPr lang="bn-IN" sz="1400" b="1" dirty="0" smtClean="0">
                <a:solidFill>
                  <a:schemeClr val="tx1"/>
                </a:solidFill>
              </a:rPr>
              <a:t>১৯৪৬ ইং</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 calcmode="lin" valueType="num">
                                      <p:cBhvr additive="base">
                                        <p:cTn id="73" dur="500" fill="hold"/>
                                        <p:tgtEl>
                                          <p:spTgt spid="16"/>
                                        </p:tgtEl>
                                        <p:attrNameLst>
                                          <p:attrName>ppt_x</p:attrName>
                                        </p:attrNameLst>
                                      </p:cBhvr>
                                      <p:tavLst>
                                        <p:tav tm="0">
                                          <p:val>
                                            <p:strVal val="#ppt_x"/>
                                          </p:val>
                                        </p:tav>
                                        <p:tav tm="100000">
                                          <p:val>
                                            <p:strVal val="#ppt_x"/>
                                          </p:val>
                                        </p:tav>
                                      </p:tavLst>
                                    </p:anim>
                                    <p:anim calcmode="lin" valueType="num">
                                      <p:cBhvr additive="base">
                                        <p:cTn id="7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 calcmode="lin" valueType="num">
                                      <p:cBhvr additive="base">
                                        <p:cTn id="79" dur="500" fill="hold"/>
                                        <p:tgtEl>
                                          <p:spTgt spid="17"/>
                                        </p:tgtEl>
                                        <p:attrNameLst>
                                          <p:attrName>ppt_x</p:attrName>
                                        </p:attrNameLst>
                                      </p:cBhvr>
                                      <p:tavLst>
                                        <p:tav tm="0">
                                          <p:val>
                                            <p:strVal val="#ppt_x"/>
                                          </p:val>
                                        </p:tav>
                                        <p:tav tm="100000">
                                          <p:val>
                                            <p:strVal val="#ppt_x"/>
                                          </p:val>
                                        </p:tav>
                                      </p:tavLst>
                                    </p:anim>
                                    <p:anim calcmode="lin" valueType="num">
                                      <p:cBhvr additive="base">
                                        <p:cTn id="8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9"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0" y="62345"/>
            <a:ext cx="4953000" cy="14478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tx1"/>
                </a:solidFill>
                <a:latin typeface="NikoshBAN" pitchFamily="2" charset="0"/>
                <a:cs typeface="NikoshBAN" pitchFamily="2" charset="0"/>
              </a:rPr>
              <a:t>আদর্শ পাঠ</a:t>
            </a:r>
            <a:endParaRPr lang="en-US" sz="9600" b="1" dirty="0">
              <a:solidFill>
                <a:schemeClr val="tx1"/>
              </a:solidFill>
              <a:latin typeface="NikoshBAN" pitchFamily="2" charset="0"/>
              <a:cs typeface="NikoshBAN" pitchFamily="2" charset="0"/>
            </a:endParaRPr>
          </a:p>
        </p:txBody>
      </p:sp>
      <p:sp>
        <p:nvSpPr>
          <p:cNvPr id="4" name="TextBox 3"/>
          <p:cNvSpPr txBox="1"/>
          <p:nvPr/>
        </p:nvSpPr>
        <p:spPr>
          <a:xfrm>
            <a:off x="893618" y="5181600"/>
            <a:ext cx="7239000" cy="2031325"/>
          </a:xfrm>
          <a:prstGeom prst="rect">
            <a:avLst/>
          </a:prstGeom>
          <a:noFill/>
        </p:spPr>
        <p:txBody>
          <a:bodyPr wrap="square" rtlCol="0">
            <a:spAutoFit/>
          </a:bodyPr>
          <a:lstStyle/>
          <a:p>
            <a:r>
              <a:rPr lang="bn-IN" sz="3600" b="1" dirty="0" smtClean="0">
                <a:latin typeface="NikoshBAN" pitchFamily="2" charset="0"/>
                <a:cs typeface="NikoshBAN" pitchFamily="2" charset="0"/>
              </a:rPr>
              <a:t>শিক্ষক </a:t>
            </a:r>
            <a:r>
              <a:rPr lang="bn-IN" sz="3600" b="1" dirty="0" smtClean="0">
                <a:latin typeface="NikoshBAN" pitchFamily="2" charset="0"/>
                <a:cs typeface="NikoshBAN" pitchFamily="2" charset="0"/>
              </a:rPr>
              <a:t>দাঁড়িয়ে বিরামচিহ্ন ও ছন্দের প্রতি লক্ষ্য </a:t>
            </a:r>
            <a:r>
              <a:rPr lang="en-US" sz="3600" b="1" dirty="0" smtClean="0">
                <a:latin typeface="NikoshBAN" pitchFamily="2" charset="0"/>
                <a:cs typeface="NikoshBAN" pitchFamily="2" charset="0"/>
              </a:rPr>
              <a:t>    </a:t>
            </a:r>
            <a:r>
              <a:rPr lang="bn-IN" sz="3600" b="1" dirty="0" smtClean="0">
                <a:latin typeface="NikoshBAN" pitchFamily="2" charset="0"/>
                <a:cs typeface="NikoshBAN" pitchFamily="2" charset="0"/>
              </a:rPr>
              <a:t>রেখে </a:t>
            </a:r>
            <a:r>
              <a:rPr lang="bn-IN" sz="3600" b="1" dirty="0" smtClean="0">
                <a:latin typeface="NikoshBAN" pitchFamily="2" charset="0"/>
                <a:cs typeface="NikoshBAN" pitchFamily="2" charset="0"/>
              </a:rPr>
              <a:t>স্পষ্ট করে  পাঠ্যপুস্তকের নির্দিষ্ট অংশ পড়বেন।</a:t>
            </a:r>
            <a:endParaRPr lang="en-US" sz="3600" b="1" dirty="0" smtClean="0">
              <a:latin typeface="NikoshBAN" pitchFamily="2" charset="0"/>
              <a:cs typeface="NikoshBAN" pitchFamily="2" charset="0"/>
            </a:endParaRPr>
          </a:p>
          <a:p>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0" y="1943100"/>
            <a:ext cx="6400800" cy="3162300"/>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33600" y="152400"/>
            <a:ext cx="5486400" cy="99060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9600" b="1" dirty="0" smtClean="0">
                <a:solidFill>
                  <a:schemeClr val="tx1"/>
                </a:solidFill>
                <a:latin typeface="NikoshBAN" pitchFamily="2" charset="0"/>
                <a:cs typeface="NikoshBAN" pitchFamily="2" charset="0"/>
              </a:rPr>
              <a:t>সরবপাঠ</a:t>
            </a:r>
            <a:endParaRPr lang="en-US" sz="9600" b="1" dirty="0">
              <a:solidFill>
                <a:schemeClr val="tx1"/>
              </a:solidFill>
              <a:latin typeface="NikoshBAN" pitchFamily="2" charset="0"/>
              <a:cs typeface="NikoshBAN" pitchFamily="2" charset="0"/>
            </a:endParaRPr>
          </a:p>
        </p:txBody>
      </p:sp>
      <p:sp>
        <p:nvSpPr>
          <p:cNvPr id="4" name="TextBox 3"/>
          <p:cNvSpPr txBox="1"/>
          <p:nvPr/>
        </p:nvSpPr>
        <p:spPr>
          <a:xfrm>
            <a:off x="533400" y="4724400"/>
            <a:ext cx="8229600" cy="1938992"/>
          </a:xfrm>
          <a:prstGeom prst="rect">
            <a:avLst/>
          </a:prstGeom>
          <a:noFill/>
        </p:spPr>
        <p:txBody>
          <a:bodyPr wrap="square" rtlCol="0">
            <a:spAutoFit/>
          </a:bodyPr>
          <a:lstStyle/>
          <a:p>
            <a:r>
              <a:rPr lang="bn-IN" sz="4000" b="1" dirty="0" smtClean="0">
                <a:latin typeface="NikoshBAN" pitchFamily="2" charset="0"/>
                <a:cs typeface="NikoshBAN" pitchFamily="2" charset="0"/>
              </a:rPr>
              <a:t># শিক্ষার্থী </a:t>
            </a:r>
            <a:r>
              <a:rPr lang="en-US" sz="4000" b="1" dirty="0" err="1" smtClean="0">
                <a:latin typeface="NikoshBAN" pitchFamily="2" charset="0"/>
                <a:cs typeface="NikoshBAN" pitchFamily="2" charset="0"/>
              </a:rPr>
              <a:t>সামনে</a:t>
            </a:r>
            <a:r>
              <a:rPr lang="en-US" sz="4000" b="1" dirty="0" smtClean="0">
                <a:latin typeface="NikoshBAN" pitchFamily="2" charset="0"/>
                <a:cs typeface="NikoshBAN" pitchFamily="2" charset="0"/>
              </a:rPr>
              <a:t> </a:t>
            </a:r>
            <a:r>
              <a:rPr lang="en-US" sz="4000" b="1" dirty="0" err="1" smtClean="0">
                <a:latin typeface="NikoshBAN" pitchFamily="2" charset="0"/>
                <a:cs typeface="NikoshBAN" pitchFamily="2" charset="0"/>
              </a:rPr>
              <a:t>এসে</a:t>
            </a:r>
            <a:r>
              <a:rPr lang="bn-IN" sz="4000" b="1" dirty="0" smtClean="0">
                <a:latin typeface="NikoshBAN" pitchFamily="2" charset="0"/>
                <a:cs typeface="NikoshBAN" pitchFamily="2" charset="0"/>
              </a:rPr>
              <a:t> দাঁড়িয়ে বিরামচিহ্ন ও ছন্দের প্রতি লক্ষ্য রেখে স্পষ্ট করে  পাঠ্যপুস্তকের নির্দিষ্ট অংশ পড়বে</a:t>
            </a:r>
            <a:endParaRPr lang="en-US" sz="400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1543050"/>
            <a:ext cx="5638800" cy="318135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1+#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1200</TotalTime>
  <Words>490</Words>
  <Application>Microsoft Office PowerPoint</Application>
  <PresentationFormat>On-screen Show (4:3)</PresentationFormat>
  <Paragraphs>90</Paragraphs>
  <Slides>20</Slides>
  <Notes>4</Notes>
  <HiddenSlides>1</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Saiful Islam</dc:creator>
  <cp:lastModifiedBy>Laptop Solution</cp:lastModifiedBy>
  <cp:revision>392</cp:revision>
  <dcterms:created xsi:type="dcterms:W3CDTF">2006-08-16T00:00:00Z</dcterms:created>
  <dcterms:modified xsi:type="dcterms:W3CDTF">2020-01-30T16:55:52Z</dcterms:modified>
</cp:coreProperties>
</file>