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7" r:id="rId10"/>
    <p:sldId id="263" r:id="rId11"/>
    <p:sldId id="265" r:id="rId12"/>
    <p:sldId id="266" r:id="rId13"/>
    <p:sldId id="267" r:id="rId14"/>
    <p:sldId id="268" r:id="rId15"/>
    <p:sldId id="278" r:id="rId16"/>
    <p:sldId id="270" r:id="rId17"/>
    <p:sldId id="269" r:id="rId18"/>
    <p:sldId id="279" r:id="rId19"/>
    <p:sldId id="271" r:id="rId20"/>
    <p:sldId id="274" r:id="rId21"/>
    <p:sldId id="272" r:id="rId22"/>
    <p:sldId id="273" r:id="rId23"/>
    <p:sldId id="275" r:id="rId24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2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0.jp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0.jp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69966-0A99-408A-8159-021C3A7A4E2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A328527B-08D1-471A-AA54-B4D0D3D23589}">
      <dgm:prSet phldrT="[Text]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বিভন্ন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জাতের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সরিষা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659642-1466-425D-818A-05D4D7E5DF07}" type="parTrans" cxnId="{A1A1218A-D158-4366-A55F-82B4ECA1CDA2}">
      <dgm:prSet/>
      <dgm:spPr/>
      <dgm:t>
        <a:bodyPr/>
        <a:lstStyle/>
        <a:p>
          <a:endParaRPr lang="en-US"/>
        </a:p>
      </dgm:t>
    </dgm:pt>
    <dgm:pt modelId="{8B719447-96EE-4333-9E41-5AA418AFCD12}" type="sibTrans" cxnId="{A1A1218A-D158-4366-A55F-82B4ECA1CDA2}">
      <dgm:prSet/>
      <dgm:spPr/>
      <dgm:t>
        <a:bodyPr/>
        <a:lstStyle/>
        <a:p>
          <a:endParaRPr lang="en-US"/>
        </a:p>
      </dgm:t>
    </dgm:pt>
    <dgm:pt modelId="{F2E894C0-8CA6-449D-8CBC-8748C46F509E}">
      <dgm:prSet phldrT="[Text]" phldr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accent2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AB8F29F1-6385-4436-B036-A0FEB95C3064}" type="parTrans" cxnId="{8F0AEC99-D7FA-4DD8-8B5D-779613E80096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9ED065FC-B175-480B-94E4-DDDB93557551}" type="sibTrans" cxnId="{8F0AEC99-D7FA-4DD8-8B5D-779613E80096}">
      <dgm:prSet/>
      <dgm:spPr/>
      <dgm:t>
        <a:bodyPr/>
        <a:lstStyle/>
        <a:p>
          <a:endParaRPr lang="en-US"/>
        </a:p>
      </dgm:t>
    </dgm:pt>
    <dgm:pt modelId="{1D7E4BD4-3AF6-4310-AD4B-4ACEE6E7E234}">
      <dgm:prSet phldrT="[Text]" phldr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accent2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A85E265D-A2DF-4377-B3DB-B68A171B69AD}" type="parTrans" cxnId="{7DF1108D-A51B-4373-8073-78B751E3BF3A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A299189-468D-4F4A-B648-873872AD0A01}" type="sibTrans" cxnId="{7DF1108D-A51B-4373-8073-78B751E3BF3A}">
      <dgm:prSet/>
      <dgm:spPr/>
      <dgm:t>
        <a:bodyPr/>
        <a:lstStyle/>
        <a:p>
          <a:endParaRPr lang="en-US"/>
        </a:p>
      </dgm:t>
    </dgm:pt>
    <dgm:pt modelId="{DBFD03B2-B8CB-4791-94D7-DA9643C6A977}">
      <dgm:prSet phldrT="[Text]" phldr="1"/>
      <dgm:spPr>
        <a:blipFill dpi="0"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4" r="1500"/>
          </a:stretch>
        </a:blipFill>
        <a:ln w="57150">
          <a:solidFill>
            <a:schemeClr val="accent2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4108BEEE-7FE4-480D-A7EA-57B4F209351D}" type="parTrans" cxnId="{D2A10089-C240-45AC-899D-0747E65DA720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D1F82B0B-95CB-4507-BDF0-9FE6F7BD7F19}" type="sibTrans" cxnId="{D2A10089-C240-45AC-899D-0747E65DA720}">
      <dgm:prSet/>
      <dgm:spPr/>
      <dgm:t>
        <a:bodyPr/>
        <a:lstStyle/>
        <a:p>
          <a:endParaRPr lang="en-US"/>
        </a:p>
      </dgm:t>
    </dgm:pt>
    <dgm:pt modelId="{76573BDB-7CCB-4E8D-9582-68DEADC5F2B1}">
      <dgm:prSet/>
      <dgm:spPr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57150">
          <a:solidFill>
            <a:schemeClr val="accent2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405C71BF-09A1-4244-B57F-EB9748FE6AC2}" type="parTrans" cxnId="{F0F57127-F27D-44A1-8521-9FF681A074E0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F8096F5C-0104-4968-A428-18EEB61C27B4}" type="sibTrans" cxnId="{F0F57127-F27D-44A1-8521-9FF681A074E0}">
      <dgm:prSet/>
      <dgm:spPr/>
      <dgm:t>
        <a:bodyPr/>
        <a:lstStyle/>
        <a:p>
          <a:endParaRPr lang="en-US"/>
        </a:p>
      </dgm:t>
    </dgm:pt>
    <dgm:pt modelId="{34EF861A-EC8B-4397-BCA7-B1C7B528367C}">
      <dgm:prSet/>
      <dgm:spPr/>
    </dgm:pt>
    <dgm:pt modelId="{B764C58D-7103-4DF7-8367-E25776B6BE4F}" type="parTrans" cxnId="{966144CA-191A-4A50-B151-77E8BF6D257A}">
      <dgm:prSet/>
      <dgm:spPr/>
      <dgm:t>
        <a:bodyPr/>
        <a:lstStyle/>
        <a:p>
          <a:endParaRPr lang="en-US"/>
        </a:p>
      </dgm:t>
    </dgm:pt>
    <dgm:pt modelId="{93D6347B-96C0-4435-BFBB-0E0E897E2B80}" type="sibTrans" cxnId="{966144CA-191A-4A50-B151-77E8BF6D257A}">
      <dgm:prSet/>
      <dgm:spPr/>
      <dgm:t>
        <a:bodyPr/>
        <a:lstStyle/>
        <a:p>
          <a:endParaRPr lang="en-US"/>
        </a:p>
      </dgm:t>
    </dgm:pt>
    <dgm:pt modelId="{0C096AD4-97D2-4B49-8F90-EAFFD8588425}" type="pres">
      <dgm:prSet presAssocID="{91669966-0A99-408A-8159-021C3A7A4E2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01FEB9-FDBD-4548-970C-B33DCF615761}" type="pres">
      <dgm:prSet presAssocID="{A328527B-08D1-471A-AA54-B4D0D3D23589}" presName="centerShape" presStyleLbl="node0" presStyleIdx="0" presStyleCnt="1"/>
      <dgm:spPr/>
    </dgm:pt>
    <dgm:pt modelId="{33160D19-7B1C-4062-8302-3AAE6C1907D7}" type="pres">
      <dgm:prSet presAssocID="{AB8F29F1-6385-4436-B036-A0FEB95C3064}" presName="parTrans" presStyleLbl="bgSibTrans2D1" presStyleIdx="0" presStyleCnt="4"/>
      <dgm:spPr/>
    </dgm:pt>
    <dgm:pt modelId="{09E34D63-2C1D-489F-9369-BC1255A9256D}" type="pres">
      <dgm:prSet presAssocID="{F2E894C0-8CA6-449D-8CBC-8748C46F509E}" presName="node" presStyleLbl="node1" presStyleIdx="0" presStyleCnt="4" custRadScaleRad="99537" custRadScaleInc="-21335">
        <dgm:presLayoutVars>
          <dgm:bulletEnabled val="1"/>
        </dgm:presLayoutVars>
      </dgm:prSet>
      <dgm:spPr>
        <a:prstGeom prst="rect">
          <a:avLst/>
        </a:prstGeom>
      </dgm:spPr>
    </dgm:pt>
    <dgm:pt modelId="{35753AFE-7AA1-4BDF-B1DF-A727CBAA7C81}" type="pres">
      <dgm:prSet presAssocID="{A85E265D-A2DF-4377-B3DB-B68A171B69AD}" presName="parTrans" presStyleLbl="bgSibTrans2D1" presStyleIdx="1" presStyleCnt="4"/>
      <dgm:spPr/>
    </dgm:pt>
    <dgm:pt modelId="{421A0BCE-989D-41B4-8320-FD74EA811007}" type="pres">
      <dgm:prSet presAssocID="{1D7E4BD4-3AF6-4310-AD4B-4ACEE6E7E234}" presName="node" presStyleLbl="node1" presStyleIdx="1" presStyleCnt="4" custRadScaleRad="108988" custRadScaleInc="-18363">
        <dgm:presLayoutVars>
          <dgm:bulletEnabled val="1"/>
        </dgm:presLayoutVars>
      </dgm:prSet>
      <dgm:spPr>
        <a:prstGeom prst="rect">
          <a:avLst/>
        </a:prstGeom>
      </dgm:spPr>
    </dgm:pt>
    <dgm:pt modelId="{1F93BC3B-8058-4883-B7A3-83281D0C1E70}" type="pres">
      <dgm:prSet presAssocID="{4108BEEE-7FE4-480D-A7EA-57B4F209351D}" presName="parTrans" presStyleLbl="bgSibTrans2D1" presStyleIdx="2" presStyleCnt="4"/>
      <dgm:spPr/>
    </dgm:pt>
    <dgm:pt modelId="{EEDEA334-DF98-4993-A513-1B369C84E6E2}" type="pres">
      <dgm:prSet presAssocID="{DBFD03B2-B8CB-4791-94D7-DA9643C6A977}" presName="node" presStyleLbl="node1" presStyleIdx="2" presStyleCnt="4" custRadScaleRad="106681" custRadScaleInc="15194">
        <dgm:presLayoutVars>
          <dgm:bulletEnabled val="1"/>
        </dgm:presLayoutVars>
      </dgm:prSet>
      <dgm:spPr>
        <a:prstGeom prst="rect">
          <a:avLst/>
        </a:prstGeom>
      </dgm:spPr>
    </dgm:pt>
    <dgm:pt modelId="{25B194E8-E94D-4F0E-922A-DD929936034A}" type="pres">
      <dgm:prSet presAssocID="{405C71BF-09A1-4244-B57F-EB9748FE6AC2}" presName="parTrans" presStyleLbl="bgSibTrans2D1" presStyleIdx="3" presStyleCnt="4"/>
      <dgm:spPr/>
    </dgm:pt>
    <dgm:pt modelId="{5BD990EA-5094-4D7B-A2C0-6D1358B42005}" type="pres">
      <dgm:prSet presAssocID="{76573BDB-7CCB-4E8D-9582-68DEADC5F2B1}" presName="node" presStyleLbl="node1" presStyleIdx="3" presStyleCnt="4" custRadScaleRad="102231" custRadScaleInc="1914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D436F26-4E6F-41DD-95B1-C559102C615A}" type="presOf" srcId="{76573BDB-7CCB-4E8D-9582-68DEADC5F2B1}" destId="{5BD990EA-5094-4D7B-A2C0-6D1358B42005}" srcOrd="0" destOrd="0" presId="urn:microsoft.com/office/officeart/2005/8/layout/radial4"/>
    <dgm:cxn modelId="{F0F57127-F27D-44A1-8521-9FF681A074E0}" srcId="{A328527B-08D1-471A-AA54-B4D0D3D23589}" destId="{76573BDB-7CCB-4E8D-9582-68DEADC5F2B1}" srcOrd="3" destOrd="0" parTransId="{405C71BF-09A1-4244-B57F-EB9748FE6AC2}" sibTransId="{F8096F5C-0104-4968-A428-18EEB61C27B4}"/>
    <dgm:cxn modelId="{606B8D39-C70D-4F9A-9066-269FB5C47597}" type="presOf" srcId="{4108BEEE-7FE4-480D-A7EA-57B4F209351D}" destId="{1F93BC3B-8058-4883-B7A3-83281D0C1E70}" srcOrd="0" destOrd="0" presId="urn:microsoft.com/office/officeart/2005/8/layout/radial4"/>
    <dgm:cxn modelId="{8AAA2046-2E14-4CEB-B825-2017651BDE55}" type="presOf" srcId="{91669966-0A99-408A-8159-021C3A7A4E2C}" destId="{0C096AD4-97D2-4B49-8F90-EAFFD8588425}" srcOrd="0" destOrd="0" presId="urn:microsoft.com/office/officeart/2005/8/layout/radial4"/>
    <dgm:cxn modelId="{A9317249-2A25-48F0-BCDB-4E434CA21D1D}" type="presOf" srcId="{DBFD03B2-B8CB-4791-94D7-DA9643C6A977}" destId="{EEDEA334-DF98-4993-A513-1B369C84E6E2}" srcOrd="0" destOrd="0" presId="urn:microsoft.com/office/officeart/2005/8/layout/radial4"/>
    <dgm:cxn modelId="{72423D76-8A8B-4D1B-AAE3-C9618432C973}" type="presOf" srcId="{405C71BF-09A1-4244-B57F-EB9748FE6AC2}" destId="{25B194E8-E94D-4F0E-922A-DD929936034A}" srcOrd="0" destOrd="0" presId="urn:microsoft.com/office/officeart/2005/8/layout/radial4"/>
    <dgm:cxn modelId="{A4C6B580-FB7C-4F85-BD6A-E6A0E2BB8DC1}" type="presOf" srcId="{1D7E4BD4-3AF6-4310-AD4B-4ACEE6E7E234}" destId="{421A0BCE-989D-41B4-8320-FD74EA811007}" srcOrd="0" destOrd="0" presId="urn:microsoft.com/office/officeart/2005/8/layout/radial4"/>
    <dgm:cxn modelId="{D2A10089-C240-45AC-899D-0747E65DA720}" srcId="{A328527B-08D1-471A-AA54-B4D0D3D23589}" destId="{DBFD03B2-B8CB-4791-94D7-DA9643C6A977}" srcOrd="2" destOrd="0" parTransId="{4108BEEE-7FE4-480D-A7EA-57B4F209351D}" sibTransId="{D1F82B0B-95CB-4507-BDF0-9FE6F7BD7F19}"/>
    <dgm:cxn modelId="{A1A1218A-D158-4366-A55F-82B4ECA1CDA2}" srcId="{91669966-0A99-408A-8159-021C3A7A4E2C}" destId="{A328527B-08D1-471A-AA54-B4D0D3D23589}" srcOrd="0" destOrd="0" parTransId="{72659642-1466-425D-818A-05D4D7E5DF07}" sibTransId="{8B719447-96EE-4333-9E41-5AA418AFCD12}"/>
    <dgm:cxn modelId="{7DF1108D-A51B-4373-8073-78B751E3BF3A}" srcId="{A328527B-08D1-471A-AA54-B4D0D3D23589}" destId="{1D7E4BD4-3AF6-4310-AD4B-4ACEE6E7E234}" srcOrd="1" destOrd="0" parTransId="{A85E265D-A2DF-4377-B3DB-B68A171B69AD}" sibTransId="{3A299189-468D-4F4A-B648-873872AD0A01}"/>
    <dgm:cxn modelId="{A942ED8F-E41B-4304-B989-618710908698}" type="presOf" srcId="{A328527B-08D1-471A-AA54-B4D0D3D23589}" destId="{3601FEB9-FDBD-4548-970C-B33DCF615761}" srcOrd="0" destOrd="0" presId="urn:microsoft.com/office/officeart/2005/8/layout/radial4"/>
    <dgm:cxn modelId="{119C3B91-EA52-440E-9F35-8A6E364F8389}" type="presOf" srcId="{AB8F29F1-6385-4436-B036-A0FEB95C3064}" destId="{33160D19-7B1C-4062-8302-3AAE6C1907D7}" srcOrd="0" destOrd="0" presId="urn:microsoft.com/office/officeart/2005/8/layout/radial4"/>
    <dgm:cxn modelId="{8F0AEC99-D7FA-4DD8-8B5D-779613E80096}" srcId="{A328527B-08D1-471A-AA54-B4D0D3D23589}" destId="{F2E894C0-8CA6-449D-8CBC-8748C46F509E}" srcOrd="0" destOrd="0" parTransId="{AB8F29F1-6385-4436-B036-A0FEB95C3064}" sibTransId="{9ED065FC-B175-480B-94E4-DDDB93557551}"/>
    <dgm:cxn modelId="{8EB5B99B-DB29-4267-8598-02832D93226C}" type="presOf" srcId="{A85E265D-A2DF-4377-B3DB-B68A171B69AD}" destId="{35753AFE-7AA1-4BDF-B1DF-A727CBAA7C81}" srcOrd="0" destOrd="0" presId="urn:microsoft.com/office/officeart/2005/8/layout/radial4"/>
    <dgm:cxn modelId="{966144CA-191A-4A50-B151-77E8BF6D257A}" srcId="{91669966-0A99-408A-8159-021C3A7A4E2C}" destId="{34EF861A-EC8B-4397-BCA7-B1C7B528367C}" srcOrd="1" destOrd="0" parTransId="{B764C58D-7103-4DF7-8367-E25776B6BE4F}" sibTransId="{93D6347B-96C0-4435-BFBB-0E0E897E2B80}"/>
    <dgm:cxn modelId="{6E26D3ED-AAD0-4482-BAE0-2326AD619802}" type="presOf" srcId="{F2E894C0-8CA6-449D-8CBC-8748C46F509E}" destId="{09E34D63-2C1D-489F-9369-BC1255A9256D}" srcOrd="0" destOrd="0" presId="urn:microsoft.com/office/officeart/2005/8/layout/radial4"/>
    <dgm:cxn modelId="{B87A9E50-5915-4B4C-84E1-1808058CCD6B}" type="presParOf" srcId="{0C096AD4-97D2-4B49-8F90-EAFFD8588425}" destId="{3601FEB9-FDBD-4548-970C-B33DCF615761}" srcOrd="0" destOrd="0" presId="urn:microsoft.com/office/officeart/2005/8/layout/radial4"/>
    <dgm:cxn modelId="{45C8DE86-1E19-43EC-93D5-5CE9BA89A47C}" type="presParOf" srcId="{0C096AD4-97D2-4B49-8F90-EAFFD8588425}" destId="{33160D19-7B1C-4062-8302-3AAE6C1907D7}" srcOrd="1" destOrd="0" presId="urn:microsoft.com/office/officeart/2005/8/layout/radial4"/>
    <dgm:cxn modelId="{7CE7FDAB-0FAE-42B6-BE7B-67677D0ABFD3}" type="presParOf" srcId="{0C096AD4-97D2-4B49-8F90-EAFFD8588425}" destId="{09E34D63-2C1D-489F-9369-BC1255A9256D}" srcOrd="2" destOrd="0" presId="urn:microsoft.com/office/officeart/2005/8/layout/radial4"/>
    <dgm:cxn modelId="{55B78F68-C65F-407D-8EA4-F75D2EDB56E4}" type="presParOf" srcId="{0C096AD4-97D2-4B49-8F90-EAFFD8588425}" destId="{35753AFE-7AA1-4BDF-B1DF-A727CBAA7C81}" srcOrd="3" destOrd="0" presId="urn:microsoft.com/office/officeart/2005/8/layout/radial4"/>
    <dgm:cxn modelId="{56D7B580-EE8A-4DA5-AD75-2B601290E619}" type="presParOf" srcId="{0C096AD4-97D2-4B49-8F90-EAFFD8588425}" destId="{421A0BCE-989D-41B4-8320-FD74EA811007}" srcOrd="4" destOrd="0" presId="urn:microsoft.com/office/officeart/2005/8/layout/radial4"/>
    <dgm:cxn modelId="{77876BDE-306C-4D97-ADF4-9DADA8611E3E}" type="presParOf" srcId="{0C096AD4-97D2-4B49-8F90-EAFFD8588425}" destId="{1F93BC3B-8058-4883-B7A3-83281D0C1E70}" srcOrd="5" destOrd="0" presId="urn:microsoft.com/office/officeart/2005/8/layout/radial4"/>
    <dgm:cxn modelId="{02C0D4AF-6423-46C1-8BB4-4BD3A7EF6C8A}" type="presParOf" srcId="{0C096AD4-97D2-4B49-8F90-EAFFD8588425}" destId="{EEDEA334-DF98-4993-A513-1B369C84E6E2}" srcOrd="6" destOrd="0" presId="urn:microsoft.com/office/officeart/2005/8/layout/radial4"/>
    <dgm:cxn modelId="{031CC94C-EE4A-4D6C-A06B-CB90BB22254E}" type="presParOf" srcId="{0C096AD4-97D2-4B49-8F90-EAFFD8588425}" destId="{25B194E8-E94D-4F0E-922A-DD929936034A}" srcOrd="7" destOrd="0" presId="urn:microsoft.com/office/officeart/2005/8/layout/radial4"/>
    <dgm:cxn modelId="{1CBDD829-1503-467F-B6F3-13350AC7B82B}" type="presParOf" srcId="{0C096AD4-97D2-4B49-8F90-EAFFD8588425}" destId="{5BD990EA-5094-4D7B-A2C0-6D1358B42005}" srcOrd="8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EB9-FDBD-4548-970C-B33DCF615761}">
      <dsp:nvSpPr>
        <dsp:cNvPr id="0" name=""/>
        <dsp:cNvSpPr/>
      </dsp:nvSpPr>
      <dsp:spPr>
        <a:xfrm>
          <a:off x="3352970" y="2285421"/>
          <a:ext cx="2184839" cy="2184839"/>
        </a:xfrm>
        <a:prstGeom prst="ellipse">
          <a:avLst/>
        </a:prstGeom>
        <a:solidFill>
          <a:srgbClr val="00B0F0"/>
        </a:solidFill>
        <a:ln w="158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বিভন্ন</a:t>
          </a:r>
          <a:r>
            <a:rPr lang="en-US" sz="3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জাতের</a:t>
          </a:r>
          <a:r>
            <a:rPr lang="en-US" sz="3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সরিষা</a:t>
          </a:r>
          <a:endParaRPr lang="en-US" sz="37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72932" y="2605383"/>
        <a:ext cx="1544915" cy="1544915"/>
      </dsp:txXfrm>
    </dsp:sp>
    <dsp:sp modelId="{33160D19-7B1C-4062-8302-3AAE6C1907D7}">
      <dsp:nvSpPr>
        <dsp:cNvPr id="0" name=""/>
        <dsp:cNvSpPr/>
      </dsp:nvSpPr>
      <dsp:spPr>
        <a:xfrm rot="11123955">
          <a:off x="1656426" y="2879063"/>
          <a:ext cx="1611586" cy="62267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34D63-2C1D-489F-9369-BC1255A9256D}">
      <dsp:nvSpPr>
        <dsp:cNvPr id="0" name=""/>
        <dsp:cNvSpPr/>
      </dsp:nvSpPr>
      <dsp:spPr>
        <a:xfrm>
          <a:off x="622202" y="2284342"/>
          <a:ext cx="2075597" cy="1660478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rnd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120015" rIns="120015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>
        <a:off x="622202" y="2284342"/>
        <a:ext cx="2075597" cy="1660478"/>
      </dsp:txXfrm>
    </dsp:sp>
    <dsp:sp modelId="{35753AFE-7AA1-4BDF-B1DF-A727CBAA7C81}">
      <dsp:nvSpPr>
        <dsp:cNvPr id="0" name=""/>
        <dsp:cNvSpPr/>
      </dsp:nvSpPr>
      <dsp:spPr>
        <a:xfrm rot="14195593">
          <a:off x="2349043" y="1291753"/>
          <a:ext cx="1851628" cy="62267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445005"/>
            <a:satOff val="5948"/>
            <a:lumOff val="2876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A0BCE-989D-41B4-8320-FD74EA811007}">
      <dsp:nvSpPr>
        <dsp:cNvPr id="0" name=""/>
        <dsp:cNvSpPr/>
      </dsp:nvSpPr>
      <dsp:spPr>
        <a:xfrm>
          <a:off x="1727324" y="0"/>
          <a:ext cx="2075597" cy="1660478"/>
        </a:xfrm>
        <a:prstGeom prst="rect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rnd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120015" rIns="120015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>
        <a:off x="1727324" y="0"/>
        <a:ext cx="2075597" cy="1660478"/>
      </dsp:txXfrm>
    </dsp:sp>
    <dsp:sp modelId="{1F93BC3B-8058-4883-B7A3-83281D0C1E70}">
      <dsp:nvSpPr>
        <dsp:cNvPr id="0" name=""/>
        <dsp:cNvSpPr/>
      </dsp:nvSpPr>
      <dsp:spPr>
        <a:xfrm rot="18110238">
          <a:off x="4651395" y="1284203"/>
          <a:ext cx="1801346" cy="62267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890010"/>
            <a:satOff val="11896"/>
            <a:lumOff val="5752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EA334-DF98-4993-A513-1B369C84E6E2}">
      <dsp:nvSpPr>
        <dsp:cNvPr id="0" name=""/>
        <dsp:cNvSpPr/>
      </dsp:nvSpPr>
      <dsp:spPr>
        <a:xfrm>
          <a:off x="4989383" y="137"/>
          <a:ext cx="2075597" cy="1660478"/>
        </a:xfrm>
        <a:prstGeom prst="rect">
          <a:avLst/>
        </a:prstGeom>
        <a:blipFill dpi="0"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4" r="1500"/>
          </a:stretch>
        </a:blipFill>
        <a:ln w="57150" cap="rnd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120015" rIns="120015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>
        <a:off x="4989383" y="137"/>
        <a:ext cx="2075597" cy="1660478"/>
      </dsp:txXfrm>
    </dsp:sp>
    <dsp:sp modelId="{25B194E8-E94D-4F0E-922A-DD929936034A}">
      <dsp:nvSpPr>
        <dsp:cNvPr id="0" name=""/>
        <dsp:cNvSpPr/>
      </dsp:nvSpPr>
      <dsp:spPr>
        <a:xfrm rot="21216942">
          <a:off x="5623169" y="2840555"/>
          <a:ext cx="1683144" cy="62267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990EA-5094-4D7B-A2C0-6D1358B42005}">
      <dsp:nvSpPr>
        <dsp:cNvPr id="0" name=""/>
        <dsp:cNvSpPr/>
      </dsp:nvSpPr>
      <dsp:spPr>
        <a:xfrm>
          <a:off x="6263296" y="2228076"/>
          <a:ext cx="2075597" cy="1660478"/>
        </a:xfrm>
        <a:prstGeom prst="rect">
          <a:avLst/>
        </a:prstGeom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57150" cap="rnd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263296" y="2228076"/>
        <a:ext cx="2075597" cy="1660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E6260-6CAC-4044-975D-8CC58DD0851B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6513" y="1143000"/>
            <a:ext cx="4244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55393-4F43-40CA-B6F0-68A4397A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55393-4F43-40CA-B6F0-68A4397AE3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1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0059145" cy="73152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1932654"/>
            <a:ext cx="5839753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3838216"/>
            <a:ext cx="5839753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391575"/>
            <a:ext cx="740604" cy="298027"/>
          </a:xfrm>
        </p:spPr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391575"/>
            <a:ext cx="4471346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391575"/>
            <a:ext cx="454831" cy="298027"/>
          </a:xfrm>
        </p:spPr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702751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43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136442"/>
            <a:ext cx="7478607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01796"/>
            <a:ext cx="7800630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5740963"/>
            <a:ext cx="7478607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9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67331"/>
            <a:ext cx="7478607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560710"/>
            <a:ext cx="7478610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416212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50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047607"/>
            <a:ext cx="7040275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576320"/>
            <a:ext cx="648207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632961"/>
            <a:ext cx="7478612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965720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016395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416212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481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529153"/>
            <a:ext cx="7478601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095873"/>
            <a:ext cx="7478603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14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047607"/>
            <a:ext cx="6957685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81933"/>
            <a:ext cx="7478603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31645"/>
            <a:ext cx="7478610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956688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781577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6576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02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47607"/>
            <a:ext cx="7478607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03904"/>
            <a:ext cx="7478603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4768427"/>
            <a:ext cx="7478607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6576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747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656144"/>
            <a:ext cx="7478610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94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967332"/>
            <a:ext cx="1780823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967332"/>
            <a:ext cx="5407060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04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3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750841"/>
            <a:ext cx="7255087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3983850"/>
            <a:ext cx="7255087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3839351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459480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459480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2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76360"/>
            <a:ext cx="7478609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6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6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481103"/>
            <a:ext cx="279047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047608"/>
            <a:ext cx="4241093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233136"/>
            <a:ext cx="279047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106702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24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009421"/>
            <a:ext cx="3995422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7" y="1101795"/>
            <a:ext cx="3222409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472461"/>
            <a:ext cx="399542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FFC00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0067714" cy="73152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656145"/>
            <a:ext cx="7478610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357902"/>
            <a:ext cx="126311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033CE0-B3AB-4D85-A7DC-C05C553FFFC6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357902"/>
            <a:ext cx="5615134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357902"/>
            <a:ext cx="43506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DFE4B0-9F42-45B1-AFBA-22284A0F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1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F65DC00-17C2-4A8E-B2FF-BEDFA47AAFB8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BED3BB-59CC-43CE-9C55-87B291948A44}"/>
              </a:ext>
            </a:extLst>
          </p:cNvPr>
          <p:cNvSpPr txBox="1"/>
          <p:nvPr/>
        </p:nvSpPr>
        <p:spPr>
          <a:xfrm>
            <a:off x="541607" y="584851"/>
            <a:ext cx="8954085" cy="581594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404880"/>
                <a:gd name="adj2" fmla="val 51975"/>
              </a:avLst>
            </a:prstTxWarp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 </a:t>
            </a:r>
            <a:r>
              <a:rPr lang="en-US" sz="6600" b="1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82D9C7-D64B-49E4-92B4-FE5FF4D2A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05" y="2173788"/>
            <a:ext cx="4475761" cy="2967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283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17BE972-ECD8-4371-B466-A51FE357E026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52CAAE-2A50-47B4-A8F4-91A9D0D14AC4}"/>
              </a:ext>
            </a:extLst>
          </p:cNvPr>
          <p:cNvSpPr/>
          <p:nvPr/>
        </p:nvSpPr>
        <p:spPr>
          <a:xfrm>
            <a:off x="3502855" y="478301"/>
            <a:ext cx="3052689" cy="60491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CE9DE-5243-4F0B-9E9A-E1B23DEA8263}"/>
              </a:ext>
            </a:extLst>
          </p:cNvPr>
          <p:cNvSpPr txBox="1"/>
          <p:nvPr/>
        </p:nvSpPr>
        <p:spPr>
          <a:xfrm>
            <a:off x="647113" y="4435959"/>
            <a:ext cx="8764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ীন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“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ো”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ে-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টরি-৭,কল্যানিয়া,সোনালী সরিষা,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সম্পদ,রাই সরিষা,বারি সরিষা-৮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আশ্বিন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কাত্তিক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পয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বারি সরিষা-১৪, বারি সরিষা-১৫, বারি সরিষা-১৬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আশ্বিন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কাত্তিক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পয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A4322-8C5B-4087-927D-2DD4243AF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5"/>
          <a:stretch/>
        </p:blipFill>
        <p:spPr>
          <a:xfrm>
            <a:off x="2870921" y="1758462"/>
            <a:ext cx="4092585" cy="2475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207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1744A92-D0A8-47CA-A377-57605626C025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FD9228-C4D7-46EC-87D8-7B9B5631509F}"/>
              </a:ext>
            </a:extLst>
          </p:cNvPr>
          <p:cNvSpPr/>
          <p:nvPr/>
        </p:nvSpPr>
        <p:spPr>
          <a:xfrm>
            <a:off x="4044461" y="576776"/>
            <a:ext cx="1969478" cy="54864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59AFF-75BD-4C5C-B6E5-CC5CB9E3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39" y="1702192"/>
            <a:ext cx="3775330" cy="244357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asasa.jpg">
            <a:extLst>
              <a:ext uri="{FF2B5EF4-FFF2-40B4-BE49-F238E27FC236}">
                <a16:creationId xmlns:a16="http://schemas.microsoft.com/office/drawing/2014/main" id="{4132784B-3F08-48E1-AC18-6479DE7035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991" y="1702191"/>
            <a:ext cx="3722398" cy="244357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5F70EF-6492-447F-907A-02332D029622}"/>
              </a:ext>
            </a:extLst>
          </p:cNvPr>
          <p:cNvSpPr txBox="1"/>
          <p:nvPr/>
        </p:nvSpPr>
        <p:spPr>
          <a:xfrm>
            <a:off x="675249" y="4572000"/>
            <a:ext cx="8764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671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E57C26A-EFBF-431A-AD89-3BC4F891C0CF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F34BC4-E197-4561-AA14-3D3752AB8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97730"/>
              </p:ext>
            </p:extLst>
          </p:nvPr>
        </p:nvGraphicFramePr>
        <p:xfrm>
          <a:off x="633046" y="1351954"/>
          <a:ext cx="8792307" cy="3962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337">
                  <a:extLst>
                    <a:ext uri="{9D8B030D-6E8A-4147-A177-3AD203B41FA5}">
                      <a16:colId xmlns:a16="http://schemas.microsoft.com/office/drawing/2014/main" val="1391515196"/>
                    </a:ext>
                  </a:extLst>
                </a:gridCol>
                <a:gridCol w="2704462">
                  <a:extLst>
                    <a:ext uri="{9D8B030D-6E8A-4147-A177-3AD203B41FA5}">
                      <a16:colId xmlns:a16="http://schemas.microsoft.com/office/drawing/2014/main" val="3991263400"/>
                    </a:ext>
                  </a:extLst>
                </a:gridCol>
                <a:gridCol w="2510616">
                  <a:extLst>
                    <a:ext uri="{9D8B030D-6E8A-4147-A177-3AD203B41FA5}">
                      <a16:colId xmlns:a16="http://schemas.microsoft.com/office/drawing/2014/main" val="489753555"/>
                    </a:ext>
                  </a:extLst>
                </a:gridCol>
                <a:gridCol w="1931892">
                  <a:extLst>
                    <a:ext uri="{9D8B030D-6E8A-4147-A177-3AD203B41FA5}">
                      <a16:colId xmlns:a16="http://schemas.microsoft.com/office/drawing/2014/main" val="2965852020"/>
                    </a:ext>
                  </a:extLst>
                </a:gridCol>
              </a:tblGrid>
              <a:tr h="840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সোনালী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সরিষা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 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বারি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সরিষা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রতি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সরিষা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 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বারি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সরিষা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টরি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 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কল্যাণীয়া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রাই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 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দৌলিত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বারি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সরিষা</a:t>
                      </a:r>
                      <a:r>
                        <a:rPr lang="bn-IN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72587"/>
                  </a:ext>
                </a:extLst>
              </a:tr>
              <a:tr h="239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ইউরিয়া</a:t>
                      </a:r>
                      <a:r>
                        <a:rPr lang="bn-IN" sz="1800" b="0" dirty="0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b="0" dirty="0">
                        <a:solidFill>
                          <a:srgbClr val="FFC000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</a:t>
                      </a:r>
                      <a:r>
                        <a:rPr lang="bn-IN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২৫০</a:t>
                      </a:r>
                      <a:r>
                        <a:rPr lang="bn-IN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dirty="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৩০০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9479738"/>
                  </a:ext>
                </a:extLst>
              </a:tr>
              <a:tr h="239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টিএসটি</a:t>
                      </a:r>
                      <a:r>
                        <a:rPr lang="bn-IN" sz="1800" b="0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b="0">
                        <a:solidFill>
                          <a:srgbClr val="FFC000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96558997"/>
                  </a:ext>
                </a:extLst>
              </a:tr>
              <a:tr h="239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এমপি</a:t>
                      </a:r>
                      <a:r>
                        <a:rPr lang="bn-IN" sz="1800" b="0" dirty="0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b="0" dirty="0">
                        <a:solidFill>
                          <a:srgbClr val="FFC000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৮৫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৮৫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৮৫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61209546"/>
                  </a:ext>
                </a:extLst>
              </a:tr>
              <a:tr h="239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জিপসাম</a:t>
                      </a:r>
                      <a:r>
                        <a:rPr lang="bn-IN" sz="1800" b="0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b="0">
                        <a:solidFill>
                          <a:srgbClr val="FFC000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23686616"/>
                  </a:ext>
                </a:extLst>
              </a:tr>
              <a:tr h="439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800" b="0" dirty="0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r>
                        <a:rPr lang="en-US" sz="1800" b="0" dirty="0" err="1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সালফেট</a:t>
                      </a:r>
                      <a:r>
                        <a:rPr lang="bn-IN" sz="1800" b="0" dirty="0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b="0" dirty="0">
                        <a:solidFill>
                          <a:srgbClr val="FFC000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41650367"/>
                  </a:ext>
                </a:extLst>
              </a:tr>
              <a:tr h="640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বোরাক্স</a:t>
                      </a:r>
                      <a:r>
                        <a:rPr lang="bn-IN" sz="1800" b="0" dirty="0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1800" b="0" dirty="0" err="1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বরিক</a:t>
                      </a:r>
                      <a:r>
                        <a:rPr lang="en-US" sz="1800" b="0" dirty="0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এসিড</a:t>
                      </a:r>
                      <a:r>
                        <a:rPr lang="bn-IN" sz="1800" b="0" dirty="0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b="0" dirty="0">
                        <a:solidFill>
                          <a:srgbClr val="FFC000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 টন</a:t>
                      </a:r>
                      <a:r>
                        <a:rPr lang="bn-IN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180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06263479"/>
                  </a:ext>
                </a:extLst>
              </a:tr>
              <a:tr h="439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পচা</a:t>
                      </a:r>
                      <a:r>
                        <a:rPr lang="en-US" sz="1800" b="0" dirty="0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 </a:t>
                      </a:r>
                      <a:r>
                        <a:rPr lang="en-US" sz="1800" b="0" dirty="0" err="1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গোবর</a:t>
                      </a:r>
                      <a:r>
                        <a:rPr lang="bn-IN" sz="1800" b="0" dirty="0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b="0" dirty="0">
                        <a:solidFill>
                          <a:srgbClr val="FFC000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bn-IN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IN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dirty="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bn-IN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IN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dirty="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bn-IN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IN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dirty="0"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47625" marR="47625" marT="47625" marB="47625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7596053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6DD1413-F1DC-43C9-A3AE-C3155ADA88D1}"/>
              </a:ext>
            </a:extLst>
          </p:cNvPr>
          <p:cNvSpPr/>
          <p:nvPr/>
        </p:nvSpPr>
        <p:spPr>
          <a:xfrm>
            <a:off x="553679" y="5314409"/>
            <a:ext cx="8792307" cy="1864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ইউরিয়া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অর্ধেক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সমুদয়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বপনের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আগে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বাকি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অর্ধেক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ইউরিয়া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গাছে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প্রয়োগ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প্রয়োগের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রস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দরকার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pPr algn="ctr">
              <a:lnSpc>
                <a:spcPct val="115000"/>
              </a:lnSpc>
            </a:pP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9FA36-992C-49AD-91B2-D1DA190BF9BE}"/>
              </a:ext>
            </a:extLst>
          </p:cNvPr>
          <p:cNvSpPr/>
          <p:nvPr/>
        </p:nvSpPr>
        <p:spPr>
          <a:xfrm>
            <a:off x="3689729" y="450947"/>
            <a:ext cx="2837679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 পদ্ধতি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887CF-2B4C-469B-9FB8-A241E056C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28" y="1548225"/>
            <a:ext cx="4960678" cy="315013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7903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A64455A-E6AE-4CEA-8369-ECADBFE856B4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BA63D-60CE-465F-9A14-D4A61EC76645}"/>
              </a:ext>
            </a:extLst>
          </p:cNvPr>
          <p:cNvSpPr txBox="1"/>
          <p:nvPr/>
        </p:nvSpPr>
        <p:spPr>
          <a:xfrm>
            <a:off x="3660151" y="556721"/>
            <a:ext cx="273809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বীজের হার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DDC3C-5AE5-4F47-BF96-09DAEB03D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61" y="1571087"/>
            <a:ext cx="4864078" cy="3275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17AC92-FAE4-4C50-A4FC-91817FA9C028}"/>
              </a:ext>
            </a:extLst>
          </p:cNvPr>
          <p:cNvSpPr/>
          <p:nvPr/>
        </p:nvSpPr>
        <p:spPr>
          <a:xfrm>
            <a:off x="661182" y="5434446"/>
            <a:ext cx="88204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টরি-৭,কল্যানিয়া,সোনালী সরিষা,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সম্পদ,রাই সরিষা,বারি সরিষা-৮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২৮-৩২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790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F7D2C6B-2826-40FF-826E-B48ACB0291D4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61D7C-BE44-4757-B790-284F48E14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37" y="1147992"/>
            <a:ext cx="5289298" cy="4592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6C52A8-D5B7-4BDE-A922-B0174D40D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27" y="1147992"/>
            <a:ext cx="5297301" cy="4529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CA9856-1499-4F93-B343-8A8DD2A79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45" y="1070687"/>
            <a:ext cx="5297301" cy="4565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113E6-AA2A-4B23-96C4-568D0F2D4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0" y="1137710"/>
            <a:ext cx="5305308" cy="4549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AE8D3-E6AE-43EB-AC13-E6AAE37C82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27" y="1137710"/>
            <a:ext cx="5297301" cy="4565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A1793A-9DED-4185-9F14-BEDC2F12CA81}"/>
              </a:ext>
            </a:extLst>
          </p:cNvPr>
          <p:cNvSpPr txBox="1"/>
          <p:nvPr/>
        </p:nvSpPr>
        <p:spPr>
          <a:xfrm>
            <a:off x="7021435" y="1161999"/>
            <a:ext cx="2136102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পানিসেচ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4FC4C-2CD2-4A87-AB1C-451CE8FD2F0A}"/>
              </a:ext>
            </a:extLst>
          </p:cNvPr>
          <p:cNvSpPr txBox="1"/>
          <p:nvPr/>
        </p:nvSpPr>
        <p:spPr>
          <a:xfrm>
            <a:off x="6987884" y="2091648"/>
            <a:ext cx="2169653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গাছ পাতলাকরণ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536EA1-0D5D-4F92-8C1C-C16BF2B79A53}"/>
              </a:ext>
            </a:extLst>
          </p:cNvPr>
          <p:cNvSpPr txBox="1"/>
          <p:nvPr/>
        </p:nvSpPr>
        <p:spPr>
          <a:xfrm>
            <a:off x="7021435" y="2859295"/>
            <a:ext cx="2169654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আগাছা দমন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4F6D3-F607-414B-A110-43C91AC478D8}"/>
              </a:ext>
            </a:extLst>
          </p:cNvPr>
          <p:cNvSpPr txBox="1"/>
          <p:nvPr/>
        </p:nvSpPr>
        <p:spPr>
          <a:xfrm>
            <a:off x="7038009" y="3572324"/>
            <a:ext cx="2169655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রোগের কারণ,লক্ষন ও দমন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DC0012-65EA-4669-A07F-CA9276E4185B}"/>
              </a:ext>
            </a:extLst>
          </p:cNvPr>
          <p:cNvSpPr txBox="1"/>
          <p:nvPr/>
        </p:nvSpPr>
        <p:spPr>
          <a:xfrm>
            <a:off x="7068962" y="5178785"/>
            <a:ext cx="2169655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পোকা মাকড় দমন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B31CA8-657B-43CC-8A3E-5360F3378B54}"/>
              </a:ext>
            </a:extLst>
          </p:cNvPr>
          <p:cNvSpPr/>
          <p:nvPr/>
        </p:nvSpPr>
        <p:spPr>
          <a:xfrm>
            <a:off x="4276578" y="407964"/>
            <a:ext cx="1659988" cy="61202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allout: Up Arrow 17">
            <a:extLst>
              <a:ext uri="{FF2B5EF4-FFF2-40B4-BE49-F238E27FC236}">
                <a16:creationId xmlns:a16="http://schemas.microsoft.com/office/drawing/2014/main" id="{F30A98C5-1F49-4E4F-B81E-17795EE0ABD0}"/>
              </a:ext>
            </a:extLst>
          </p:cNvPr>
          <p:cNvSpPr/>
          <p:nvPr/>
        </p:nvSpPr>
        <p:spPr>
          <a:xfrm>
            <a:off x="6987883" y="5740927"/>
            <a:ext cx="2493741" cy="914400"/>
          </a:xfrm>
          <a:prstGeom prst="upArrow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</p:spTree>
    <p:extLst>
      <p:ext uri="{BB962C8B-B14F-4D97-AF65-F5344CB8AC3E}">
        <p14:creationId xmlns:p14="http://schemas.microsoft.com/office/powerpoint/2010/main" val="347210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EC4ECD-41B4-4A57-B09E-09B92B103152}"/>
              </a:ext>
            </a:extLst>
          </p:cNvPr>
          <p:cNvSpPr txBox="1"/>
          <p:nvPr/>
        </p:nvSpPr>
        <p:spPr>
          <a:xfrm>
            <a:off x="1553042" y="5006821"/>
            <a:ext cx="695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সরিষা ফসল উৎপাদনের ধাপ সংক্ষেপে লিখ।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60D62-2502-4209-A85E-695A97C4491A}"/>
              </a:ext>
            </a:extLst>
          </p:cNvPr>
          <p:cNvSpPr txBox="1"/>
          <p:nvPr/>
        </p:nvSpPr>
        <p:spPr>
          <a:xfrm>
            <a:off x="4137859" y="562253"/>
            <a:ext cx="211651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3A87F-767C-44F9-93E8-5C11642A0F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985" y="1347469"/>
            <a:ext cx="3232259" cy="27772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05134EF-CCA0-4533-8FD2-EB6CACB80498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4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9026A88-090A-4747-B7AF-41C035A4BA5B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D02B2-893F-4F76-B0BC-05139AC7E624}"/>
              </a:ext>
            </a:extLst>
          </p:cNvPr>
          <p:cNvPicPr/>
          <p:nvPr/>
        </p:nvPicPr>
        <p:blipFill>
          <a:blip r:embed="rId2"/>
          <a:srcRect b="14532"/>
          <a:stretch>
            <a:fillRect/>
          </a:stretch>
        </p:blipFill>
        <p:spPr bwMode="auto">
          <a:xfrm>
            <a:off x="2530791" y="1495999"/>
            <a:ext cx="4559325" cy="30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8FEB93-502F-4236-99FF-3FEA368ECA63}"/>
              </a:ext>
            </a:extLst>
          </p:cNvPr>
          <p:cNvSpPr txBox="1"/>
          <p:nvPr/>
        </p:nvSpPr>
        <p:spPr>
          <a:xfrm>
            <a:off x="2287385" y="424834"/>
            <a:ext cx="5046138" cy="646331"/>
          </a:xfrm>
          <a:prstGeom prst="rect">
            <a:avLst/>
          </a:prstGeom>
          <a:solidFill>
            <a:srgbClr val="00B0F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রোগের কারণ,লক্ষন ও দমন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2D088B-CEC7-474C-B455-C35AE2D2760F}"/>
              </a:ext>
            </a:extLst>
          </p:cNvPr>
          <p:cNvSpPr/>
          <p:nvPr/>
        </p:nvSpPr>
        <p:spPr>
          <a:xfrm>
            <a:off x="3232136" y="4673910"/>
            <a:ext cx="315663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সরিষা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পাতা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ঝলসানো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5C706D6-E527-436F-BE26-A7CE3D149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93551"/>
              </p:ext>
            </p:extLst>
          </p:nvPr>
        </p:nvGraphicFramePr>
        <p:xfrm>
          <a:off x="618978" y="1495999"/>
          <a:ext cx="8820444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148">
                  <a:extLst>
                    <a:ext uri="{9D8B030D-6E8A-4147-A177-3AD203B41FA5}">
                      <a16:colId xmlns:a16="http://schemas.microsoft.com/office/drawing/2014/main" val="2442261395"/>
                    </a:ext>
                  </a:extLst>
                </a:gridCol>
                <a:gridCol w="2940148">
                  <a:extLst>
                    <a:ext uri="{9D8B030D-6E8A-4147-A177-3AD203B41FA5}">
                      <a16:colId xmlns:a16="http://schemas.microsoft.com/office/drawing/2014/main" val="1839622066"/>
                    </a:ext>
                  </a:extLst>
                </a:gridCol>
                <a:gridCol w="2940148">
                  <a:extLst>
                    <a:ext uri="{9D8B030D-6E8A-4147-A177-3AD203B41FA5}">
                      <a16:colId xmlns:a16="http://schemas.microsoft.com/office/drawing/2014/main" val="4064802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রোগের কারণ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রোগের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লক্ষণ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প্রতিকার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85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অলটারনারিয়া 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ব্রাসিসি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নামক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ছত্রাক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দ্বারা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এ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রোগের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সৃষ্টি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প্রাথমিক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অবস্থায়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সরিষা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গাছের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নিচে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বয়স্ক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পাতায়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এ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রোগের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লক্ষণ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পরিলক্ষিত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পরবর্তীতে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এ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ছত্রাকের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আক্রমণে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গাছের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পাতা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কান্ড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ফলে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চক্রাকার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কালচে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দাগের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সৃষ্টি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আক্রমণের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মাত্রা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বেশী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ঝলসে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ফলে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সরিষার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ফলন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খুবই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কমে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রোগ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প্রতিরোধ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ক্ষমতা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সম্পন্ন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সরিষার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জাত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চাষ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ধলি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দৌলত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বারি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সরিষ-৭,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বারি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সরিষা-৮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ইত্যাদি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রোগমুক্ত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বীজ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বপন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algn="l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বীজ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বপনের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পূর্বে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ভিটাভেক্স-২০০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অথবা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ক্যাপ্টান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(২-৩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গ্রাম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ছত্রাক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নাশক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কেজি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বীজ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বীজ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শোধন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বপন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algn="l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36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07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AF55672-6DF4-4995-A6EF-9FC892C087DB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9BA75-0318-4167-9094-E5C67148B6DB}"/>
              </a:ext>
            </a:extLst>
          </p:cNvPr>
          <p:cNvSpPr txBox="1"/>
          <p:nvPr/>
        </p:nvSpPr>
        <p:spPr>
          <a:xfrm>
            <a:off x="3480138" y="175312"/>
            <a:ext cx="339896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পোকা মাকড় দমন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D81DF-AB7D-4555-9725-C561D60AF48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933" y="2226357"/>
            <a:ext cx="3141662" cy="3095857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17E9CF-3D45-451F-B8B5-1124AFE74D0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040" y="2226357"/>
            <a:ext cx="3141661" cy="3095857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E427EEE6-235B-4CBF-B666-3D9194AAB3E0}"/>
              </a:ext>
            </a:extLst>
          </p:cNvPr>
          <p:cNvSpPr/>
          <p:nvPr/>
        </p:nvSpPr>
        <p:spPr>
          <a:xfrm>
            <a:off x="3976902" y="3315745"/>
            <a:ext cx="2436138" cy="917079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সরিষার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পোকা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F40D038-3517-481A-87EA-211197E4D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921070"/>
              </p:ext>
            </p:extLst>
          </p:nvPr>
        </p:nvGraphicFramePr>
        <p:xfrm>
          <a:off x="396599" y="1581064"/>
          <a:ext cx="920027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943">
                  <a:extLst>
                    <a:ext uri="{9D8B030D-6E8A-4147-A177-3AD203B41FA5}">
                      <a16:colId xmlns:a16="http://schemas.microsoft.com/office/drawing/2014/main" val="3149991512"/>
                    </a:ext>
                  </a:extLst>
                </a:gridCol>
                <a:gridCol w="4674328">
                  <a:extLst>
                    <a:ext uri="{9D8B030D-6E8A-4147-A177-3AD203B41FA5}">
                      <a16:colId xmlns:a16="http://schemas.microsoft.com/office/drawing/2014/main" val="2124832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as-IN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as-IN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প্রতিকারঃ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27132"/>
                  </a:ext>
                </a:extLst>
              </a:tr>
              <a:tr h="2943356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পূর্ণবয়স্ক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বাচ্চা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পোকা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উভয়ই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সরিষার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পাতা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কান্ড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ফুল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ফল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রস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শোষণ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আক্রমণের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মাত্রা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বেশী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ফুল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ফলের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বৃদ্ধি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বাধাপ্রাপ্ত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এরং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পাতা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কুঁকড়ে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জাব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পোকা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ধরণের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রস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নিঃসরণ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ফলে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তাতে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সুটিমোল্ড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ছত্রাক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জন্মে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আক্রান্ত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অংশ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কালো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দেখায়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ঠিকমত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বাড়তে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বীজ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আকারে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ছোট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বীজে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তেলের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কমে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ফল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ধারণ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অবস্থায়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তার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পূর্বে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আক্রমণ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প্রতিকারের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ব্যবস্থা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করলে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সম্পূর্ণ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ফসল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নষ্ট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হওয়ার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আশংকা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1|আগাম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চাষ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আশ্বিনের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শেষ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ভাগ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কার্তিক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অক্টোবর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অর্থা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ৎ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আগাম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সরিষা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বপণ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করলে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জাব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পোকার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আক্রমণের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আশংকা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কম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গাছে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৫০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টির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বেশী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পোকা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থাকলে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ম্যালথিয়ন-৫৭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ইসি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সুমিথিয়ন-৫৭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ইসি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ফলিথিয়ন-৫৭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ইসি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একোথিয়ন-৫৭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ইসি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ডায়াজিনন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৬০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ইসি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লিটার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পানিতে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২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মিলি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হারে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মিশিয়ে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বিকালে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সেপ্র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020654"/>
                  </a:ext>
                </a:extLst>
              </a:tr>
            </a:tbl>
          </a:graphicData>
        </a:graphic>
      </p:graphicFrame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2163C370-074E-44B1-9654-E510A4DEE5AB}"/>
              </a:ext>
            </a:extLst>
          </p:cNvPr>
          <p:cNvSpPr/>
          <p:nvPr/>
        </p:nvSpPr>
        <p:spPr>
          <a:xfrm>
            <a:off x="4032774" y="821643"/>
            <a:ext cx="1992853" cy="707231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সরিষার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পোকা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9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9494887-A0B5-4CE2-8D28-D45A04529DCC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Dell\Desktop\20170703_142707.jpg">
            <a:extLst>
              <a:ext uri="{FF2B5EF4-FFF2-40B4-BE49-F238E27FC236}">
                <a16:creationId xmlns:a16="http://schemas.microsoft.com/office/drawing/2014/main" id="{0266E067-3E12-4780-A9A6-6468C130A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74" y="544062"/>
            <a:ext cx="2519946" cy="1959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71FFB9-3F26-4B6A-8FBC-79A37C740132}"/>
              </a:ext>
            </a:extLst>
          </p:cNvPr>
          <p:cNvSpPr txBox="1"/>
          <p:nvPr/>
        </p:nvSpPr>
        <p:spPr>
          <a:xfrm>
            <a:off x="631172" y="544062"/>
            <a:ext cx="2004296" cy="7155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38F09-91DF-4099-B3B8-550B2A98A391}"/>
              </a:ext>
            </a:extLst>
          </p:cNvPr>
          <p:cNvSpPr/>
          <p:nvPr/>
        </p:nvSpPr>
        <p:spPr>
          <a:xfrm>
            <a:off x="2635468" y="5012647"/>
            <a:ext cx="605355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রোগের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0692FB-2473-4430-9C8B-77733A8E4E1D}"/>
              </a:ext>
            </a:extLst>
          </p:cNvPr>
          <p:cNvSpPr/>
          <p:nvPr/>
        </p:nvSpPr>
        <p:spPr>
          <a:xfrm>
            <a:off x="2635467" y="5828572"/>
            <a:ext cx="605355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রোগটির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প্রতিকার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E38AAF33-EA0E-4846-9DCA-D1E3196CEDF5}"/>
              </a:ext>
            </a:extLst>
          </p:cNvPr>
          <p:cNvSpPr/>
          <p:nvPr/>
        </p:nvSpPr>
        <p:spPr>
          <a:xfrm>
            <a:off x="1331621" y="5103331"/>
            <a:ext cx="1303846" cy="406444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4AC1D412-FB34-4C72-813E-C9940F568324}"/>
              </a:ext>
            </a:extLst>
          </p:cNvPr>
          <p:cNvSpPr/>
          <p:nvPr/>
        </p:nvSpPr>
        <p:spPr>
          <a:xfrm>
            <a:off x="1331621" y="5906699"/>
            <a:ext cx="1303846" cy="406444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as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F6CB4E-8C8B-4E79-96E1-C31F788113BC}"/>
              </a:ext>
            </a:extLst>
          </p:cNvPr>
          <p:cNvPicPr/>
          <p:nvPr/>
        </p:nvPicPr>
        <p:blipFill>
          <a:blip r:embed="rId3"/>
          <a:srcRect b="14532"/>
          <a:stretch>
            <a:fillRect/>
          </a:stretch>
        </p:blipFill>
        <p:spPr bwMode="auto">
          <a:xfrm>
            <a:off x="2813539" y="2156166"/>
            <a:ext cx="3685734" cy="195995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90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436C754-18FB-4388-A091-01FC5ECE21A9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B8B1E-1105-4718-B985-F02190C3804B}"/>
              </a:ext>
            </a:extLst>
          </p:cNvPr>
          <p:cNvSpPr txBox="1"/>
          <p:nvPr/>
        </p:nvSpPr>
        <p:spPr>
          <a:xfrm>
            <a:off x="3671668" y="422031"/>
            <a:ext cx="271506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ফসল সংগ্রহঃ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B6C64-E8BD-4734-AA89-75667CFCB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56" y="1490393"/>
            <a:ext cx="3261131" cy="3237874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6381BA-A9F9-436D-8D2B-DAC92968D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14" y="1490393"/>
            <a:ext cx="3397326" cy="3237874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BF2E37-BA23-496F-BEFA-F8E8946DAF58}"/>
              </a:ext>
            </a:extLst>
          </p:cNvPr>
          <p:cNvSpPr/>
          <p:nvPr/>
        </p:nvSpPr>
        <p:spPr>
          <a:xfrm>
            <a:off x="604912" y="5247249"/>
            <a:ext cx="8848578" cy="13927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52133-C68B-45E1-81D0-FD18FC840BAC}"/>
              </a:ext>
            </a:extLst>
          </p:cNvPr>
          <p:cNvSpPr txBox="1"/>
          <p:nvPr/>
        </p:nvSpPr>
        <p:spPr>
          <a:xfrm>
            <a:off x="3446583" y="422031"/>
            <a:ext cx="258845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ফসল মাড়াই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314780-7AEA-4DC4-B17C-1A1F255930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4"/>
          <a:stretch/>
        </p:blipFill>
        <p:spPr>
          <a:xfrm>
            <a:off x="2419641" y="1279378"/>
            <a:ext cx="4642339" cy="30739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B1A003-1804-4A3E-9518-F49DD1649BF2}"/>
              </a:ext>
            </a:extLst>
          </p:cNvPr>
          <p:cNvSpPr/>
          <p:nvPr/>
        </p:nvSpPr>
        <p:spPr>
          <a:xfrm>
            <a:off x="1322364" y="5050301"/>
            <a:ext cx="7765366" cy="45016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1AC42C-6369-43D8-A1F8-ADA7770FC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13" y="1303637"/>
            <a:ext cx="4679667" cy="298659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A420EC-506A-4E4F-9BC7-3AF2755BCA28}"/>
              </a:ext>
            </a:extLst>
          </p:cNvPr>
          <p:cNvSpPr txBox="1"/>
          <p:nvPr/>
        </p:nvSpPr>
        <p:spPr>
          <a:xfrm>
            <a:off x="3963592" y="461278"/>
            <a:ext cx="21312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শুকানো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BB0D8F-B810-4E61-A5CF-463C2EAFBDD0}"/>
              </a:ext>
            </a:extLst>
          </p:cNvPr>
          <p:cNvSpPr/>
          <p:nvPr/>
        </p:nvSpPr>
        <p:spPr>
          <a:xfrm>
            <a:off x="1216856" y="5015131"/>
            <a:ext cx="7976382" cy="52050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4AA4FB-8B42-4179-B27E-2A49F51FC9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1" b="3728"/>
          <a:stretch/>
        </p:blipFill>
        <p:spPr>
          <a:xfrm>
            <a:off x="5512548" y="1380660"/>
            <a:ext cx="3229711" cy="2893223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FC885D-F35C-4E6A-8695-E117CA7B58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78" y="1383104"/>
            <a:ext cx="3229711" cy="2901021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8FC741-EE98-429B-B2CE-3C09FC3D7750}"/>
              </a:ext>
            </a:extLst>
          </p:cNvPr>
          <p:cNvSpPr txBox="1"/>
          <p:nvPr/>
        </p:nvSpPr>
        <p:spPr>
          <a:xfrm>
            <a:off x="3852392" y="324730"/>
            <a:ext cx="2520273" cy="90886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বীজ সংরক্ষণঃ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32D8F3-2F06-49E2-903A-BE7374925FA4}"/>
              </a:ext>
            </a:extLst>
          </p:cNvPr>
          <p:cNvSpPr/>
          <p:nvPr/>
        </p:nvSpPr>
        <p:spPr>
          <a:xfrm>
            <a:off x="576775" y="4420949"/>
            <a:ext cx="8904849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মাড়াই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রোদে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শুকানো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বীজ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গরম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অবস্থায়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সংরক্ষণ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বীজের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অংকুরোদগম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ক্ষমতা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নষ্ট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যাওয়ার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সম্ভবনা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রোদে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শুকানো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বীজ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ঠান্ডা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প্লাষ্টিকের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পাত্রে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টিনে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ড্রামে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রেখে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মুখ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এমনভাবে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বন্ধ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যেন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পাত্রের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ভিতরে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বায়ু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প্রবেশ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সংরক্ষণের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বীজ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ভর্তি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পাত্র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মাটির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সংস্পর্শে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রাখা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বাঞ্চনীয়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বীজসহ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পাত্র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আর্দ্রতা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ঘরের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শীতল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রাখলে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বছর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এমনকি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দু’বছর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পর্যন্ত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বীজের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অংকুরোদগম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ক্ষমতা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7547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8B9A936-A71C-4CC9-B806-A23B7E1A0F19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evel 5">
            <a:extLst>
              <a:ext uri="{FF2B5EF4-FFF2-40B4-BE49-F238E27FC236}">
                <a16:creationId xmlns:a16="http://schemas.microsoft.com/office/drawing/2014/main" id="{E2291D92-A31C-47FC-BF13-2E2AE823F520}"/>
              </a:ext>
            </a:extLst>
          </p:cNvPr>
          <p:cNvSpPr/>
          <p:nvPr/>
        </p:nvSpPr>
        <p:spPr>
          <a:xfrm>
            <a:off x="612000" y="4133382"/>
            <a:ext cx="3583937" cy="247381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  <a:endParaRPr lang="en-US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800" b="1" dirty="0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1200" dirty="0">
                <a:ln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bn-BD" sz="1600" dirty="0">
                <a:ln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1600" dirty="0">
              <a:ln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6">
            <a:extLst>
              <a:ext uri="{FF2B5EF4-FFF2-40B4-BE49-F238E27FC236}">
                <a16:creationId xmlns:a16="http://schemas.microsoft.com/office/drawing/2014/main" id="{44E6B3FC-7057-402D-84C8-CDF369E862F6}"/>
              </a:ext>
            </a:extLst>
          </p:cNvPr>
          <p:cNvSpPr/>
          <p:nvPr/>
        </p:nvSpPr>
        <p:spPr>
          <a:xfrm>
            <a:off x="5624511" y="4097480"/>
            <a:ext cx="3774226" cy="247381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৪থ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©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9CD56-577D-47FF-96F8-834F8C40B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225073" y="846042"/>
            <a:ext cx="1799228" cy="1747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7.jpg">
            <a:extLst>
              <a:ext uri="{FF2B5EF4-FFF2-40B4-BE49-F238E27FC236}">
                <a16:creationId xmlns:a16="http://schemas.microsoft.com/office/drawing/2014/main" id="{B092871E-8568-4931-87C1-4E244A7B5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364" y="820339"/>
            <a:ext cx="1376699" cy="1799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Left-Right Arrow 9">
            <a:extLst>
              <a:ext uri="{FF2B5EF4-FFF2-40B4-BE49-F238E27FC236}">
                <a16:creationId xmlns:a16="http://schemas.microsoft.com/office/drawing/2014/main" id="{97547FC2-C54F-4F2C-B010-3D02DD3B8647}"/>
              </a:ext>
            </a:extLst>
          </p:cNvPr>
          <p:cNvSpPr/>
          <p:nvPr/>
        </p:nvSpPr>
        <p:spPr>
          <a:xfrm>
            <a:off x="3381928" y="668323"/>
            <a:ext cx="3583937" cy="1027150"/>
          </a:xfrm>
          <a:prstGeom prst="leftRightArrow">
            <a:avLst>
              <a:gd name="adj1" fmla="val 66435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b="1" dirty="0">
                <a:ln w="12700">
                  <a:solidFill>
                    <a:srgbClr val="C00000"/>
                  </a:solidFill>
                  <a:prstDash val="dash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12700">
                <a:solidFill>
                  <a:srgbClr val="C00000"/>
                </a:solidFill>
                <a:prstDash val="dash"/>
              </a:ln>
              <a:solidFill>
                <a:schemeClr val="tx1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FFEC81-5081-474F-B9A9-F19AF5AA3C47}"/>
              </a:ext>
            </a:extLst>
          </p:cNvPr>
          <p:cNvGrpSpPr/>
          <p:nvPr/>
        </p:nvGrpSpPr>
        <p:grpSpPr>
          <a:xfrm>
            <a:off x="4807937" y="1695473"/>
            <a:ext cx="442526" cy="4875819"/>
            <a:chOff x="4358185" y="1446663"/>
            <a:chExt cx="442526" cy="25521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A041F91-E241-4D57-95BE-3744E8EFD847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446663"/>
              <a:ext cx="0" cy="2552131"/>
            </a:xfrm>
            <a:prstGeom prst="straightConnector1">
              <a:avLst/>
            </a:prstGeom>
            <a:ln w="76200">
              <a:solidFill>
                <a:schemeClr val="accent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07B99D-8E9E-43F6-A18C-B5F74AE81CA5}"/>
                </a:ext>
              </a:extLst>
            </p:cNvPr>
            <p:cNvCxnSpPr>
              <a:cxnSpLocks/>
            </p:cNvCxnSpPr>
            <p:nvPr/>
          </p:nvCxnSpPr>
          <p:spPr>
            <a:xfrm>
              <a:off x="4800711" y="1776484"/>
              <a:ext cx="0" cy="1799229"/>
            </a:xfrm>
            <a:prstGeom prst="straightConnector1">
              <a:avLst/>
            </a:prstGeom>
            <a:ln w="76200">
              <a:solidFill>
                <a:schemeClr val="accent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667C053-CB59-4C5F-9222-AD3E4628C056}"/>
                </a:ext>
              </a:extLst>
            </p:cNvPr>
            <p:cNvCxnSpPr>
              <a:cxnSpLocks/>
            </p:cNvCxnSpPr>
            <p:nvPr/>
          </p:nvCxnSpPr>
          <p:spPr>
            <a:xfrm>
              <a:off x="4358185" y="1776484"/>
              <a:ext cx="0" cy="1799229"/>
            </a:xfrm>
            <a:prstGeom prst="straightConnector1">
              <a:avLst/>
            </a:prstGeom>
            <a:ln w="76200">
              <a:solidFill>
                <a:schemeClr val="accent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4634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4A4806A-0CFD-41DF-A79D-A3E332B0C195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7EFB0-0535-4AC7-9244-03EA27B5994F}"/>
              </a:ext>
            </a:extLst>
          </p:cNvPr>
          <p:cNvSpPr txBox="1"/>
          <p:nvPr/>
        </p:nvSpPr>
        <p:spPr>
          <a:xfrm>
            <a:off x="4093698" y="445054"/>
            <a:ext cx="187100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ফলনঃ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91EC5-D5BB-4241-8FBA-7FC6CBAAF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54" y="1659549"/>
            <a:ext cx="4159348" cy="3031367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0D93AE-286B-4895-BF22-F6F98A92D077}"/>
              </a:ext>
            </a:extLst>
          </p:cNvPr>
          <p:cNvSpPr txBox="1"/>
          <p:nvPr/>
        </p:nvSpPr>
        <p:spPr>
          <a:xfrm>
            <a:off x="618978" y="4941229"/>
            <a:ext cx="8890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সরিষার ফলন প্রতি শতকে প্রায় ৩ থেকে ৩.৫ কেজি।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84F9C-0F50-49EC-9F49-064055797397}"/>
              </a:ext>
            </a:extLst>
          </p:cNvPr>
          <p:cNvSpPr txBox="1"/>
          <p:nvPr/>
        </p:nvSpPr>
        <p:spPr>
          <a:xfrm>
            <a:off x="3289660" y="461503"/>
            <a:ext cx="3479077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সরিষা ফসলের গুরুত্বঃ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5C1CB-8FDD-44C8-9267-273CD57B19B7}"/>
              </a:ext>
            </a:extLst>
          </p:cNvPr>
          <p:cNvSpPr txBox="1"/>
          <p:nvPr/>
        </p:nvSpPr>
        <p:spPr>
          <a:xfrm>
            <a:off x="595085" y="4310728"/>
            <a:ext cx="88682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৩ প্রকার সরিষা চাষ হয়।যথা-টরি,শ্বেত ও রাই। বিভিন্ন জাতের সরিষার বীজে ৪০-৪৪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তেল থাকে।সরিষার বীজ থেকে তৈল নিস্কাশনের পর যে খৈল থাকে তাতে প্রায় ৪০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আমিষ এবং ৬৪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নাইট্রোজেন থাকে। সরিষার খৈল গরু,মহিষের জন্য খুবই পুষ্টিকর খাদ্য এবং উৎকৃষ্ট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জৈব সার।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F51C45-F61B-4D4E-B801-CC9A3998F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54" y="1480724"/>
            <a:ext cx="4117706" cy="278664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20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E82AE15-C537-4428-863B-F4A6BF128915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6209AC-58C9-410F-BEC6-EF9957B9A660}"/>
              </a:ext>
            </a:extLst>
          </p:cNvPr>
          <p:cNvSpPr/>
          <p:nvPr/>
        </p:nvSpPr>
        <p:spPr>
          <a:xfrm>
            <a:off x="677033" y="1210620"/>
            <a:ext cx="712402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 ফসলের প্রধান ক্ষতিকারক পোকা কোনটি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ED147A-CF51-4778-BFD1-22C5576AD2E5}"/>
              </a:ext>
            </a:extLst>
          </p:cNvPr>
          <p:cNvSpPr txBox="1"/>
          <p:nvPr/>
        </p:nvSpPr>
        <p:spPr>
          <a:xfrm>
            <a:off x="1356313" y="1930213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বিছা পোকা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49588A-57A9-47AA-AA17-5CFA17BC2404}"/>
              </a:ext>
            </a:extLst>
          </p:cNvPr>
          <p:cNvSpPr txBox="1"/>
          <p:nvPr/>
        </p:nvSpPr>
        <p:spPr>
          <a:xfrm>
            <a:off x="4761056" y="1836555"/>
            <a:ext cx="217149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মাজরা পোকা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965308-4803-40C3-A02C-6715F4874330}"/>
              </a:ext>
            </a:extLst>
          </p:cNvPr>
          <p:cNvSpPr txBox="1"/>
          <p:nvPr/>
        </p:nvSpPr>
        <p:spPr>
          <a:xfrm>
            <a:off x="4761056" y="2556148"/>
            <a:ext cx="217149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লালমাকড়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20ED4-0CD1-4ACE-8296-D453086A4D19}"/>
              </a:ext>
            </a:extLst>
          </p:cNvPr>
          <p:cNvSpPr txBox="1"/>
          <p:nvPr/>
        </p:nvSpPr>
        <p:spPr>
          <a:xfrm>
            <a:off x="1356312" y="2545817"/>
            <a:ext cx="243587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  জাবপোকা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Half Frame 20">
            <a:extLst>
              <a:ext uri="{FF2B5EF4-FFF2-40B4-BE49-F238E27FC236}">
                <a16:creationId xmlns:a16="http://schemas.microsoft.com/office/drawing/2014/main" id="{AB97765E-4486-412D-AE61-94F2F1F27D95}"/>
              </a:ext>
            </a:extLst>
          </p:cNvPr>
          <p:cNvSpPr/>
          <p:nvPr/>
        </p:nvSpPr>
        <p:spPr>
          <a:xfrm rot="14014148">
            <a:off x="1571560" y="2455435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4A4ECE-89CC-41D5-9733-EA245A476388}"/>
              </a:ext>
            </a:extLst>
          </p:cNvPr>
          <p:cNvSpPr/>
          <p:nvPr/>
        </p:nvSpPr>
        <p:spPr>
          <a:xfrm>
            <a:off x="591768" y="3302934"/>
            <a:ext cx="712402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অলটারনারিয়া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ব্রাসিসি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918121-D90F-4FB8-860F-24DE91A3E00C}"/>
              </a:ext>
            </a:extLst>
          </p:cNvPr>
          <p:cNvSpPr/>
          <p:nvPr/>
        </p:nvSpPr>
        <p:spPr>
          <a:xfrm>
            <a:off x="1376533" y="3953563"/>
            <a:ext cx="3005951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ফলে গাঢ় বাদামি দাগ পড়ে</a:t>
            </a:r>
            <a:endParaRPr lang="en-US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66697E-8EFB-4A23-A78F-9D957572035B}"/>
              </a:ext>
            </a:extLst>
          </p:cNvPr>
          <p:cNvSpPr/>
          <p:nvPr/>
        </p:nvSpPr>
        <p:spPr>
          <a:xfrm>
            <a:off x="4918923" y="3953562"/>
            <a:ext cx="2783134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ii)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পাতায় বাদামি দাগ পড়ে</a:t>
            </a:r>
            <a:endParaRPr lang="en-US" sz="24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15E36E-9AFF-4ED5-9A39-70B7C67AD6CC}"/>
              </a:ext>
            </a:extLst>
          </p:cNvPr>
          <p:cNvSpPr/>
          <p:nvPr/>
        </p:nvSpPr>
        <p:spPr>
          <a:xfrm>
            <a:off x="1393137" y="4518135"/>
            <a:ext cx="416171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ম্যালাথিয়ন -৫৭ ইসি স্প্রে করতে হয় </a:t>
            </a:r>
            <a:endParaRPr lang="en-US" sz="24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745D1-C5A4-4119-A7C3-05D4B94E145E}"/>
              </a:ext>
            </a:extLst>
          </p:cNvPr>
          <p:cNvSpPr/>
          <p:nvPr/>
        </p:nvSpPr>
        <p:spPr>
          <a:xfrm>
            <a:off x="591768" y="5126846"/>
            <a:ext cx="256512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C9D7B1-079A-474E-9C56-95457B209255}"/>
              </a:ext>
            </a:extLst>
          </p:cNvPr>
          <p:cNvSpPr txBox="1"/>
          <p:nvPr/>
        </p:nvSpPr>
        <p:spPr>
          <a:xfrm>
            <a:off x="6932550" y="5103262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9BC0BE-29AE-4AEF-B013-D211DF9EA84A}"/>
              </a:ext>
            </a:extLst>
          </p:cNvPr>
          <p:cNvSpPr txBox="1"/>
          <p:nvPr/>
        </p:nvSpPr>
        <p:spPr>
          <a:xfrm>
            <a:off x="3874617" y="5142431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36AE5B-59F6-4579-AD3A-55232F5F640A}"/>
              </a:ext>
            </a:extLst>
          </p:cNvPr>
          <p:cNvSpPr txBox="1"/>
          <p:nvPr/>
        </p:nvSpPr>
        <p:spPr>
          <a:xfrm>
            <a:off x="3899357" y="5917915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55FABB-7BAE-4986-91E2-360C4170CB4A}"/>
              </a:ext>
            </a:extLst>
          </p:cNvPr>
          <p:cNvSpPr txBox="1"/>
          <p:nvPr/>
        </p:nvSpPr>
        <p:spPr>
          <a:xfrm>
            <a:off x="6932549" y="5874469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(ঘ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28" name="Half Frame 27">
            <a:extLst>
              <a:ext uri="{FF2B5EF4-FFF2-40B4-BE49-F238E27FC236}">
                <a16:creationId xmlns:a16="http://schemas.microsoft.com/office/drawing/2014/main" id="{8AC177C7-1476-4837-A258-81D67276E300}"/>
              </a:ext>
            </a:extLst>
          </p:cNvPr>
          <p:cNvSpPr/>
          <p:nvPr/>
        </p:nvSpPr>
        <p:spPr>
          <a:xfrm rot="14014148">
            <a:off x="7204649" y="5059982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B0E2C7-8F48-4222-9E77-DA2B3ED37E3E}"/>
              </a:ext>
            </a:extLst>
          </p:cNvPr>
          <p:cNvSpPr/>
          <p:nvPr/>
        </p:nvSpPr>
        <p:spPr>
          <a:xfrm>
            <a:off x="4445391" y="478302"/>
            <a:ext cx="1842867" cy="60491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5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 animBg="1"/>
      <p:bldP spid="4" grpId="0" animBg="1"/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A4E4A96-691F-421F-AB6E-F5819CA7BC82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C6DEE-CA36-4AAA-A9C5-B931E9B31C9B}"/>
              </a:ext>
            </a:extLst>
          </p:cNvPr>
          <p:cNvSpPr txBox="1"/>
          <p:nvPr/>
        </p:nvSpPr>
        <p:spPr>
          <a:xfrm>
            <a:off x="3600534" y="469550"/>
            <a:ext cx="2857332" cy="10819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50D4B-4B20-4977-9C39-4AC1B0D93C48}"/>
              </a:ext>
            </a:extLst>
          </p:cNvPr>
          <p:cNvSpPr txBox="1"/>
          <p:nvPr/>
        </p:nvSpPr>
        <p:spPr>
          <a:xfrm>
            <a:off x="754128" y="4891269"/>
            <a:ext cx="8550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উন্নয়নে সরিষা ফসল চাষের গুরুত্ব </a:t>
            </a:r>
          </a:p>
          <a:p>
            <a:r>
              <a:rPr lang="bn-BD" sz="4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বিষয়ে প্রতিবেদন তৈরি করে আনবে।</a:t>
            </a:r>
            <a:endParaRPr lang="en-US" sz="4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73176-9DAE-45D9-94C8-929512936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60" y="1797132"/>
            <a:ext cx="2983677" cy="277388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269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3155002-63A4-4F87-80FA-C374BF0CB314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5FA89-DC81-4604-802E-DB6F13D5FF0D}"/>
              </a:ext>
            </a:extLst>
          </p:cNvPr>
          <p:cNvSpPr txBox="1"/>
          <p:nvPr/>
        </p:nvSpPr>
        <p:spPr>
          <a:xfrm>
            <a:off x="618978" y="661181"/>
            <a:ext cx="8820444" cy="524114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76084"/>
                <a:gd name="adj2" fmla="val 40666"/>
              </a:avLst>
            </a:prstTxWarp>
            <a:spAutoFit/>
          </a:bodyPr>
          <a:lstStyle/>
          <a:p>
            <a:r>
              <a:rPr lang="bn-BD" sz="8800" b="1" dirty="0">
                <a:ln w="19050"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8800" b="1" dirty="0">
              <a:ln w="19050">
                <a:solidFill>
                  <a:srgbClr val="FF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E76EC-6E8D-40B2-A0B9-13C2008CE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72" y="2387624"/>
            <a:ext cx="4771670" cy="3106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092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2A1579-10FC-43CB-A88F-E4A8BF50AB56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A2D26-AE56-4956-BD70-D9F8C7AD7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4" y="2283875"/>
            <a:ext cx="3963510" cy="274744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BABD7D-D87A-4B9A-9D38-F4083B877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57" y="2283875"/>
            <a:ext cx="3908426" cy="274744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95B727-E7D0-443D-87EC-D7EEE395181B}"/>
              </a:ext>
            </a:extLst>
          </p:cNvPr>
          <p:cNvSpPr/>
          <p:nvPr/>
        </p:nvSpPr>
        <p:spPr>
          <a:xfrm>
            <a:off x="3079547" y="548640"/>
            <a:ext cx="3573194" cy="61897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E0150C-5DB3-4B58-839F-14C7AB4F0DDC}"/>
              </a:ext>
            </a:extLst>
          </p:cNvPr>
          <p:cNvSpPr/>
          <p:nvPr/>
        </p:nvSpPr>
        <p:spPr>
          <a:xfrm>
            <a:off x="2826328" y="6077243"/>
            <a:ext cx="4079631" cy="604911"/>
          </a:xfrm>
          <a:prstGeom prst="roundRect">
            <a:avLst>
              <a:gd name="adj" fmla="val 352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7082579-DC9C-4EC8-AD9E-EF4DE292B3B4}"/>
              </a:ext>
            </a:extLst>
          </p:cNvPr>
          <p:cNvSpPr/>
          <p:nvPr/>
        </p:nvSpPr>
        <p:spPr>
          <a:xfrm>
            <a:off x="1828800" y="5219114"/>
            <a:ext cx="2124222" cy="45016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598670-15F9-421F-A079-05EE5A22A89F}"/>
              </a:ext>
            </a:extLst>
          </p:cNvPr>
          <p:cNvSpPr/>
          <p:nvPr/>
        </p:nvSpPr>
        <p:spPr>
          <a:xfrm>
            <a:off x="5943600" y="5164967"/>
            <a:ext cx="2124222" cy="45016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1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99B2D24-B620-4BCC-B2CD-667BE1C24B72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336A8F-9DC1-472B-93B1-18CBCC3D2E88}"/>
              </a:ext>
            </a:extLst>
          </p:cNvPr>
          <p:cNvSpPr/>
          <p:nvPr/>
        </p:nvSpPr>
        <p:spPr>
          <a:xfrm>
            <a:off x="861048" y="912614"/>
            <a:ext cx="3668749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EA9135-3868-43BA-B5B0-2C5BF946A467}"/>
              </a:ext>
            </a:extLst>
          </p:cNvPr>
          <p:cNvSpPr/>
          <p:nvPr/>
        </p:nvSpPr>
        <p:spPr>
          <a:xfrm>
            <a:off x="3509889" y="4979963"/>
            <a:ext cx="3038622" cy="9144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6000" b="1" dirty="0">
              <a:ln>
                <a:solidFill>
                  <a:srgbClr val="00B0F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67F30-821A-46C5-A30F-6D89941FE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07" y="2022288"/>
            <a:ext cx="3933313" cy="2617441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631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0711370-12E9-4940-A873-E6481024F438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69F5BC-3F6A-4AAB-9189-9A5C97FB76BA}"/>
              </a:ext>
            </a:extLst>
          </p:cNvPr>
          <p:cNvSpPr txBox="1"/>
          <p:nvPr/>
        </p:nvSpPr>
        <p:spPr>
          <a:xfrm>
            <a:off x="749270" y="1581641"/>
            <a:ext cx="6481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D176F-192E-4ACE-A49A-01F034A396A9}"/>
              </a:ext>
            </a:extLst>
          </p:cNvPr>
          <p:cNvSpPr txBox="1"/>
          <p:nvPr/>
        </p:nvSpPr>
        <p:spPr>
          <a:xfrm>
            <a:off x="1183984" y="3260609"/>
            <a:ext cx="8116194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সরিষার বিভিন্ন প্রকার জাতের নাম বলতে পারবে;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6A301-74D9-49FD-9EEB-B335A722C579}"/>
              </a:ext>
            </a:extLst>
          </p:cNvPr>
          <p:cNvSpPr txBox="1"/>
          <p:nvPr/>
        </p:nvSpPr>
        <p:spPr>
          <a:xfrm>
            <a:off x="1183985" y="4052676"/>
            <a:ext cx="8116194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সরিষার চাষ পদ্ধতি ব্যাখ্যা করতে পারবে;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16637-4B82-4C84-926E-2CC545DF6EAA}"/>
              </a:ext>
            </a:extLst>
          </p:cNvPr>
          <p:cNvSpPr txBox="1"/>
          <p:nvPr/>
        </p:nvSpPr>
        <p:spPr>
          <a:xfrm>
            <a:off x="1183984" y="4891871"/>
            <a:ext cx="8186656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 ফসলের গুরুত্ব বর্ণনা করতে পারবে।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6B039-ECB3-482C-9B24-6ECA02D8AFA6}"/>
              </a:ext>
            </a:extLst>
          </p:cNvPr>
          <p:cNvSpPr txBox="1"/>
          <p:nvPr/>
        </p:nvSpPr>
        <p:spPr>
          <a:xfrm>
            <a:off x="1183984" y="2482157"/>
            <a:ext cx="8116194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সরিষার পরিচিতি বর্ণনা করতে পারবে;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B6FEA-C948-4EF9-B675-B6326063AE53}"/>
              </a:ext>
            </a:extLst>
          </p:cNvPr>
          <p:cNvSpPr txBox="1"/>
          <p:nvPr/>
        </p:nvSpPr>
        <p:spPr>
          <a:xfrm>
            <a:off x="3596088" y="481833"/>
            <a:ext cx="26670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4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EE99AB8-0F9E-45A7-976E-3A99B2A933CB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A6D83-ABA0-4C85-84FE-12CF033B2381}"/>
              </a:ext>
            </a:extLst>
          </p:cNvPr>
          <p:cNvSpPr txBox="1"/>
          <p:nvPr/>
        </p:nvSpPr>
        <p:spPr>
          <a:xfrm>
            <a:off x="590841" y="4666467"/>
            <a:ext cx="8876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তেল ফসল হিসাবে সরিষা, তিল, তিসি, চিনাবাদাম, সূর্যমুখী প্রভৃতি চাষ হয়ে থাকে।তবে এদেশের মানুষ সরিষাকেই প্রধান ভোজ্য তৈল বীজ ফসল  হিসাবে বেশি চাষ করে থাকে।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2C41E-5B44-4A77-9EC6-B89C66A79861}"/>
              </a:ext>
            </a:extLst>
          </p:cNvPr>
          <p:cNvSpPr txBox="1"/>
          <p:nvPr/>
        </p:nvSpPr>
        <p:spPr>
          <a:xfrm>
            <a:off x="3575033" y="544834"/>
            <a:ext cx="290833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সরিষার পরিচিতিঃ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1A584-33C2-43EA-B7EC-E50F49E37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67" b="50383"/>
          <a:stretch/>
        </p:blipFill>
        <p:spPr>
          <a:xfrm>
            <a:off x="2785296" y="1462122"/>
            <a:ext cx="4248550" cy="260324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29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8EC05AA-9222-4A85-B069-E7CDAF50A86E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98F72-CF7A-407E-B35E-94C228FA0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34" y="2231258"/>
            <a:ext cx="3649623" cy="229149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12030D-14F4-4020-84F3-4AC5E0FAB0E8}"/>
              </a:ext>
            </a:extLst>
          </p:cNvPr>
          <p:cNvSpPr/>
          <p:nvPr/>
        </p:nvSpPr>
        <p:spPr>
          <a:xfrm>
            <a:off x="1007215" y="2223926"/>
            <a:ext cx="3649623" cy="2298823"/>
          </a:xfrm>
          <a:prstGeom prst="rect">
            <a:avLst/>
          </a:prstGeom>
          <a:blipFill rotWithShape="1">
            <a:blip r:embed="rId3" cstate="print"/>
            <a:srcRect/>
            <a:stretch>
              <a:fillRect t="-1000" b="-1000"/>
            </a:stretch>
          </a:blipFill>
          <a:ln w="38100">
            <a:solidFill>
              <a:srgbClr val="00B0F0"/>
            </a:solidFill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73B519-E790-4942-838B-ADD6629DA9CB}"/>
              </a:ext>
            </a:extLst>
          </p:cNvPr>
          <p:cNvSpPr/>
          <p:nvPr/>
        </p:nvSpPr>
        <p:spPr>
          <a:xfrm>
            <a:off x="1716258" y="4656406"/>
            <a:ext cx="2025748" cy="42203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126547-A649-461F-976D-ACBDC59D3FF0}"/>
              </a:ext>
            </a:extLst>
          </p:cNvPr>
          <p:cNvSpPr/>
          <p:nvPr/>
        </p:nvSpPr>
        <p:spPr>
          <a:xfrm>
            <a:off x="6193771" y="4656405"/>
            <a:ext cx="2025748" cy="42203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91B0CD-7772-4888-B798-8386F91D6A53}"/>
              </a:ext>
            </a:extLst>
          </p:cNvPr>
          <p:cNvSpPr/>
          <p:nvPr/>
        </p:nvSpPr>
        <p:spPr>
          <a:xfrm>
            <a:off x="610772" y="5327523"/>
            <a:ext cx="8836856" cy="11829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ব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ব,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জমি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চণ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028190-D8CA-42CB-8464-DA12D1620DC2}"/>
              </a:ext>
            </a:extLst>
          </p:cNvPr>
          <p:cNvSpPr/>
          <p:nvPr/>
        </p:nvSpPr>
        <p:spPr>
          <a:xfrm>
            <a:off x="2349305" y="569728"/>
            <a:ext cx="5275383" cy="6876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4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জমি 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চণ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1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E6812BD-2FBA-44F4-8C81-3E53BA4B1C36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EFF8B0E-C41F-4627-9DE7-BDAD568AA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853942"/>
              </p:ext>
            </p:extLst>
          </p:nvPr>
        </p:nvGraphicFramePr>
        <p:xfrm>
          <a:off x="710418" y="859693"/>
          <a:ext cx="8890781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EAA8E7-8D88-42C7-A6D1-D797714D0D39}"/>
              </a:ext>
            </a:extLst>
          </p:cNvPr>
          <p:cNvSpPr txBox="1"/>
          <p:nvPr/>
        </p:nvSpPr>
        <p:spPr>
          <a:xfrm>
            <a:off x="583809" y="5330093"/>
            <a:ext cx="8890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অনেক জাতের সরিষার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চাষ হয়। নিম্নে সরিষার অনুমোদিত কতকগুলো জাতের নাম,যেমন টরি-৭,কল্যানিয়া,সোনালী সরিষা,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সম্পদ,রাই সরিষা,বারি সরিষা-৮, বারি সরিষা-১৪, বারি সরিষা-১৫, বারি সরিষা-১৬।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B1BD3-7934-49D5-A696-A6A6E3E14AFC}"/>
              </a:ext>
            </a:extLst>
          </p:cNvPr>
          <p:cNvSpPr/>
          <p:nvPr/>
        </p:nvSpPr>
        <p:spPr>
          <a:xfrm>
            <a:off x="1713983" y="4847129"/>
            <a:ext cx="128243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টরি-৭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DF059A-F8A4-47F5-8874-D9F794BB36DE}"/>
              </a:ext>
            </a:extLst>
          </p:cNvPr>
          <p:cNvSpPr/>
          <p:nvPr/>
        </p:nvSpPr>
        <p:spPr>
          <a:xfrm>
            <a:off x="2802879" y="2568487"/>
            <a:ext cx="119806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কল্যানিয়া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D959E-F072-4E5F-86EB-CE109F30FD8D}"/>
              </a:ext>
            </a:extLst>
          </p:cNvPr>
          <p:cNvSpPr/>
          <p:nvPr/>
        </p:nvSpPr>
        <p:spPr>
          <a:xfrm>
            <a:off x="6300025" y="2568487"/>
            <a:ext cx="119806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রাই সরিষা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BE24EA-63FA-4852-B1AA-40DDABC63DAD}"/>
              </a:ext>
            </a:extLst>
          </p:cNvPr>
          <p:cNvSpPr/>
          <p:nvPr/>
        </p:nvSpPr>
        <p:spPr>
          <a:xfrm>
            <a:off x="7256780" y="4847129"/>
            <a:ext cx="163094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বারি সরিষা-১৫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058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0C7D190-A108-48B6-8B95-F92BD5FDB665}"/>
              </a:ext>
            </a:extLst>
          </p:cNvPr>
          <p:cNvSpPr/>
          <p:nvPr/>
        </p:nvSpPr>
        <p:spPr>
          <a:xfrm>
            <a:off x="0" y="0"/>
            <a:ext cx="10058400" cy="7315200"/>
          </a:xfrm>
          <a:custGeom>
            <a:avLst/>
            <a:gdLst>
              <a:gd name="connsiteX0" fmla="*/ 759685 w 10058400"/>
              <a:gd name="connsiteY0" fmla="*/ 154716 h 7315200"/>
              <a:gd name="connsiteX1" fmla="*/ 609604 w 10058400"/>
              <a:gd name="connsiteY1" fmla="*/ 304797 h 7315200"/>
              <a:gd name="connsiteX2" fmla="*/ 304798 w 10058400"/>
              <a:gd name="connsiteY2" fmla="*/ 304797 h 7315200"/>
              <a:gd name="connsiteX3" fmla="*/ 304798 w 10058400"/>
              <a:gd name="connsiteY3" fmla="*/ 609603 h 7315200"/>
              <a:gd name="connsiteX4" fmla="*/ 154717 w 10058400"/>
              <a:gd name="connsiteY4" fmla="*/ 759684 h 7315200"/>
              <a:gd name="connsiteX5" fmla="*/ 154717 w 10058400"/>
              <a:gd name="connsiteY5" fmla="*/ 6555517 h 7315200"/>
              <a:gd name="connsiteX6" fmla="*/ 304797 w 10058400"/>
              <a:gd name="connsiteY6" fmla="*/ 6705597 h 7315200"/>
              <a:gd name="connsiteX7" fmla="*/ 304797 w 10058400"/>
              <a:gd name="connsiteY7" fmla="*/ 7010403 h 7315200"/>
              <a:gd name="connsiteX8" fmla="*/ 609603 w 10058400"/>
              <a:gd name="connsiteY8" fmla="*/ 7010403 h 7315200"/>
              <a:gd name="connsiteX9" fmla="*/ 759684 w 10058400"/>
              <a:gd name="connsiteY9" fmla="*/ 7160484 h 7315200"/>
              <a:gd name="connsiteX10" fmla="*/ 9298716 w 10058400"/>
              <a:gd name="connsiteY10" fmla="*/ 7160484 h 7315200"/>
              <a:gd name="connsiteX11" fmla="*/ 9448797 w 10058400"/>
              <a:gd name="connsiteY11" fmla="*/ 7010403 h 7315200"/>
              <a:gd name="connsiteX12" fmla="*/ 9753603 w 10058400"/>
              <a:gd name="connsiteY12" fmla="*/ 7010403 h 7315200"/>
              <a:gd name="connsiteX13" fmla="*/ 9753603 w 10058400"/>
              <a:gd name="connsiteY13" fmla="*/ 6705597 h 7315200"/>
              <a:gd name="connsiteX14" fmla="*/ 9903684 w 10058400"/>
              <a:gd name="connsiteY14" fmla="*/ 6555516 h 7315200"/>
              <a:gd name="connsiteX15" fmla="*/ 9903684 w 10058400"/>
              <a:gd name="connsiteY15" fmla="*/ 759684 h 7315200"/>
              <a:gd name="connsiteX16" fmla="*/ 9753603 w 10058400"/>
              <a:gd name="connsiteY16" fmla="*/ 609603 h 7315200"/>
              <a:gd name="connsiteX17" fmla="*/ 9753603 w 10058400"/>
              <a:gd name="connsiteY17" fmla="*/ 304797 h 7315200"/>
              <a:gd name="connsiteX18" fmla="*/ 9448797 w 10058400"/>
              <a:gd name="connsiteY18" fmla="*/ 304797 h 7315200"/>
              <a:gd name="connsiteX19" fmla="*/ 9298716 w 10058400"/>
              <a:gd name="connsiteY19" fmla="*/ 154716 h 7315200"/>
              <a:gd name="connsiteX20" fmla="*/ 9144000 w 10058400"/>
              <a:gd name="connsiteY20" fmla="*/ 0 h 7315200"/>
              <a:gd name="connsiteX21" fmla="*/ 10058400 w 10058400"/>
              <a:gd name="connsiteY21" fmla="*/ 0 h 7315200"/>
              <a:gd name="connsiteX22" fmla="*/ 10058400 w 10058400"/>
              <a:gd name="connsiteY22" fmla="*/ 0 h 7315200"/>
              <a:gd name="connsiteX23" fmla="*/ 10058400 w 10058400"/>
              <a:gd name="connsiteY23" fmla="*/ 914400 h 7315200"/>
              <a:gd name="connsiteX24" fmla="*/ 10058400 w 10058400"/>
              <a:gd name="connsiteY24" fmla="*/ 6400800 h 7315200"/>
              <a:gd name="connsiteX25" fmla="*/ 10058400 w 10058400"/>
              <a:gd name="connsiteY25" fmla="*/ 7315200 h 7315200"/>
              <a:gd name="connsiteX26" fmla="*/ 9144000 w 10058400"/>
              <a:gd name="connsiteY26" fmla="*/ 7315200 h 7315200"/>
              <a:gd name="connsiteX27" fmla="*/ 914400 w 10058400"/>
              <a:gd name="connsiteY27" fmla="*/ 7315200 h 7315200"/>
              <a:gd name="connsiteX28" fmla="*/ 1 w 10058400"/>
              <a:gd name="connsiteY28" fmla="*/ 7315200 h 7315200"/>
              <a:gd name="connsiteX29" fmla="*/ 0 w 10058400"/>
              <a:gd name="connsiteY29" fmla="*/ 7315200 h 7315200"/>
              <a:gd name="connsiteX30" fmla="*/ 0 w 10058400"/>
              <a:gd name="connsiteY30" fmla="*/ 6400800 h 7315200"/>
              <a:gd name="connsiteX31" fmla="*/ 1 w 10058400"/>
              <a:gd name="connsiteY31" fmla="*/ 6400801 h 7315200"/>
              <a:gd name="connsiteX32" fmla="*/ 1 w 10058400"/>
              <a:gd name="connsiteY32" fmla="*/ 914400 h 7315200"/>
              <a:gd name="connsiteX33" fmla="*/ 1 w 10058400"/>
              <a:gd name="connsiteY33" fmla="*/ 0 h 7315200"/>
              <a:gd name="connsiteX34" fmla="*/ 914401 w 10058400"/>
              <a:gd name="connsiteY34" fmla="*/ 0 h 7315200"/>
              <a:gd name="connsiteX35" fmla="*/ 9144000 w 10058400"/>
              <a:gd name="connsiteY35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58400" h="7315200">
                <a:moveTo>
                  <a:pt x="759685" y="154716"/>
                </a:moveTo>
                <a:lnTo>
                  <a:pt x="609604" y="304797"/>
                </a:lnTo>
                <a:lnTo>
                  <a:pt x="304798" y="304797"/>
                </a:lnTo>
                <a:lnTo>
                  <a:pt x="304798" y="609603"/>
                </a:lnTo>
                <a:lnTo>
                  <a:pt x="154717" y="759684"/>
                </a:lnTo>
                <a:lnTo>
                  <a:pt x="154717" y="6555517"/>
                </a:lnTo>
                <a:lnTo>
                  <a:pt x="304797" y="6705597"/>
                </a:lnTo>
                <a:lnTo>
                  <a:pt x="304797" y="7010403"/>
                </a:lnTo>
                <a:lnTo>
                  <a:pt x="609603" y="7010403"/>
                </a:lnTo>
                <a:lnTo>
                  <a:pt x="759684" y="7160484"/>
                </a:lnTo>
                <a:lnTo>
                  <a:pt x="9298716" y="7160484"/>
                </a:lnTo>
                <a:lnTo>
                  <a:pt x="9448797" y="7010403"/>
                </a:lnTo>
                <a:lnTo>
                  <a:pt x="9753603" y="7010403"/>
                </a:lnTo>
                <a:lnTo>
                  <a:pt x="9753603" y="6705597"/>
                </a:lnTo>
                <a:lnTo>
                  <a:pt x="9903684" y="6555516"/>
                </a:lnTo>
                <a:lnTo>
                  <a:pt x="9903684" y="759684"/>
                </a:lnTo>
                <a:lnTo>
                  <a:pt x="9753603" y="609603"/>
                </a:lnTo>
                <a:lnTo>
                  <a:pt x="9753603" y="304797"/>
                </a:lnTo>
                <a:lnTo>
                  <a:pt x="9448797" y="304797"/>
                </a:lnTo>
                <a:lnTo>
                  <a:pt x="9298716" y="154716"/>
                </a:lnTo>
                <a:close/>
                <a:moveTo>
                  <a:pt x="9144000" y="0"/>
                </a:moveTo>
                <a:lnTo>
                  <a:pt x="10058400" y="0"/>
                </a:lnTo>
                <a:lnTo>
                  <a:pt x="10058400" y="0"/>
                </a:lnTo>
                <a:lnTo>
                  <a:pt x="10058400" y="914400"/>
                </a:lnTo>
                <a:lnTo>
                  <a:pt x="10058400" y="6400800"/>
                </a:lnTo>
                <a:lnTo>
                  <a:pt x="10058400" y="7315200"/>
                </a:lnTo>
                <a:lnTo>
                  <a:pt x="9144000" y="7315200"/>
                </a:lnTo>
                <a:lnTo>
                  <a:pt x="914400" y="7315200"/>
                </a:lnTo>
                <a:lnTo>
                  <a:pt x="1" y="7315200"/>
                </a:lnTo>
                <a:lnTo>
                  <a:pt x="0" y="7315200"/>
                </a:lnTo>
                <a:lnTo>
                  <a:pt x="0" y="6400800"/>
                </a:lnTo>
                <a:lnTo>
                  <a:pt x="1" y="6400801"/>
                </a:lnTo>
                <a:lnTo>
                  <a:pt x="1" y="914400"/>
                </a:lnTo>
                <a:lnTo>
                  <a:pt x="1" y="0"/>
                </a:lnTo>
                <a:lnTo>
                  <a:pt x="914401" y="0"/>
                </a:lnTo>
                <a:lnTo>
                  <a:pt x="9144000" y="0"/>
                </a:lnTo>
                <a:close/>
              </a:path>
            </a:pathLst>
          </a:custGeom>
          <a:pattFill prst="weave">
            <a:fgClr>
              <a:srgbClr val="00B0F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E7069C8C-F889-434D-92D4-C083F36DED41}"/>
              </a:ext>
            </a:extLst>
          </p:cNvPr>
          <p:cNvSpPr/>
          <p:nvPr/>
        </p:nvSpPr>
        <p:spPr>
          <a:xfrm>
            <a:off x="3300412" y="457615"/>
            <a:ext cx="3457576" cy="611530"/>
          </a:xfrm>
          <a:prstGeom prst="roundRect">
            <a:avLst>
              <a:gd name="adj" fmla="val 50000"/>
            </a:avLst>
          </a:prstGeom>
          <a:gradFill>
            <a:gsLst>
              <a:gs pos="91000">
                <a:schemeClr val="accent6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649C5-8640-4901-9364-AEB118E1E5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3166403" y="1512692"/>
            <a:ext cx="3725594" cy="259339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4E4587-EE1C-4442-915A-13D7104061DC}"/>
              </a:ext>
            </a:extLst>
          </p:cNvPr>
          <p:cNvSpPr txBox="1"/>
          <p:nvPr/>
        </p:nvSpPr>
        <p:spPr>
          <a:xfrm>
            <a:off x="618978" y="4774712"/>
            <a:ext cx="8820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নিজ নিজ খাতায় সরিষার কয়েকটি জাতের নাম লিখ।</a:t>
            </a:r>
            <a:endParaRPr lang="en-US" sz="36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0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362</TotalTime>
  <Words>1486</Words>
  <Application>Microsoft Office PowerPoint</Application>
  <PresentationFormat>Custom</PresentationFormat>
  <Paragraphs>149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Garamond</vt:lpstr>
      <vt:lpstr>Impact</vt:lpstr>
      <vt:lpstr>NikoshBAN</vt:lpstr>
      <vt:lpstr>SutonnyMJ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2020-01-02T12:22:45Z</dcterms:created>
  <dcterms:modified xsi:type="dcterms:W3CDTF">2020-01-03T14:13:37Z</dcterms:modified>
</cp:coreProperties>
</file>