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1"/>
  </p:notesMasterIdLst>
  <p:sldIdLst>
    <p:sldId id="258" r:id="rId2"/>
    <p:sldId id="260" r:id="rId3"/>
    <p:sldId id="263" r:id="rId4"/>
    <p:sldId id="259" r:id="rId5"/>
    <p:sldId id="267" r:id="rId6"/>
    <p:sldId id="266" r:id="rId7"/>
    <p:sldId id="262" r:id="rId8"/>
    <p:sldId id="271" r:id="rId9"/>
    <p:sldId id="272" r:id="rId10"/>
    <p:sldId id="264" r:id="rId11"/>
    <p:sldId id="261" r:id="rId12"/>
    <p:sldId id="268" r:id="rId13"/>
    <p:sldId id="269" r:id="rId14"/>
    <p:sldId id="295" r:id="rId15"/>
    <p:sldId id="274" r:id="rId16"/>
    <p:sldId id="270" r:id="rId17"/>
    <p:sldId id="273" r:id="rId18"/>
    <p:sldId id="292" r:id="rId19"/>
    <p:sldId id="278" r:id="rId20"/>
    <p:sldId id="279" r:id="rId21"/>
    <p:sldId id="285" r:id="rId22"/>
    <p:sldId id="288" r:id="rId23"/>
    <p:sldId id="290" r:id="rId24"/>
    <p:sldId id="289" r:id="rId25"/>
    <p:sldId id="303" r:id="rId26"/>
    <p:sldId id="300" r:id="rId27"/>
    <p:sldId id="294" r:id="rId28"/>
    <p:sldId id="297" r:id="rId29"/>
    <p:sldId id="304" r:id="rId30"/>
  </p:sldIdLst>
  <p:sldSz cx="14630400" cy="8229600"/>
  <p:notesSz cx="6858000" cy="9144000"/>
  <p:defaultTextStyle>
    <a:defPPr>
      <a:defRPr lang="en-US"/>
    </a:defPPr>
    <a:lvl1pPr marL="0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5640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91280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86920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82561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78201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73841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69481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65121" algn="l" defTabSz="11912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C97"/>
    <a:srgbClr val="D06A9F"/>
    <a:srgbClr val="A0326C"/>
    <a:srgbClr val="D476A7"/>
    <a:srgbClr val="E19FC2"/>
    <a:srgbClr val="D884B0"/>
    <a:srgbClr val="780A59"/>
    <a:srgbClr val="F14DC2"/>
    <a:srgbClr val="870B6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59" d="100"/>
          <a:sy n="59" d="100"/>
        </p:scale>
        <p:origin x="636" y="42"/>
      </p:cViewPr>
      <p:guideLst>
        <p:guide orient="horz" pos="2592"/>
        <p:guide pos="46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9E6D0-1B08-44D5-A0F4-070D9A0A30B7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1D56-6183-4E3E-90D1-B88514309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প্রেষণা সৃষ্টি করতে শিক্ষক মন্ডলী অন্য উপকরণ বা ছবি ও ব্যবহার করতে পারবেন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‘কত দিকে কত কারিগর  ’     গল্পে  শিক্ষার্থীরা      বাংলাদেশের গ্রামীণ  জীবন লোকশিল্প ও লোকসংস্কৃতিতে সমৃদ্ধ- সে সম্পর্কে বলতে পারবে  এবং     লোকসংস্কৃতি ও লোকশিল্প তৈরিতে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প্রাচীনকাল থেকেই এদেশের গ্রামে গ্রামে বিচিত্র লোকশিল্পের চর্চা হয়ে এসেছে শিক্ষার্থীরা</a:t>
            </a:r>
            <a:r>
              <a:rPr lang="bn-BD" sz="1200" b="1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 সম্পর্কে বর্ণনা করতে পারবে</a:t>
            </a:r>
            <a:r>
              <a:rPr lang="bn-BD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2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বাঙালি</a:t>
            </a:r>
            <a:r>
              <a:rPr lang="bn-BD" sz="1200" b="1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জাতির হাজার বছরের লোকসংস্কৃতির কথা    </a:t>
            </a:r>
            <a:r>
              <a:rPr lang="bn-BD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  বলতে     পারবে এবং সংস্কৃতিতে    উৎসাহিত হবে।             </a:t>
            </a:r>
            <a:endParaRPr lang="en-US" sz="1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8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গ্রামীণ</a:t>
            </a:r>
            <a:r>
              <a:rPr lang="bn-BD" baseline="0" dirty="0" smtClean="0"/>
              <a:t> সমাজে বহুল পরিচিত 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কাঠের, বাঁশের, বেতের, সুতার, পাটের এবং লোহা-তামা-দস্তা-স্বর্ণের বিচিত্র শিল্পকর্ম সম্পর্কে</a:t>
            </a:r>
            <a:r>
              <a:rPr lang="bn-BD" sz="120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বর্ণনা করতে পারবে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3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1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মাটির তৈজসপত্র তৈরিতে কুমোরদের    অসাধারণ শিল্পকর্মের প্রতিভা।   সম্পর্কে</a:t>
            </a:r>
            <a:r>
              <a:rPr lang="bn-BD" sz="120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বলতে পারবে।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19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  বাংলাদেশের</a:t>
            </a:r>
            <a:r>
              <a:rPr lang="bn-BD" baseline="0" dirty="0" smtClean="0"/>
              <a:t> গ্রামীণ সমাজের মৃৎ শিল্পের পরিচিতি বিশ্লেষণ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কুমোরগণ মাটি দিয়ে তৈজসপত্র</a:t>
            </a:r>
            <a:r>
              <a:rPr lang="bn-BD" sz="120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তৈরি ছাড়াও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নির্মাণ করেন অবয়ব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মূর্তি  শিক্ষার্থীরা</a:t>
            </a:r>
            <a:r>
              <a:rPr lang="bn-BD" sz="120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কুমোরদের এই নিপুণ কর্মকাণ্ডের বিবরণ দিতে পারবে।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94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মৃৎ শিল্পের জাতশিল্পী পালমশাই এর পরিচিতি উল্লেখ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জাত শিল্পীর তত্ত্বাবধানে শিল্পীগণ রবীন্দ্রনাথ ঠাকুর, কাজী নজরুল ইসলাম, বঙ্গবন্ধু শেখ মুজিবুর রহমান, লালন ফকির, মওলানা ভাসানীসহ খ্যাতিমান ব্যাক্তিদের প্রতিমূর্তি গড়ে</a:t>
            </a:r>
            <a:r>
              <a:rPr lang="bn-BD" sz="120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তুলেন সে সম্পর্কে শিক্ষার্থীরা বর্ণনা করতে পারবে।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ঘোষনা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বাংলার ইতিহাস ও ঐতিহ্যের পরিচিতি নিদর্শন</a:t>
            </a:r>
            <a:r>
              <a:rPr lang="bn-BD" sz="120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 মৃৎ শিল্পীদের ভূমিকা শিক্ষার্থীরা বর্ণনা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2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শিল্পকর্মের মধ্য দিয়ে গ্রামীণ শিল্পীদের নিষ্ঠা, সততা ও দক্ষতার পরিচয় </a:t>
            </a:r>
            <a:r>
              <a:rPr lang="bn-BD" sz="120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সম্পর্কে শিক্ষার্থীরা বোধগম্য হবে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1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9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9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২০-২৫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7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0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প্রশ্ন করে ও উত্তর আদায় করার মধ্য দিয়ে  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এর  সংক্ষিপ্ত জীবন  শিক্ষার্থীদের বোধগম্য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7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1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পঠিত অংশটুকু পড়ে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3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পঠিত    অংশ থেকে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6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8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6200" y="76200"/>
            <a:ext cx="14478000" cy="807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73FD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19128" tIns="59564" rIns="119128" bIns="595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56" r:id="rId12"/>
    <p:sldLayoutId id="2147483660" r:id="rId13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jpeg"/><Relationship Id="rId4" Type="http://schemas.openxmlformats.org/officeDocument/2006/relationships/image" Target="../media/image107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8859341" y="3451830"/>
            <a:ext cx="4919003" cy="294897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7826" y="295483"/>
            <a:ext cx="305151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7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8321" y="3882794"/>
            <a:ext cx="491900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: ষষ্ঠ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AU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পত্র</a:t>
            </a:r>
            <a:endParaRPr lang="bn-BD" sz="36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bn-IN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কতদিকে কত কারিগর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36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761" y="561226"/>
            <a:ext cx="1950125" cy="2573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8456" y="3289607"/>
            <a:ext cx="78620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মতিউর রহমান (বিপ্লব)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4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381000"/>
            <a:ext cx="2133600" cy="830997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640" y="1594520"/>
            <a:ext cx="10028160" cy="593584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4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81134"/>
            <a:ext cx="2514600" cy="923330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371600"/>
            <a:ext cx="12801600" cy="65532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1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" y="4865298"/>
            <a:ext cx="4872645" cy="33528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780" y="4865298"/>
            <a:ext cx="4912819" cy="33528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76891" y="370021"/>
            <a:ext cx="11981411" cy="830997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গ্রামীণ জীব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লোকশিল্প ও লোকসংস্কৃতিতে সমৃদ্ধ।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542" y="1537898"/>
            <a:ext cx="4840858" cy="33274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" y="1537898"/>
            <a:ext cx="4830715" cy="33274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599" y="4865298"/>
            <a:ext cx="4876802" cy="33528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153" y="1537898"/>
            <a:ext cx="4870889" cy="331589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1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" y="1797169"/>
            <a:ext cx="6442806" cy="353683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92" y="5334001"/>
            <a:ext cx="3192027" cy="28956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32" y="3224956"/>
            <a:ext cx="4235368" cy="241384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33" y="5638800"/>
            <a:ext cx="4235365" cy="255477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" y="5334000"/>
            <a:ext cx="3214476" cy="28956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2160" y="5638800"/>
            <a:ext cx="3799010" cy="255477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33" y="1"/>
            <a:ext cx="4235367" cy="32004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2160" y="3224957"/>
            <a:ext cx="3799010" cy="241384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ound Diagonal Corner Rectangle 21"/>
          <p:cNvSpPr/>
          <p:nvPr/>
        </p:nvSpPr>
        <p:spPr>
          <a:xfrm>
            <a:off x="296015" y="229810"/>
            <a:ext cx="5867401" cy="1285875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প্রাচীনকাল থেকেই এদেশের গ্রামে গ্রামে বিচিত্র লোকশিল্পের চর্চা হয়ে এসেছে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398" y="-1"/>
            <a:ext cx="3800772" cy="320040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1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898726"/>
            <a:ext cx="4038600" cy="2918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898726"/>
            <a:ext cx="4038600" cy="292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899947"/>
            <a:ext cx="3962400" cy="2969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03" y="4958427"/>
            <a:ext cx="3889794" cy="2911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977" y="4924460"/>
            <a:ext cx="4038600" cy="2940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 Diagonal Corner Rectangle 17"/>
          <p:cNvSpPr/>
          <p:nvPr/>
        </p:nvSpPr>
        <p:spPr>
          <a:xfrm>
            <a:off x="4724400" y="4761024"/>
            <a:ext cx="4648200" cy="3267075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লোকসংস্কৃতিতে সমৃদ্ধ।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556E-7 L -0.34115 -0.531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26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0781 -0.541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32292 -0.544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27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87654E-7 L -0.34636 -0.112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-5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0625E-6 3.82716E-6 L 0.32455 -0.09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2" y="-4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121771" y="3352798"/>
            <a:ext cx="6451119" cy="1917470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কাঠের, বাঁশের, বেতের, সুতার, পাটের এবং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লোহা-তামা-দস্তা-স্বর্ণের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বিচিত্র শিল্পকর্ম এদেশের প্রতিটি গ্রামে বহুল পরিচিত।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" y="-1"/>
            <a:ext cx="4114846" cy="335279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891" y="-6927"/>
            <a:ext cx="4093451" cy="335972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771" y="5270268"/>
            <a:ext cx="3124201" cy="29385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7" y="3352798"/>
            <a:ext cx="4096265" cy="485601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3119916" cy="330397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54" y="3303970"/>
            <a:ext cx="4093452" cy="496060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173" y="5270268"/>
            <a:ext cx="3200400" cy="301587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330" y="-6927"/>
            <a:ext cx="3149361" cy="33108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3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152400" y="5867400"/>
            <a:ext cx="14325600" cy="2209800"/>
          </a:xfrm>
          <a:prstGeom prst="leftRightArrow">
            <a:avLst/>
          </a:prstGeom>
          <a:solidFill>
            <a:srgbClr val="D476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কুমোরদের তৈরি দশটি শিল্পকর্মের নাম জোড়ায় আলোচনা করে লেখ।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19425"/>
            <a:ext cx="310618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690" y="1524000"/>
            <a:ext cx="9565019" cy="458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3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3400"/>
            <a:ext cx="3725489" cy="38862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041" y="4343400"/>
            <a:ext cx="5036959" cy="38827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4343400"/>
            <a:ext cx="2271992" cy="149959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91000" cy="417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 Diagonal Corner Rectangle 7"/>
          <p:cNvSpPr/>
          <p:nvPr/>
        </p:nvSpPr>
        <p:spPr>
          <a:xfrm>
            <a:off x="4343400" y="2704938"/>
            <a:ext cx="6286500" cy="1466850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মাটির তৈজসপত্র তৈরিতে কুমোরদের আছে অসাধারণ শিল্পকর্মের প্রতিভা।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0" y="0"/>
            <a:ext cx="6172200" cy="25908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200" y="4313"/>
            <a:ext cx="3886200" cy="416747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1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196" y="-1"/>
            <a:ext cx="8197735" cy="8229601"/>
          </a:xfrm>
          <a:prstGeom prst="rect">
            <a:avLst/>
          </a:prstGeom>
          <a:ln w="38100" cap="sq">
            <a:solidFill>
              <a:srgbClr val="870B6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eft-Right Arrow 4"/>
          <p:cNvSpPr/>
          <p:nvPr/>
        </p:nvSpPr>
        <p:spPr>
          <a:xfrm>
            <a:off x="0" y="0"/>
            <a:ext cx="6400800" cy="3581400"/>
          </a:xfrm>
          <a:prstGeom prst="leftRightArrow">
            <a:avLst/>
          </a:prstGeom>
          <a:solidFill>
            <a:srgbClr val="D476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মাটির গড়া শিল্প সমধিক পরিচিত ও প্রসিদ্ধ।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1400"/>
            <a:ext cx="6400800" cy="4641273"/>
          </a:xfrm>
          <a:prstGeom prst="rect">
            <a:avLst/>
          </a:prstGeom>
          <a:ln w="38100" cap="sq">
            <a:solidFill>
              <a:srgbClr val="780A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68680" y="304800"/>
            <a:ext cx="7239000" cy="898900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কুমোরগণ মাটি দিয়ে নির্মাণ করেন অবয়ব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মূর্তি।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19346"/>
            <a:ext cx="4457701" cy="647699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719346"/>
            <a:ext cx="4305300" cy="651025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0"/>
            <a:ext cx="5868785" cy="82296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6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214" y="1189047"/>
            <a:ext cx="4343401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2" y="4792287"/>
            <a:ext cx="4343400" cy="2828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81" y="1189046"/>
            <a:ext cx="4343400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403369" y="228598"/>
            <a:ext cx="734398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এবং বল তাদের পেশা কী?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16" y="4792287"/>
            <a:ext cx="4555670" cy="2828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9" y="1189048"/>
            <a:ext cx="4414206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56" y="4792287"/>
            <a:ext cx="4537059" cy="2828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00200" y="4243109"/>
            <a:ext cx="13286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6576" y="4161012"/>
            <a:ext cx="13286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কুমোর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82588" y="4192168"/>
            <a:ext cx="13286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তাঁতী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2333" y="7621211"/>
            <a:ext cx="1711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রাজমিস্ত্রি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5383" y="7621211"/>
            <a:ext cx="1711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কাঠমিস্ত্রি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6918" y="7621211"/>
            <a:ext cx="1711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দর্জি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536" y="3657601"/>
            <a:ext cx="3882863" cy="4554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582" y="23004"/>
            <a:ext cx="6297625" cy="376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7" y="1152395"/>
            <a:ext cx="5342627" cy="2640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563" y="23004"/>
            <a:ext cx="2959837" cy="376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 Diagonal Corner Rectangle 17"/>
          <p:cNvSpPr/>
          <p:nvPr/>
        </p:nvSpPr>
        <p:spPr>
          <a:xfrm>
            <a:off x="12735" y="0"/>
            <a:ext cx="5321265" cy="898900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পালমশাই তেমনি একজন জাতশিল্পী।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799856"/>
            <a:ext cx="3330516" cy="441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53" y="3799856"/>
            <a:ext cx="5351253" cy="4411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044" y="3799856"/>
            <a:ext cx="2972520" cy="441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0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353254" y="370384"/>
            <a:ext cx="9802706" cy="2514600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জাত শিল্পীর তত্ত্বাবধানে শিল্পীগণ রবীন্দ্রনাথ ঠাকুর, কাজী নজরুল ইসলাম, বঙ্গবন্ধু শেখ মুজিবুর রহমান, লালন ফকির, মওলানা ভাসানীসহ খ্যাতিমান ব্যাক্তিদের প্রতিমূর্তি গড়েন।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753" y="4962730"/>
            <a:ext cx="2592288" cy="3131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0" r="12221"/>
          <a:stretch/>
        </p:blipFill>
        <p:spPr>
          <a:xfrm>
            <a:off x="171601" y="154360"/>
            <a:ext cx="3767354" cy="460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0" b="21037"/>
          <a:stretch/>
        </p:blipFill>
        <p:spPr>
          <a:xfrm>
            <a:off x="9907488" y="3682752"/>
            <a:ext cx="4379843" cy="439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171" y="3682752"/>
            <a:ext cx="3468285" cy="439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1" y="4934457"/>
            <a:ext cx="2743200" cy="3131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864" y="3250704"/>
            <a:ext cx="1521787" cy="1508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8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502" y="4876796"/>
            <a:ext cx="5433858" cy="3291131"/>
          </a:xfrm>
          <a:prstGeom prst="rect">
            <a:avLst/>
          </a:prstGeom>
          <a:ln w="38100" cap="sq">
            <a:solidFill>
              <a:srgbClr val="D476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88486"/>
            <a:ext cx="2830138" cy="345353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0" y="89032"/>
            <a:ext cx="2743201" cy="347810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07" y="88486"/>
            <a:ext cx="2697194" cy="349805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27" y="80173"/>
            <a:ext cx="2819400" cy="349805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103" y="98591"/>
            <a:ext cx="2833254" cy="346993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2" y="4876692"/>
            <a:ext cx="3338681" cy="3291236"/>
          </a:xfrm>
          <a:prstGeom prst="rect">
            <a:avLst/>
          </a:prstGeom>
          <a:ln w="38100" cap="sq">
            <a:solidFill>
              <a:srgbClr val="D476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 Diagonal Corner Rectangle 15"/>
          <p:cNvSpPr/>
          <p:nvPr/>
        </p:nvSpPr>
        <p:spPr>
          <a:xfrm>
            <a:off x="14119" y="3733800"/>
            <a:ext cx="14586087" cy="898900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‘ইতিহাস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ঐতিহ্যের পরিচিতি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নিদর্শনকেও’- শিল্পীগণ তাঁদের শিল্পকর্মের বিষয় হিসেবে বেছে নিয়েছে।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54" y="4876692"/>
            <a:ext cx="5562600" cy="3309247"/>
          </a:xfrm>
          <a:prstGeom prst="rect">
            <a:avLst/>
          </a:prstGeom>
          <a:ln w="38100" cap="sq">
            <a:solidFill>
              <a:srgbClr val="D476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5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4119" y="3733800"/>
            <a:ext cx="14586087" cy="898900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শিল্পকর্মের মধ্য দিয়ে গ্রামীণ শিল্পীদের নিষ্ঠা, সততা ও দক্ষতার পরিচয় ফুটে উঠেছে।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4814368"/>
            <a:ext cx="4237006" cy="33902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07" y="22167"/>
            <a:ext cx="6144493" cy="34830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" y="4814367"/>
            <a:ext cx="3553693" cy="337154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4" y="22167"/>
            <a:ext cx="3997034" cy="34830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4814368"/>
            <a:ext cx="6477000" cy="337154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22167"/>
            <a:ext cx="4237006" cy="35052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4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5321" y="312003"/>
            <a:ext cx="302778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143000"/>
            <a:ext cx="7696200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1981200" y="6248400"/>
            <a:ext cx="10744200" cy="1339345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দেশজসংস্কৃতি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উপস্থাপন কর।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5381" y="264623"/>
            <a:ext cx="1600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3672" y="1404278"/>
            <a:ext cx="7014208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সৈয়দ শামসুল হক কোন শহরে জন্মগ্রহণ করেন?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3413" y="2200598"/>
            <a:ext cx="400136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বগুড়া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9352" y="2817126"/>
            <a:ext cx="401480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কুড়িগ্রাম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3671" y="3455926"/>
            <a:ext cx="401895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দিনাজপুর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9351" y="4103998"/>
            <a:ext cx="40116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কুমিল্লা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400" y="4097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3516" y="2817126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38536" y="4742796"/>
            <a:ext cx="7064430" cy="578195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নদীর ওপারে সারাদিন লোকজন কীসের কাজ করে?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73517" y="5497870"/>
            <a:ext cx="3976720" cy="433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কাঠের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71558" y="6057418"/>
            <a:ext cx="3981293" cy="433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দর্জির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3671" y="6707088"/>
            <a:ext cx="3991125" cy="433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কৃষির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93483" y="7283152"/>
            <a:ext cx="3981293" cy="433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মাটির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93484" y="7283152"/>
            <a:ext cx="493336" cy="43364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5381" y="264623"/>
            <a:ext cx="1600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75564" y="4097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0710" y="1554155"/>
            <a:ext cx="7069629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৪। ‘কত দিকে কত কারিগর’ রচনার মাধ্যমে জানা যায়-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59365" y="2362113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বাংলার ইতিহাস-ঐতিহ্য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6589" y="2996964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বাংলার লোক-সংস্কৃতি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9365" y="3761471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বাংলার রূপ-প্রকৃতি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84961" y="4440345"/>
            <a:ext cx="4000228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75343" y="5080142"/>
            <a:ext cx="40098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4961" y="6419056"/>
            <a:ext cx="401300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94306" y="5751035"/>
            <a:ext cx="400365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9499" y="7067128"/>
            <a:ext cx="397846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64084" y="50801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014881" y="6605954"/>
            <a:ext cx="10801200" cy="1339345"/>
          </a:xfrm>
          <a:prstGeom prst="round2DiagRect">
            <a:avLst/>
          </a:prstGeom>
          <a:solidFill>
            <a:srgbClr val="E19FC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আশে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মৃৎ শিল্প’-বিষয়ে দশ লাইনের একটি অনুচ্ছেদ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324984"/>
            <a:ext cx="7943438" cy="522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838619" y="360219"/>
            <a:ext cx="2514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16705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" y="28755"/>
            <a:ext cx="7389961" cy="822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28755"/>
            <a:ext cx="7238999" cy="822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59037" y="685800"/>
            <a:ext cx="6553200" cy="52014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>
                  <a:solidFill>
                    <a:srgbClr val="FFC000"/>
                  </a:solidFill>
                </a:ln>
                <a:solidFill>
                  <a:srgbClr val="A032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pPr algn="ctr"/>
            <a:r>
              <a:rPr lang="bn-BD" sz="16600" b="1" dirty="0" smtClean="0">
                <a:ln w="11430">
                  <a:solidFill>
                    <a:srgbClr val="FFC000"/>
                  </a:solidFill>
                </a:ln>
                <a:solidFill>
                  <a:srgbClr val="A032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cap="none" spc="0" dirty="0">
              <a:ln w="11430">
                <a:solidFill>
                  <a:srgbClr val="FFC000"/>
                </a:solidFill>
              </a:ln>
              <a:solidFill>
                <a:srgbClr val="A0326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84285"/>
            <a:ext cx="7391400" cy="8692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-284285"/>
            <a:ext cx="7899728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5562600" y="658416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10" name="TextBox 6"/>
          <p:cNvSpPr txBox="1"/>
          <p:nvPr/>
        </p:nvSpPr>
        <p:spPr bwMode="auto">
          <a:xfrm>
            <a:off x="3066728" y="2890665"/>
            <a:ext cx="878693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2815680" y="4281745"/>
            <a:ext cx="928903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</a:t>
            </a:r>
            <a:r>
              <a:rPr lang="bn-IN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গী</a:t>
            </a:r>
            <a:r>
              <a:rPr lang="en-US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</a:t>
            </a:r>
            <a:r>
              <a:rPr lang="bn-IN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রী</a:t>
            </a:r>
            <a:r>
              <a:rPr lang="en-US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255"/>
            <a:ext cx="14630400" cy="6539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2613" y="46100"/>
            <a:ext cx="6765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7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কতদিকে কত কারিগর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02187" y="909624"/>
            <a:ext cx="3581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শামসুল হক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0" y="1706362"/>
            <a:ext cx="2857500" cy="3627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3932612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887" y="1706362"/>
            <a:ext cx="2209800" cy="364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847"/>
            <a:ext cx="3932613" cy="2671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3051" y="-18648"/>
            <a:ext cx="2460120" cy="2779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706362"/>
            <a:ext cx="2057978" cy="2637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1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8909" y="435342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rgbClr val="780A59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18" y="3452030"/>
            <a:ext cx="120523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4000" b="1" dirty="0" err="1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4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4000" b="1" dirty="0">
              <a:ln w="11430">
                <a:solidFill>
                  <a:srgbClr val="780A59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818" y="6902187"/>
            <a:ext cx="120523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কুমোরদের তৈরি ‘শিল্পকর্ম’ সম্পর্কে- বিশ্লেষণ করতে পারবে। </a:t>
            </a:r>
            <a:endParaRPr lang="en-US" sz="4000" b="1" dirty="0">
              <a:ln w="11430">
                <a:solidFill>
                  <a:srgbClr val="780A59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818" y="5410944"/>
            <a:ext cx="120523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গ্রামবাংলার ঐতিহ্য ও লোক-সংস্কৃতির পরিচয়  ও তা রক্ষার উপায় ব্যাখ্যা  করতে পারবে।</a:t>
            </a:r>
            <a:endParaRPr lang="en-US" sz="4000" b="1" dirty="0">
              <a:ln w="11430">
                <a:solidFill>
                  <a:srgbClr val="780A59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3518" y="159452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48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8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4800" b="1" dirty="0">
              <a:ln w="11430">
                <a:solidFill>
                  <a:srgbClr val="780A59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6218" y="2461430"/>
            <a:ext cx="12039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শামসুল হক - এর সংক্ষিপ্ত পরিচয়  উল্লেখ করতে পারবে।</a:t>
            </a:r>
            <a:endParaRPr lang="en-US" sz="4000" b="1" dirty="0">
              <a:ln w="11430">
                <a:solidFill>
                  <a:srgbClr val="780A59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3518" y="4474840"/>
            <a:ext cx="120523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 smtClean="0">
                <a:ln w="11430">
                  <a:solidFill>
                    <a:srgbClr val="780A5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‘কত দিকে কত কারিগর’ গল্পটি শুদ্ধ উচ্চারণে পড়তে পারবে।</a:t>
            </a:r>
            <a:endParaRPr lang="en-US" sz="4000" b="1" dirty="0">
              <a:ln w="11430">
                <a:solidFill>
                  <a:srgbClr val="780A59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599" y="2783450"/>
            <a:ext cx="2507409" cy="276405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12008" y="5464465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শামসুল হক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63876" y="1416473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91636" y="1260696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22"/>
          <p:cNvSpPr/>
          <p:nvPr/>
        </p:nvSpPr>
        <p:spPr>
          <a:xfrm rot="3605903">
            <a:off x="5070640" y="2712083"/>
            <a:ext cx="747099" cy="5460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15830" y="1858137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১৯৩৫ খ্রিষ্টাব্দে কুড়িগ্রাম শহরে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63876" y="5358209"/>
            <a:ext cx="2244436" cy="181441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29249" y="5245955"/>
            <a:ext cx="982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শিক্ষা-</a:t>
            </a:r>
            <a:endParaRPr lang="en-US" sz="32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Up Arrow 26"/>
          <p:cNvSpPr/>
          <p:nvPr/>
        </p:nvSpPr>
        <p:spPr>
          <a:xfrm rot="7702454">
            <a:off x="5136161" y="4974899"/>
            <a:ext cx="747099" cy="5146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81194" y="5644982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ঢাকা কলেজিয়েট</a:t>
            </a: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স্কুল থেকে ম্যাট্রিক, জগন্নাথ কলেজ থেকে ইন্টারমিডিয়েট 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3676" y="1211806"/>
            <a:ext cx="2244436" cy="176298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65978" y="1093307"/>
            <a:ext cx="10198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পেশা-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Up Arrow 30"/>
          <p:cNvSpPr/>
          <p:nvPr/>
        </p:nvSpPr>
        <p:spPr>
          <a:xfrm rot="17926808">
            <a:off x="2517051" y="2709671"/>
            <a:ext cx="747099" cy="551176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4705" y="1515633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একসময় সাংবাদিকতা, পরে সাহিত্যসাধনায় আত্মনিয়োগ করেন।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67530" y="5367085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7445" y="5245955"/>
            <a:ext cx="2132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অর্জিত পুরস্কার-</a:t>
            </a:r>
            <a:endParaRPr lang="en-US" sz="3200" b="1" cap="none" spc="0" dirty="0">
              <a:ln w="11430">
                <a:solidFill>
                  <a:srgbClr val="006C31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Up Arrow 34"/>
          <p:cNvSpPr/>
          <p:nvPr/>
        </p:nvSpPr>
        <p:spPr>
          <a:xfrm rot="13310444">
            <a:off x="2404825" y="5000536"/>
            <a:ext cx="747099" cy="50548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5250" y="572607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একাডেমি পুরস্কারসহ অনেক সাহিত্য পুরস্কার।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6578" y="3292447"/>
            <a:ext cx="2244436" cy="164142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9057" y="3159821"/>
            <a:ext cx="1443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5796" y="3610426"/>
            <a:ext cx="226521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একদা এক রাজ্যে , বৈশাখে রচিত পঙতিমালা, অগ্নি ও জলের কবিতা, রাজনৈতিক কবিতা 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81194" y="3291036"/>
            <a:ext cx="2244436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03573" y="3173137"/>
            <a:ext cx="837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কর্ম-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72768" y="3694213"/>
            <a:ext cx="22444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কবিতা, গল্প, উপন্যাস, নাটক এবংশিশুতোষও রচনা করেছেন।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0" y="321475"/>
            <a:ext cx="1523999" cy="2355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987" y="321475"/>
            <a:ext cx="2671313" cy="2406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084" y="337215"/>
            <a:ext cx="1430733" cy="239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796" y="3037714"/>
            <a:ext cx="1375483" cy="2208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3396" y="5630452"/>
            <a:ext cx="1396418" cy="2192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5557" y="3051192"/>
            <a:ext cx="1434861" cy="225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356" y="5653577"/>
            <a:ext cx="1525929" cy="2172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315" y="5644982"/>
            <a:ext cx="1342352" cy="217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25" y="5672273"/>
            <a:ext cx="1396536" cy="2142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" name="Oval 55"/>
          <p:cNvSpPr/>
          <p:nvPr/>
        </p:nvSpPr>
        <p:spPr>
          <a:xfrm>
            <a:off x="9593567" y="3189098"/>
            <a:ext cx="3310613" cy="17927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73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Up Arrow 59"/>
          <p:cNvSpPr/>
          <p:nvPr/>
        </p:nvSpPr>
        <p:spPr>
          <a:xfrm rot="3605903">
            <a:off x="12148237" y="2808341"/>
            <a:ext cx="747099" cy="5460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 rot="18314688">
            <a:off x="9658551" y="2811041"/>
            <a:ext cx="747099" cy="5460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3197343">
            <a:off x="9498436" y="4818676"/>
            <a:ext cx="747099" cy="5460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8119542">
            <a:off x="12182933" y="4839329"/>
            <a:ext cx="747099" cy="5460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12008" y="649733"/>
            <a:ext cx="2286000" cy="16507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01302" y="6041710"/>
            <a:ext cx="2396705" cy="18275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01303" y="6590527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সীমান্তের সিংহাসন, অনু বড় হয়, হডসনের বন্দুক ইত্যাদি।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675636" y="6018384"/>
            <a:ext cx="8611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বই-</a:t>
            </a:r>
            <a:endParaRPr lang="en-US" sz="4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000"/>
                            </p:stCondLst>
                            <p:childTnLst>
                              <p:par>
                                <p:cTn id="1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000"/>
                            </p:stCondLst>
                            <p:childTnLst>
                              <p:par>
                                <p:cTn id="2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56" grpId="0" animBg="1"/>
      <p:bldP spid="60" grpId="0" animBg="1"/>
      <p:bldP spid="61" grpId="0" animBg="1"/>
      <p:bldP spid="62" grpId="0" animBg="1"/>
      <p:bldP spid="63" grpId="0" animBg="1"/>
      <p:bldP spid="6" grpId="0" animBg="1"/>
      <p:bldP spid="58" grpId="0" animBg="1"/>
      <p:bldP spid="59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0250" y="246049"/>
            <a:ext cx="2781300" cy="923330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7086600"/>
            <a:ext cx="9144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‘সৈয়দ শামসুল হক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কোনো চারটি রচনাবলীর নাম লেখ।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189749"/>
            <a:ext cx="10439400" cy="5909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8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997" y="228599"/>
            <a:ext cx="2492005" cy="646331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দার্থ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698" y="1939927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কুমোর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613393"/>
            <a:ext cx="6096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দিয়ে পুতুল, পাত্র, প্রতিমা তৈরি করা যাদের পেশা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726" y="1117751"/>
            <a:ext cx="3707801" cy="219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6698" y="4130473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726" y="3428182"/>
            <a:ext cx="3720860" cy="2135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620000" y="4119312"/>
            <a:ext cx="6096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তৈরি ঢাকনা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143" y="6400800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পাটার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1502" y="6439168"/>
            <a:ext cx="6096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দস্তা বা ফলক তৈরির 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327" y="5672088"/>
            <a:ext cx="3715259" cy="2259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6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1104" y="229706"/>
            <a:ext cx="1915941" cy="646331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দার্থ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1936557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বেণী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502" y="1936558"/>
            <a:ext cx="6096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বিনুনি করা চুল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4130473"/>
            <a:ext cx="247434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ময়ূরপঙ্খি নৌকা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4119312"/>
            <a:ext cx="6096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ময়ূরের মত দেখতে এমন নৌকা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1" y="6400799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ভাঁটি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1502" y="6439168"/>
            <a:ext cx="6096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মৃৎপাত্র পোড়ানোর চুল্লি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00"/>
          <a:stretch/>
        </p:blipFill>
        <p:spPr>
          <a:xfrm>
            <a:off x="3683998" y="1090464"/>
            <a:ext cx="3506356" cy="210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9" y="5733189"/>
            <a:ext cx="3506356" cy="219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69"/>
          <a:stretch/>
        </p:blipFill>
        <p:spPr>
          <a:xfrm>
            <a:off x="3683998" y="3355382"/>
            <a:ext cx="3519931" cy="2174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1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5499" y="228599"/>
            <a:ext cx="2492005" cy="646331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দার্থ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1936557"/>
            <a:ext cx="247434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502" y="1270734"/>
            <a:ext cx="60960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বিশ্ববিখ্যাত বাঙালি সাহিত্যিক, এখানে মাটির তৈরি রবীন্দ্রনাথ ঠাকুরের প্রতিকৃতি বোঝানো হয়েছে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4130473"/>
            <a:ext cx="247434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লালন ফকির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1" y="6400799"/>
            <a:ext cx="247434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জয়নুল আবেদীন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1502" y="6439168"/>
            <a:ext cx="6096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প্রখ্যাত চিত্রশিল্পী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2887" y="3592332"/>
            <a:ext cx="60960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 মরমিসংগীত-সাধক, লালন ফকিরের মাটির তৈরি প্রতিকৃতি বোঝানো হয়েছে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711021"/>
            <a:ext cx="2732707" cy="2213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429000"/>
            <a:ext cx="2743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1" t="3926" r="13171" b="63542"/>
          <a:stretch/>
        </p:blipFill>
        <p:spPr>
          <a:xfrm>
            <a:off x="4049093" y="1257503"/>
            <a:ext cx="2732707" cy="200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1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1202</Words>
  <Application>Microsoft Office PowerPoint</Application>
  <PresentationFormat>Custom</PresentationFormat>
  <Paragraphs>171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MS Reference Specialty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Muhammed Imran</cp:lastModifiedBy>
  <cp:revision>377</cp:revision>
  <dcterms:created xsi:type="dcterms:W3CDTF">2006-08-16T00:00:00Z</dcterms:created>
  <dcterms:modified xsi:type="dcterms:W3CDTF">2020-01-04T14:49:51Z</dcterms:modified>
</cp:coreProperties>
</file>