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1BA8FF3-F48C-4C1B-967F-42B813791DC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Untitled Section" id="{42C902D8-BB74-4F32-9734-9C716D976AA9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52BF2-D604-4116-9A8E-164DA383CDC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B9F06-506B-4A68-928C-8B3BA1AF7B78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  <a:endParaRPr lang="en-US" sz="11500" b="1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2C5E3FC-6639-48BD-B776-3958C5A6D9DD}" type="parTrans" cxnId="{D452979E-7AAC-4887-BCE7-7CF8DE6603C4}">
      <dgm:prSet/>
      <dgm:spPr/>
      <dgm:t>
        <a:bodyPr/>
        <a:lstStyle/>
        <a:p>
          <a:endParaRPr lang="en-US"/>
        </a:p>
      </dgm:t>
    </dgm:pt>
    <dgm:pt modelId="{46EC0342-0169-43C2-B2D4-87F1D2BFDA32}" type="sibTrans" cxnId="{D452979E-7AAC-4887-BCE7-7CF8DE6603C4}">
      <dgm:prSet/>
      <dgm:spPr/>
      <dgm:t>
        <a:bodyPr/>
        <a:lstStyle/>
        <a:p>
          <a:endParaRPr lang="en-US"/>
        </a:p>
      </dgm:t>
    </dgm:pt>
    <dgm:pt modelId="{CE38E522-AC54-415A-B3AB-5EFD1F64E097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 err="1" smtClean="0">
              <a:latin typeface="NikoshBAN" pitchFamily="2" charset="0"/>
              <a:cs typeface="NikoshBAN" pitchFamily="2" charset="0"/>
            </a:rPr>
            <a:t>রি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501C87F1-9815-4560-9F21-8EFDB2BFABB0}" type="parTrans" cxnId="{C673276F-615E-43E8-BE23-8DA8A9C540A7}">
      <dgm:prSet/>
      <dgm:spPr/>
      <dgm:t>
        <a:bodyPr/>
        <a:lstStyle/>
        <a:p>
          <a:endParaRPr lang="en-US"/>
        </a:p>
      </dgm:t>
    </dgm:pt>
    <dgm:pt modelId="{F976BADA-E64A-4DC9-BAAE-B4FE59C11C6A}" type="sibTrans" cxnId="{C673276F-615E-43E8-BE23-8DA8A9C540A7}">
      <dgm:prSet/>
      <dgm:spPr/>
      <dgm:t>
        <a:bodyPr/>
        <a:lstStyle/>
        <a:p>
          <a:endParaRPr lang="en-US"/>
        </a:p>
      </dgm:t>
    </dgm:pt>
    <dgm:pt modelId="{8FE7A40D-2F2D-4E8D-86ED-8F462DA6B3D2}">
      <dgm:prSet phldrT="[Text]" custT="1"/>
      <dgm:spPr>
        <a:solidFill>
          <a:srgbClr val="FF0000">
            <a:alpha val="5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500" b="1" dirty="0" err="1" smtClean="0">
              <a:latin typeface="NikoshBAN" pitchFamily="2" charset="0"/>
              <a:cs typeface="NikoshBAN" pitchFamily="2" charset="0"/>
            </a:rPr>
            <a:t>চি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DE60AAB1-FF01-49DD-8D89-7ADB74DA1F92}" type="parTrans" cxnId="{E8104A21-46FE-48CE-81A6-5A71E0120497}">
      <dgm:prSet/>
      <dgm:spPr/>
      <dgm:t>
        <a:bodyPr/>
        <a:lstStyle/>
        <a:p>
          <a:endParaRPr lang="en-US"/>
        </a:p>
      </dgm:t>
    </dgm:pt>
    <dgm:pt modelId="{9A6BD16E-41DE-4117-BB63-CA1C85195BA4}" type="sibTrans" cxnId="{E8104A21-46FE-48CE-81A6-5A71E0120497}">
      <dgm:prSet/>
      <dgm:spPr/>
      <dgm:t>
        <a:bodyPr/>
        <a:lstStyle/>
        <a:p>
          <a:endParaRPr lang="en-US"/>
        </a:p>
      </dgm:t>
    </dgm:pt>
    <dgm:pt modelId="{411CFA4B-CE24-4F37-9B4B-B9D33E74C75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1500" b="1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066A6B1-2EA0-48B1-9747-8FE953F5D342}" type="parTrans" cxnId="{D1C056AA-8E96-4715-AEE9-054AD439F9E6}">
      <dgm:prSet/>
      <dgm:spPr/>
      <dgm:t>
        <a:bodyPr/>
        <a:lstStyle/>
        <a:p>
          <a:endParaRPr lang="en-US"/>
        </a:p>
      </dgm:t>
    </dgm:pt>
    <dgm:pt modelId="{6F25E0FE-C060-41AB-A2F0-B4AB0717E1FD}" type="sibTrans" cxnId="{D1C056AA-8E96-4715-AEE9-054AD439F9E6}">
      <dgm:prSet/>
      <dgm:spPr/>
      <dgm:t>
        <a:bodyPr/>
        <a:lstStyle/>
        <a:p>
          <a:endParaRPr lang="en-US"/>
        </a:p>
      </dgm:t>
    </dgm:pt>
    <dgm:pt modelId="{981123EA-12C5-48A8-AE4E-43D346C5DB32}" type="pres">
      <dgm:prSet presAssocID="{E0952BF2-D604-4116-9A8E-164DA383CD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B2D1F-F70C-471A-800D-283705A89E51}" type="pres">
      <dgm:prSet presAssocID="{E83B9F06-506B-4A68-928C-8B3BA1AF7B7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FB27-29AD-46FE-93AC-35AE22CE73F0}" type="pres">
      <dgm:prSet presAssocID="{46EC0342-0169-43C2-B2D4-87F1D2BFDA32}" presName="space" presStyleCnt="0"/>
      <dgm:spPr/>
    </dgm:pt>
    <dgm:pt modelId="{6CB62E95-5D09-45CB-8A70-39671AF59A5E}" type="pres">
      <dgm:prSet presAssocID="{CE38E522-AC54-415A-B3AB-5EFD1F64E09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C37C9-322A-47B0-81F8-3008A6F1DEC2}" type="pres">
      <dgm:prSet presAssocID="{F976BADA-E64A-4DC9-BAAE-B4FE59C11C6A}" presName="space" presStyleCnt="0"/>
      <dgm:spPr/>
    </dgm:pt>
    <dgm:pt modelId="{99E6EFCD-B823-46AE-A481-C5759CCE8E0A}" type="pres">
      <dgm:prSet presAssocID="{8FE7A40D-2F2D-4E8D-86ED-8F462DA6B3D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95058-4432-4B7A-B9A4-19F7E829312F}" type="pres">
      <dgm:prSet presAssocID="{9A6BD16E-41DE-4117-BB63-CA1C85195BA4}" presName="space" presStyleCnt="0"/>
      <dgm:spPr/>
    </dgm:pt>
    <dgm:pt modelId="{7E2195E5-EE82-48B0-9B41-15EFE6586F06}" type="pres">
      <dgm:prSet presAssocID="{411CFA4B-CE24-4F37-9B4B-B9D33E74C75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2336B-A39E-4A91-A5D8-316CA3D04A34}" type="presOf" srcId="{CE38E522-AC54-415A-B3AB-5EFD1F64E097}" destId="{6CB62E95-5D09-45CB-8A70-39671AF59A5E}" srcOrd="0" destOrd="0" presId="urn:microsoft.com/office/officeart/2005/8/layout/venn3"/>
    <dgm:cxn modelId="{D1C056AA-8E96-4715-AEE9-054AD439F9E6}" srcId="{E0952BF2-D604-4116-9A8E-164DA383CDC0}" destId="{411CFA4B-CE24-4F37-9B4B-B9D33E74C75F}" srcOrd="3" destOrd="0" parTransId="{F066A6B1-2EA0-48B1-9747-8FE953F5D342}" sibTransId="{6F25E0FE-C060-41AB-A2F0-B4AB0717E1FD}"/>
    <dgm:cxn modelId="{F00859AF-45CC-4261-9BB2-ECF00A2DD0CF}" type="presOf" srcId="{E83B9F06-506B-4A68-928C-8B3BA1AF7B78}" destId="{76DB2D1F-F70C-471A-800D-283705A89E51}" srcOrd="0" destOrd="0" presId="urn:microsoft.com/office/officeart/2005/8/layout/venn3"/>
    <dgm:cxn modelId="{78B05227-9EDF-4F63-90CF-190B65A56AE2}" type="presOf" srcId="{E0952BF2-D604-4116-9A8E-164DA383CDC0}" destId="{981123EA-12C5-48A8-AE4E-43D346C5DB32}" srcOrd="0" destOrd="0" presId="urn:microsoft.com/office/officeart/2005/8/layout/venn3"/>
    <dgm:cxn modelId="{C64BFB28-B6EA-4A16-807B-4491F254D3DB}" type="presOf" srcId="{411CFA4B-CE24-4F37-9B4B-B9D33E74C75F}" destId="{7E2195E5-EE82-48B0-9B41-15EFE6586F06}" srcOrd="0" destOrd="0" presId="urn:microsoft.com/office/officeart/2005/8/layout/venn3"/>
    <dgm:cxn modelId="{C673276F-615E-43E8-BE23-8DA8A9C540A7}" srcId="{E0952BF2-D604-4116-9A8E-164DA383CDC0}" destId="{CE38E522-AC54-415A-B3AB-5EFD1F64E097}" srcOrd="1" destOrd="0" parTransId="{501C87F1-9815-4560-9F21-8EFDB2BFABB0}" sibTransId="{F976BADA-E64A-4DC9-BAAE-B4FE59C11C6A}"/>
    <dgm:cxn modelId="{2E1CF77B-74BF-41D7-98F0-C95CBB06AE62}" type="presOf" srcId="{8FE7A40D-2F2D-4E8D-86ED-8F462DA6B3D2}" destId="{99E6EFCD-B823-46AE-A481-C5759CCE8E0A}" srcOrd="0" destOrd="0" presId="urn:microsoft.com/office/officeart/2005/8/layout/venn3"/>
    <dgm:cxn modelId="{D452979E-7AAC-4887-BCE7-7CF8DE6603C4}" srcId="{E0952BF2-D604-4116-9A8E-164DA383CDC0}" destId="{E83B9F06-506B-4A68-928C-8B3BA1AF7B78}" srcOrd="0" destOrd="0" parTransId="{82C5E3FC-6639-48BD-B776-3958C5A6D9DD}" sibTransId="{46EC0342-0169-43C2-B2D4-87F1D2BFDA32}"/>
    <dgm:cxn modelId="{E8104A21-46FE-48CE-81A6-5A71E0120497}" srcId="{E0952BF2-D604-4116-9A8E-164DA383CDC0}" destId="{8FE7A40D-2F2D-4E8D-86ED-8F462DA6B3D2}" srcOrd="2" destOrd="0" parTransId="{DE60AAB1-FF01-49DD-8D89-7ADB74DA1F92}" sibTransId="{9A6BD16E-41DE-4117-BB63-CA1C85195BA4}"/>
    <dgm:cxn modelId="{1CF8CF76-AFFB-41C6-B33E-2BC5B627FBF0}" type="presParOf" srcId="{981123EA-12C5-48A8-AE4E-43D346C5DB32}" destId="{76DB2D1F-F70C-471A-800D-283705A89E51}" srcOrd="0" destOrd="0" presId="urn:microsoft.com/office/officeart/2005/8/layout/venn3"/>
    <dgm:cxn modelId="{876845AF-08C8-40EB-906B-886CA21D702E}" type="presParOf" srcId="{981123EA-12C5-48A8-AE4E-43D346C5DB32}" destId="{3F36FB27-29AD-46FE-93AC-35AE22CE73F0}" srcOrd="1" destOrd="0" presId="urn:microsoft.com/office/officeart/2005/8/layout/venn3"/>
    <dgm:cxn modelId="{0BC9F9C6-6486-4800-83DE-458660DCDE59}" type="presParOf" srcId="{981123EA-12C5-48A8-AE4E-43D346C5DB32}" destId="{6CB62E95-5D09-45CB-8A70-39671AF59A5E}" srcOrd="2" destOrd="0" presId="urn:microsoft.com/office/officeart/2005/8/layout/venn3"/>
    <dgm:cxn modelId="{B597FEE0-30E4-473F-9E1B-EE48D9897F7D}" type="presParOf" srcId="{981123EA-12C5-48A8-AE4E-43D346C5DB32}" destId="{344C37C9-322A-47B0-81F8-3008A6F1DEC2}" srcOrd="3" destOrd="0" presId="urn:microsoft.com/office/officeart/2005/8/layout/venn3"/>
    <dgm:cxn modelId="{8340BEAD-0EF5-4D1B-9941-C706EABC8179}" type="presParOf" srcId="{981123EA-12C5-48A8-AE4E-43D346C5DB32}" destId="{99E6EFCD-B823-46AE-A481-C5759CCE8E0A}" srcOrd="4" destOrd="0" presId="urn:microsoft.com/office/officeart/2005/8/layout/venn3"/>
    <dgm:cxn modelId="{E1B38677-9E15-40FD-90C8-3AD4BCE69B49}" type="presParOf" srcId="{981123EA-12C5-48A8-AE4E-43D346C5DB32}" destId="{2A795058-4432-4B7A-B9A4-19F7E829312F}" srcOrd="5" destOrd="0" presId="urn:microsoft.com/office/officeart/2005/8/layout/venn3"/>
    <dgm:cxn modelId="{991FF7C3-5BED-4644-A393-93F30CA41CB3}" type="presParOf" srcId="{981123EA-12C5-48A8-AE4E-43D346C5DB32}" destId="{7E2195E5-EE82-48B0-9B41-15EFE6586F0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B2D1F-F70C-471A-800D-283705A89E51}">
      <dsp:nvSpPr>
        <dsp:cNvPr id="0" name=""/>
        <dsp:cNvSpPr/>
      </dsp:nvSpPr>
      <dsp:spPr>
        <a:xfrm>
          <a:off x="2381" y="267158"/>
          <a:ext cx="2389187" cy="2389187"/>
        </a:xfrm>
        <a:prstGeom prst="ellipse">
          <a:avLst/>
        </a:prstGeom>
        <a:solidFill>
          <a:srgbClr val="7030A0">
            <a:alpha val="50000"/>
          </a:srgb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146050" rIns="131485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  <a:endParaRPr lang="en-US" sz="11500" b="1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52269" y="617046"/>
        <a:ext cx="1689411" cy="1689411"/>
      </dsp:txXfrm>
    </dsp:sp>
    <dsp:sp modelId="{6CB62E95-5D09-45CB-8A70-39671AF59A5E}">
      <dsp:nvSpPr>
        <dsp:cNvPr id="0" name=""/>
        <dsp:cNvSpPr/>
      </dsp:nvSpPr>
      <dsp:spPr>
        <a:xfrm>
          <a:off x="1913731" y="267158"/>
          <a:ext cx="2389187" cy="2389187"/>
        </a:xfrm>
        <a:prstGeom prst="ellipse">
          <a:avLst/>
        </a:prstGeom>
        <a:solidFill>
          <a:srgbClr val="7030A0">
            <a:alpha val="50000"/>
          </a:srgbClr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146050" rIns="131485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latin typeface="NikoshBAN" pitchFamily="2" charset="0"/>
              <a:cs typeface="NikoshBAN" pitchFamily="2" charset="0"/>
            </a:rPr>
            <a:t>রি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2263619" y="617046"/>
        <a:ext cx="1689411" cy="1689411"/>
      </dsp:txXfrm>
    </dsp:sp>
    <dsp:sp modelId="{99E6EFCD-B823-46AE-A481-C5759CCE8E0A}">
      <dsp:nvSpPr>
        <dsp:cNvPr id="0" name=""/>
        <dsp:cNvSpPr/>
      </dsp:nvSpPr>
      <dsp:spPr>
        <a:xfrm>
          <a:off x="3825081" y="267158"/>
          <a:ext cx="2389187" cy="2389187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146050" rIns="131485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latin typeface="NikoshBAN" pitchFamily="2" charset="0"/>
              <a:cs typeface="NikoshBAN" pitchFamily="2" charset="0"/>
            </a:rPr>
            <a:t>চি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4174969" y="617046"/>
        <a:ext cx="1689411" cy="1689411"/>
      </dsp:txXfrm>
    </dsp:sp>
    <dsp:sp modelId="{7E2195E5-EE82-48B0-9B41-15EFE6586F06}">
      <dsp:nvSpPr>
        <dsp:cNvPr id="0" name=""/>
        <dsp:cNvSpPr/>
      </dsp:nvSpPr>
      <dsp:spPr>
        <a:xfrm>
          <a:off x="5736431" y="267158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146050" rIns="131485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6086319" y="617046"/>
        <a:ext cx="1689411" cy="168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56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9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9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543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00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86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25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31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96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3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652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893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73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940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431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02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5819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59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873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40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2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6615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988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513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404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415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83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85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05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914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107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96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665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9432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507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440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476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155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39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4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64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54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64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2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916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A1C593-65D0-4073-BCC9-577B9352EA97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303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8266"/>
            <a:ext cx="9144000" cy="57356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9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br>
              <a:rPr lang="en-US" sz="9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br>
              <a:rPr lang="en-US" sz="9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207" y="388266"/>
            <a:ext cx="7040880" cy="5708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201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65083" y="427481"/>
            <a:ext cx="6458755" cy="2678354"/>
            <a:chOff x="1188075" y="624851"/>
            <a:chExt cx="6458755" cy="26783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645275" y="2936383"/>
              <a:ext cx="5087155" cy="12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6706673" y="978794"/>
              <a:ext cx="25757" cy="1970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645275" y="978794"/>
              <a:ext cx="5061398" cy="1970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32430" y="259531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C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8075" y="259531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6673" y="624851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63866" y="3538331"/>
            <a:ext cx="129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ABC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21030" y="3599886"/>
            <a:ext cx="86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</a:rPr>
              <a:t>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0373" y="3599886"/>
            <a:ext cx="2058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উলম্ব তল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661" y="4709480"/>
            <a:ext cx="1122077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 তলের উপর লম্বভাবে অবস্থিত পরস্পরচ্ছেদী ভূ-রেখা ও ঊর্ধ্বরেখা 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তল 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নির্দিষ্ট করে। এ তলকে উলম্ব তল বলে। 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9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478545"/>
            <a:ext cx="10908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ভূতলের উপরের কোনো বিন্দু ভূমির রেখার সাথে যে কোণ উৎপন্ন করে তাকে উন্নতি কোণ বলে।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9300" y="163313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553" y="5791442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বিন্দুতে শীর্ষবিন্দু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এর উন্নতি কোণ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ACB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87510" y="2061239"/>
            <a:ext cx="9144000" cy="3981115"/>
            <a:chOff x="1384479" y="2088418"/>
            <a:chExt cx="9144000" cy="3981115"/>
          </a:xfrm>
        </p:grpSpPr>
        <p:pic>
          <p:nvPicPr>
            <p:cNvPr id="5" name="Picture 4" descr="co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4572000"/>
              <a:ext cx="1016000" cy="762000"/>
            </a:xfrm>
            <a:prstGeom prst="rect">
              <a:avLst/>
            </a:prstGeom>
          </p:spPr>
        </p:pic>
        <p:pic>
          <p:nvPicPr>
            <p:cNvPr id="6" name="Picture 5" descr="images.jpg"/>
            <p:cNvPicPr>
              <a:picLocks noChangeAspect="1"/>
            </p:cNvPicPr>
            <p:nvPr/>
          </p:nvPicPr>
          <p:blipFill>
            <a:blip r:embed="rId3" cstate="print"/>
            <a:srcRect t="72028"/>
            <a:stretch>
              <a:fillRect/>
            </a:stretch>
          </p:blipFill>
          <p:spPr>
            <a:xfrm>
              <a:off x="1384479" y="5177429"/>
              <a:ext cx="9144000" cy="381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187394">
              <a:off x="3587976" y="4641005"/>
              <a:ext cx="1617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উন্নতি কোণ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85403" y="5423202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0800" y="4572001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85353" y="2088418"/>
              <a:ext cx="1428750" cy="332041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2590800" y="2241535"/>
              <a:ext cx="7237503" cy="294889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434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 cstate="print"/>
          <a:srcRect t="72028"/>
          <a:stretch>
            <a:fillRect/>
          </a:stretch>
        </p:blipFill>
        <p:spPr>
          <a:xfrm>
            <a:off x="1524000" y="5040539"/>
            <a:ext cx="9144000" cy="381000"/>
          </a:xfrm>
          <a:prstGeom prst="rect">
            <a:avLst/>
          </a:prstGeom>
        </p:spPr>
      </p:pic>
      <p:pic>
        <p:nvPicPr>
          <p:cNvPr id="3" name="Picture 2" descr="c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915" y="4123993"/>
            <a:ext cx="1016000" cy="916546"/>
          </a:xfrm>
          <a:prstGeom prst="rect">
            <a:avLst/>
          </a:prstGeom>
        </p:spPr>
      </p:pic>
      <p:pic>
        <p:nvPicPr>
          <p:cNvPr id="4" name="Picture 3" descr="coconut-tree-1999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3900" y="1731810"/>
            <a:ext cx="2971800" cy="3689729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4771" y="257577"/>
            <a:ext cx="1148723" cy="8791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57600" y="533400"/>
            <a:ext cx="6096000" cy="20574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533400"/>
            <a:ext cx="6019800" cy="7620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5325594" y="566738"/>
            <a:ext cx="321614" cy="629924"/>
          </a:xfrm>
          <a:prstGeom prst="arc">
            <a:avLst>
              <a:gd name="adj1" fmla="val 16200000"/>
              <a:gd name="adj2" fmla="val 4893961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609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858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 কোণ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477093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ভূ-রেখা/ ভূমির সমান্তরাল রেখার নিচের বিন্দু ভূ-রেখা/ ভূমির সমান্তরাল রেখার সাথে যে কোণ উৎপন্ন করে তাকে অবনতি কোণ বলে।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11750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বিন্দুতে শীর্ষবিন্দু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অবনতি  কোণ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ADE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148380"/>
              </p:ext>
            </p:extLst>
          </p:nvPr>
        </p:nvGraphicFramePr>
        <p:xfrm>
          <a:off x="6893418" y="3168566"/>
          <a:ext cx="447675" cy="430213"/>
        </p:xfrm>
        <a:graphic>
          <a:graphicData uri="http://schemas.openxmlformats.org/presentationml/2006/ole">
            <p:oleObj spid="_x0000_s1042" name="Equation" r:id="rId7" imgW="164957" imgH="152268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17203" y="39341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7400" y="4572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7792" y="464626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0" y="20574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948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9" grpId="2"/>
      <p:bldP spid="10" grpId="0"/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7879" y="4561258"/>
            <a:ext cx="8153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গাছটির উচ্চতা কত মিটার?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খ. গাছটির শীর্ষবিন্দু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হরিণ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দূরত্ব কত মিটার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74603" y="288733"/>
            <a:ext cx="7928249" cy="4272525"/>
            <a:chOff x="1874603" y="288733"/>
            <a:chExt cx="7928249" cy="4272525"/>
          </a:xfrm>
        </p:grpSpPr>
        <p:sp>
          <p:nvSpPr>
            <p:cNvPr id="9" name="TextBox 8"/>
            <p:cNvSpPr txBox="1"/>
            <p:nvPr/>
          </p:nvSpPr>
          <p:spPr>
            <a:xfrm>
              <a:off x="5155163" y="3460744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45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o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5436" y="3976483"/>
              <a:ext cx="1457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75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1361" y="288733"/>
              <a:ext cx="2541491" cy="369523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800690" y="3983965"/>
              <a:ext cx="3731416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765262">
              <a:off x="4852210" y="3218257"/>
              <a:ext cx="946225" cy="1030877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4603" y="1549037"/>
              <a:ext cx="3966360" cy="27198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4800690" y="631065"/>
              <a:ext cx="3731416" cy="334541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102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2651" y="569497"/>
            <a:ext cx="6207617" cy="3948562"/>
            <a:chOff x="1874603" y="288733"/>
            <a:chExt cx="7928249" cy="4328843"/>
          </a:xfrm>
        </p:grpSpPr>
        <p:sp>
          <p:nvSpPr>
            <p:cNvPr id="7" name="TextBox 6"/>
            <p:cNvSpPr txBox="1"/>
            <p:nvPr/>
          </p:nvSpPr>
          <p:spPr>
            <a:xfrm>
              <a:off x="5155163" y="3460744"/>
              <a:ext cx="1227018" cy="57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45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o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5436" y="3976482"/>
              <a:ext cx="1457492" cy="64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75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1361" y="288733"/>
              <a:ext cx="2541491" cy="369523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800690" y="3983965"/>
              <a:ext cx="3731416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765262">
              <a:off x="5034643" y="3262058"/>
              <a:ext cx="946225" cy="1030877"/>
            </a:xfrm>
            <a:prstGeom prst="arc">
              <a:avLst>
                <a:gd name="adj1" fmla="val 14998697"/>
                <a:gd name="adj2" fmla="val 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4603" y="1549037"/>
              <a:ext cx="3966360" cy="27198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800690" y="631065"/>
              <a:ext cx="3731416" cy="334541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575820" y="3933284"/>
            <a:ext cx="61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3500" y="3727277"/>
            <a:ext cx="61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663" y="397438"/>
            <a:ext cx="61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20496" y="397438"/>
            <a:ext cx="0" cy="45866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347730" y="397438"/>
                <a:ext cx="7046948" cy="619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</a:rPr>
                  <a:t>সমাধান :</a:t>
                </a:r>
              </a:p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ক) 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মনে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করি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গাছটির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উচ্চতা</a:t>
                </a:r>
                <a:r>
                  <a:rPr lang="en-US" sz="2400" dirty="0" smtClean="0"/>
                  <a:t> AB </a:t>
                </a:r>
                <a:r>
                  <a:rPr lang="en-US" sz="2400" dirty="0" err="1" smtClean="0"/>
                  <a:t>মি</a:t>
                </a:r>
                <a:r>
                  <a:rPr lang="en-US" sz="2400" dirty="0" smtClean="0"/>
                  <a:t>. </a:t>
                </a:r>
              </a:p>
              <a:p>
                <a:r>
                  <a:rPr lang="en-US" sz="2400" dirty="0" err="1" smtClean="0"/>
                  <a:t>গাছের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পাদদেশ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থেকে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হরিণটির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দুরত্ব</a:t>
                </a:r>
                <a:r>
                  <a:rPr lang="en-US" sz="24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400" dirty="0" smtClean="0"/>
                  <a:t>=75 </a:t>
                </a:r>
                <a:r>
                  <a:rPr lang="en-US" sz="2400" dirty="0" err="1" smtClean="0"/>
                  <a:t>মি</a:t>
                </a:r>
                <a:endParaRPr lang="en-US" sz="2400" dirty="0" smtClean="0"/>
              </a:p>
              <a:p>
                <a:r>
                  <a:rPr lang="en-US" sz="2400" dirty="0" err="1" smtClean="0"/>
                  <a:t>তাহলে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বিন্দুর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উন্নতি</a:t>
                </a:r>
                <a:r>
                  <a:rPr lang="en-US" sz="2400" dirty="0" smtClean="0"/>
                  <a:t/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2400" b="1" dirty="0" smtClean="0">
                  <a:latin typeface="NikoshBAN" pitchFamily="2" charset="0"/>
                  <a:ea typeface="Cambria Math" panose="02040503050406030204" pitchFamily="18" charset="0"/>
                </a:endParaRPr>
              </a:p>
              <a:p>
                <a:r>
                  <a:rPr lang="en-US" sz="2400" dirty="0" err="1" smtClean="0"/>
                  <a:t>এখন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সমকোণি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 smtClean="0"/>
                  <a:t> এ,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=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err="1" smtClean="0"/>
                  <a:t>সুতরাং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গাছটির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উচ্চতা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।</a:t>
                </a:r>
              </a:p>
              <a:p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খ) </a:t>
                </a:r>
                <a:r>
                  <a:rPr lang="en-US" sz="2400" dirty="0" err="1" smtClean="0"/>
                  <a:t>গাছটির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শীর্ষবিন্দু</a:t>
                </a:r>
                <a:r>
                  <a:rPr lang="en-US" sz="2400" dirty="0" smtClean="0"/>
                  <a:t> ও </a:t>
                </a:r>
                <a:r>
                  <a:rPr lang="en-US" sz="2400" dirty="0" err="1" smtClean="0"/>
                  <a:t>হরিণটির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মধ্যে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সরাসরি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দুরত্ব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err="1" smtClean="0"/>
                  <a:t>তাহলে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dirty="0"/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/>
                </a:r>
                <a:endParaRPr lang="en-US" sz="2400" dirty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0" y="397438"/>
                <a:ext cx="7046948" cy="619426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730" t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475577" y="5547709"/>
                <a:ext cx="5264691" cy="64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400" dirty="0" smtClean="0"/>
                  <a:t/>
                </a: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577" y="5547709"/>
                <a:ext cx="5264691" cy="6424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73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123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275" y="309007"/>
            <a:ext cx="434368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235" y="309007"/>
            <a:ext cx="2398027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দালানটির উচ্চতা নির্ণয়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19248" y="1795612"/>
            <a:ext cx="9139252" cy="4866767"/>
            <a:chOff x="1719248" y="1795612"/>
            <a:chExt cx="9139252" cy="4866767"/>
          </a:xfrm>
        </p:grpSpPr>
        <p:pic>
          <p:nvPicPr>
            <p:cNvPr id="3" name="Picture 2" descr="Building.jpg"/>
            <p:cNvPicPr>
              <a:picLocks noChangeAspect="1"/>
            </p:cNvPicPr>
            <p:nvPr/>
          </p:nvPicPr>
          <p:blipFill>
            <a:blip r:embed="rId2" cstate="print"/>
            <a:srcRect t="-1961" b="950"/>
            <a:stretch>
              <a:fillRect/>
            </a:stretch>
          </p:blipFill>
          <p:spPr>
            <a:xfrm>
              <a:off x="7689476" y="1795612"/>
              <a:ext cx="3169024" cy="412123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889160" y="5873375"/>
              <a:ext cx="487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>
              <a:off x="3608883" y="5017640"/>
              <a:ext cx="1478530" cy="1644739"/>
            </a:xfrm>
            <a:prstGeom prst="arc">
              <a:avLst>
                <a:gd name="adj1" fmla="val 16436714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2275" y="5304692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30</a:t>
              </a:r>
              <a:r>
                <a:rPr lang="en-US" sz="3200" baseline="30000" dirty="0" smtClean="0"/>
                <a:t>0</a:t>
              </a:r>
              <a:endParaRPr lang="en-US" sz="3200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1100" y="5931188"/>
              <a:ext cx="17526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20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মিটার </a:t>
              </a:r>
              <a:endParaRPr lang="en-US" sz="3200" dirty="0"/>
            </a:p>
          </p:txBody>
        </p:sp>
        <p:pic>
          <p:nvPicPr>
            <p:cNvPr id="10" name="Picture 9" descr="goa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248" y="4746468"/>
              <a:ext cx="1143000" cy="11430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857500" y="2242047"/>
              <a:ext cx="6416488" cy="3620037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268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10800000">
            <a:off x="4267198" y="-228600"/>
            <a:ext cx="1447802" cy="2133600"/>
          </a:xfrm>
          <a:prstGeom prst="arc">
            <a:avLst>
              <a:gd name="adj1" fmla="val 16708719"/>
              <a:gd name="adj2" fmla="val 2032579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34400" y="35814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6274" y="268068"/>
            <a:ext cx="22860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34001"/>
            <a:ext cx="8610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ক. হেলিকপ্টারটি মাটি থেকে কত উচুতে অবস্থিত?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বিন্দু থেকে  হেলিকপ্টারটির সরাসরি দুরত্ব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1164" y="442554"/>
            <a:ext cx="6553200" cy="3922931"/>
            <a:chOff x="685800" y="381000"/>
            <a:chExt cx="6553200" cy="3922931"/>
          </a:xfrm>
        </p:grpSpPr>
        <p:sp>
          <p:nvSpPr>
            <p:cNvPr id="7" name="Up Arrow 6"/>
            <p:cNvSpPr/>
            <p:nvPr/>
          </p:nvSpPr>
          <p:spPr>
            <a:xfrm>
              <a:off x="6934200" y="3124200"/>
              <a:ext cx="45719" cy="99060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flipH="1">
              <a:off x="1371599" y="3200400"/>
              <a:ext cx="45719" cy="106680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C:\Users\DOEL\Desktop\New Eight\V=B\helicopter_2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81400" y="381000"/>
              <a:ext cx="1524000" cy="83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600200" y="1066800"/>
              <a:ext cx="5638800" cy="1588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333500" y="1104900"/>
              <a:ext cx="2895600" cy="2667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4114800" y="1066800"/>
              <a:ext cx="2895600" cy="2743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2885802">
              <a:off x="4388872" y="813554"/>
              <a:ext cx="1295400" cy="2133600"/>
            </a:xfrm>
            <a:prstGeom prst="arc">
              <a:avLst>
                <a:gd name="adj1" fmla="val 15877021"/>
                <a:gd name="adj2" fmla="val 21358443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1371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60</a:t>
              </a:r>
              <a:r>
                <a:rPr lang="en-US" sz="3200" baseline="300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11430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30</a:t>
              </a:r>
              <a:r>
                <a:rPr lang="en-US" sz="3200" baseline="30000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9144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36576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  <p:pic>
          <p:nvPicPr>
            <p:cNvPr id="18" name="Picture 17" descr="images.jpg"/>
            <p:cNvPicPr>
              <a:picLocks noChangeAspect="1"/>
            </p:cNvPicPr>
            <p:nvPr/>
          </p:nvPicPr>
          <p:blipFill>
            <a:blip r:embed="rId4" cstate="print"/>
            <a:srcRect t="72028"/>
            <a:stretch>
              <a:fillRect/>
            </a:stretch>
          </p:blipFill>
          <p:spPr>
            <a:xfrm>
              <a:off x="1371600" y="3886200"/>
              <a:ext cx="5562600" cy="35010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48000" y="4495800"/>
            <a:ext cx="54777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B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দুইটি কিলোমিটার পোষ্ট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2065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03" y="437882"/>
            <a:ext cx="11281893" cy="5602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6188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32815355"/>
              </p:ext>
            </p:extLst>
          </p:nvPr>
        </p:nvGraphicFramePr>
        <p:xfrm>
          <a:off x="839364" y="103031"/>
          <a:ext cx="8128000" cy="292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5307" y="3543215"/>
            <a:ext cx="5550795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4400" dirty="0" smtClean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891" y="3532307"/>
            <a:ext cx="538336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: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/01/২০20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: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069859" y="781448"/>
            <a:ext cx="2771775" cy="239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90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826911" y="1532586"/>
            <a:ext cx="6065950" cy="128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52351" y="1222297"/>
            <a:ext cx="32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84461" y="1222297"/>
            <a:ext cx="32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873" y="1970468"/>
            <a:ext cx="504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07090" y="2893798"/>
            <a:ext cx="5080088" cy="2262237"/>
            <a:chOff x="3407090" y="2893798"/>
            <a:chExt cx="5080088" cy="226223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79572" y="4713668"/>
              <a:ext cx="3425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992451" y="3322749"/>
              <a:ext cx="2897746" cy="1390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 rot="1483988">
              <a:off x="4753945" y="4005619"/>
              <a:ext cx="785864" cy="902016"/>
            </a:xfrm>
            <a:prstGeom prst="arc">
              <a:avLst>
                <a:gd name="adj1" fmla="val 16452554"/>
                <a:gd name="adj2" fmla="val 93788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7090" y="4325038"/>
              <a:ext cx="1107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Q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3076" y="2893798"/>
              <a:ext cx="1107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P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9595" y="4298169"/>
              <a:ext cx="1107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R</a:t>
              </a:r>
              <a:endParaRPr lang="en-US" sz="1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966692" y="5534873"/>
                <a:ext cx="168315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𝑷𝑸𝑹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92" y="5534873"/>
                <a:ext cx="1683153" cy="67710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143222" y="5488706"/>
            <a:ext cx="4018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36905" y="1085045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5854" y="3591088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5221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9" grpId="0" animBg="1"/>
      <p:bldP spid="20" grpId="0"/>
      <p:bldP spid="30" grpId="0"/>
      <p:bldP spid="30" grpId="1"/>
      <p:bldP spid="30" grpId="2"/>
      <p:bldP spid="32" grpId="0"/>
      <p:bldP spid="32" grpId="1"/>
      <p:bldP spid="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15414" y="1313469"/>
            <a:ext cx="8899301" cy="3731304"/>
            <a:chOff x="2262389" y="532796"/>
            <a:chExt cx="8899301" cy="3731304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614411" y="2537138"/>
              <a:ext cx="7534141" cy="128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220496" y="785609"/>
              <a:ext cx="3580327" cy="17386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220496" y="2562897"/>
              <a:ext cx="3747752" cy="13651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62389" y="2239731"/>
              <a:ext cx="103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A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15848" y="3617769"/>
              <a:ext cx="103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E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93498" y="532796"/>
              <a:ext cx="103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57741" y="2479665"/>
              <a:ext cx="103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31380" y="2156500"/>
              <a:ext cx="103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B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08949" y="1765188"/>
              <a:ext cx="6697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25177" y="2292623"/>
              <a:ext cx="669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)</a:t>
              </a:r>
              <a:endParaRPr lang="en-US" sz="2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47427" y="3260338"/>
            <a:ext cx="2473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ভূমি/ ভূ-রেখা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8497" y="25317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 কোণ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8840" y="2390413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8019" y="345298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 কোণ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6019" y="322438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0" grpId="1"/>
      <p:bldP spid="30" grpId="2"/>
      <p:bldP spid="31" grpId="0"/>
      <p:bldP spid="32" grpId="0"/>
      <p:bldP spid="32" grpId="1"/>
      <p:bldP spid="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037" y="253106"/>
            <a:ext cx="11587162" cy="5172240"/>
            <a:chOff x="300037" y="330379"/>
            <a:chExt cx="11587162" cy="5172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58299" y="330379"/>
              <a:ext cx="1900238" cy="16240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9003" y="1999457"/>
              <a:ext cx="1769758" cy="324326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00037" y="5211943"/>
              <a:ext cx="11587162" cy="142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28887" y="997130"/>
              <a:ext cx="7258050" cy="421481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903523">
              <a:off x="4857580" y="3286628"/>
              <a:ext cx="390130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800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rPr>
                <a:t>)</a:t>
              </a:r>
              <a:endParaRPr lang="en-US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40590" y="4394623"/>
                  <a:ext cx="828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590" y="4394623"/>
                  <a:ext cx="828675" cy="707886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r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300037" y="5655196"/>
            <a:ext cx="338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3288" y="5655196"/>
            <a:ext cx="732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উ:ফূল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শীর্ষের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10515399" y="5593640"/>
                <a:ext cx="10858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399" y="5593640"/>
                <a:ext cx="1085850" cy="83099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30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553792"/>
            <a:ext cx="11269014" cy="56323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8800" b="1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8800" b="1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8800" b="1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8800" b="1" dirty="0" smtClean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9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8800" b="1" dirty="0" smtClean="0">
                <a:ln w="1270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8800" b="1" dirty="0">
              <a:ln w="1270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4" y="2780488"/>
            <a:ext cx="11440733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 রেখা, ঊর্ধধরেখা, উলম্বতল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উন্নতি কোণ, অবনতি কোণ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উন্নতি কোণ, অবনতি কোণ সম্পর্কিত সমস্যার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944710" y="128789"/>
            <a:ext cx="7740203" cy="2756079"/>
          </a:xfrm>
          <a:prstGeom prst="left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94904" y="702124"/>
            <a:ext cx="6458755" cy="2852445"/>
            <a:chOff x="2617630" y="715003"/>
            <a:chExt cx="6458755" cy="285244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074830" y="3026535"/>
              <a:ext cx="5087155" cy="128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8136228" y="1068946"/>
              <a:ext cx="25757" cy="197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074830" y="1068946"/>
              <a:ext cx="5061398" cy="197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61985" y="2685471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C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7630" y="2685471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228" y="715003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840569" y="3000777"/>
              <a:ext cx="6439" cy="56667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172755" y="3734873"/>
            <a:ext cx="415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ভূ-রেখা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871" y="4606932"/>
            <a:ext cx="11809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 রেখা হচ্ছে ভূমি তলে অবস্থিত যেকোনো সরলরেখা।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88075" y="624851"/>
            <a:ext cx="6458755" cy="2678354"/>
            <a:chOff x="2578994" y="393031"/>
            <a:chExt cx="6458755" cy="267835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036194" y="2704563"/>
              <a:ext cx="5087155" cy="128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8097592" y="746974"/>
              <a:ext cx="25757" cy="197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036194" y="746974"/>
              <a:ext cx="5061398" cy="197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123349" y="236349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C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8994" y="236349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B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97592" y="393031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8097592" y="1902738"/>
              <a:ext cx="425003" cy="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300290" y="1780615"/>
            <a:ext cx="4493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লম্ব/ উর্ধ্বরেখা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উলম্ব রেখা  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175" y="3755296"/>
            <a:ext cx="116950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ঊর্ধ্বরেখা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এইরেখা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 ভূমি তলের উপর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যেকোনো সরলরেখা</a:t>
            </a:r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 </a:t>
            </a:r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উলম্ব রেখাও বলে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465</TotalTime>
  <Words>341</Words>
  <Application>Microsoft Office PowerPoint</Application>
  <PresentationFormat>Custom</PresentationFormat>
  <Paragraphs>108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Basis</vt:lpstr>
      <vt:lpstr>Slice</vt:lpstr>
      <vt:lpstr>1_Slice</vt:lpstr>
      <vt:lpstr>Equation</vt:lpstr>
      <vt:lpstr>স্বা গ ত 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Windows User</cp:lastModifiedBy>
  <cp:revision>62</cp:revision>
  <dcterms:created xsi:type="dcterms:W3CDTF">2019-05-20T17:02:22Z</dcterms:created>
  <dcterms:modified xsi:type="dcterms:W3CDTF">2020-01-04T11:56:29Z</dcterms:modified>
</cp:coreProperties>
</file>