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4"/>
  </p:notesMasterIdLst>
  <p:sldIdLst>
    <p:sldId id="256" r:id="rId3"/>
    <p:sldId id="257" r:id="rId4"/>
    <p:sldId id="258" r:id="rId5"/>
    <p:sldId id="259" r:id="rId6"/>
    <p:sldId id="261" r:id="rId7"/>
    <p:sldId id="263" r:id="rId8"/>
    <p:sldId id="264" r:id="rId9"/>
    <p:sldId id="265" r:id="rId10"/>
    <p:sldId id="262" r:id="rId11"/>
    <p:sldId id="266"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03233D-7AF5-4B08-B0A6-4C06E4B3276F}" type="datetimeFigureOut">
              <a:rPr lang="en-US" smtClean="0"/>
              <a:t>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3B14D5-AA5A-4B0A-A653-32235E8B3A52}" type="slidenum">
              <a:rPr lang="en-US" smtClean="0"/>
              <a:t>‹#›</a:t>
            </a:fld>
            <a:endParaRPr lang="en-US"/>
          </a:p>
        </p:txBody>
      </p:sp>
    </p:spTree>
    <p:extLst>
      <p:ext uri="{BB962C8B-B14F-4D97-AF65-F5344CB8AC3E}">
        <p14:creationId xmlns:p14="http://schemas.microsoft.com/office/powerpoint/2010/main" val="1265282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B14D5-AA5A-4B0A-A653-32235E8B3A52}" type="slidenum">
              <a:rPr lang="en-US" smtClean="0"/>
              <a:t>2</a:t>
            </a:fld>
            <a:endParaRPr lang="en-US"/>
          </a:p>
        </p:txBody>
      </p:sp>
    </p:spTree>
    <p:extLst>
      <p:ext uri="{BB962C8B-B14F-4D97-AF65-F5344CB8AC3E}">
        <p14:creationId xmlns:p14="http://schemas.microsoft.com/office/powerpoint/2010/main" val="3171256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latin typeface="NikoshBAN" pitchFamily="2" charset="0"/>
                <a:cs typeface="NikoshBAN" pitchFamily="2" charset="0"/>
              </a:rPr>
              <a:t>পাঠ</a:t>
            </a:r>
            <a:r>
              <a:rPr lang="bn-BD" baseline="0" dirty="0" smtClean="0">
                <a:latin typeface="NikoshBAN" pitchFamily="2" charset="0"/>
                <a:cs typeface="NikoshBAN" pitchFamily="2" charset="0"/>
              </a:rPr>
              <a:t> উপস্থাপনঃ সময়- ১৫</a:t>
            </a:r>
            <a:r>
              <a:rPr lang="en-US" baseline="0" dirty="0" smtClean="0">
                <a:latin typeface="NikoshBAN" pitchFamily="2" charset="0"/>
                <a:cs typeface="NikoshBAN" pitchFamily="2" charset="0"/>
              </a:rPr>
              <a:t>-</a:t>
            </a:r>
            <a:r>
              <a:rPr lang="bn-BD" baseline="0" dirty="0" smtClean="0">
                <a:latin typeface="NikoshBAN" pitchFamily="2" charset="0"/>
                <a:cs typeface="NikoshBAN" pitchFamily="2" charset="0"/>
              </a:rPr>
              <a:t>২০মি</a:t>
            </a:r>
            <a:r>
              <a:rPr lang="en-US" baseline="0" dirty="0" smtClean="0">
                <a:latin typeface="NikoshBAN" pitchFamily="2" charset="0"/>
                <a:cs typeface="NikoshBAN" pitchFamily="2" charset="0"/>
              </a:rPr>
              <a:t>:</a:t>
            </a:r>
            <a:r>
              <a:rPr lang="bn-BD" baseline="0" dirty="0" smtClean="0">
                <a:latin typeface="NikoshBAN" pitchFamily="2" charset="0"/>
                <a:cs typeface="NikoshBAN" pitchFamily="2" charset="0"/>
              </a:rPr>
              <a:t> । এক্ষেত্রে শিক্ষক শিক্ষার্থীদের সহায়তায় বোর্ডে ছবিটি এঁকে  নিউক্লিয়াসের আকার ও অবস্থান বের করতে পারেন  । শিক্ষক আরো কিছু ছবি চিত্রের মাধ্যমে নিউক্লিয়াসের আকার (নলাকার/ উপবৃত্তাকার ) দেখাতে পারেন । </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01D29703-203D-4246-815F-402CFDA409AB}"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760267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bn-BD" dirty="0" smtClean="0">
                <a:latin typeface="NikoshBAN" pitchFamily="2" charset="0"/>
                <a:cs typeface="NikoshBAN" pitchFamily="2" charset="0"/>
              </a:rPr>
              <a:t>নিউক্লিয়ার আবরণী আর কী কাজ করে ? নিউক্লিওপ্লাজম এ কী</a:t>
            </a:r>
            <a:r>
              <a:rPr lang="bn-BD" baseline="0" dirty="0" smtClean="0">
                <a:latin typeface="NikoshBAN" pitchFamily="2" charset="0"/>
                <a:cs typeface="NikoshBAN" pitchFamily="2" charset="0"/>
              </a:rPr>
              <a:t> কী থাকে ? নিউক্লিওলাস দেখতে কেমন ?</a:t>
            </a:r>
            <a:r>
              <a:rPr lang="en-US" baseline="0" dirty="0" smtClean="0">
                <a:latin typeface="NikoshBAN" pitchFamily="2" charset="0"/>
                <a:cs typeface="NikoshBAN" pitchFamily="2" charset="0"/>
              </a:rPr>
              <a:t>#</a:t>
            </a:r>
            <a:r>
              <a:rPr lang="bn-BD" dirty="0" smtClean="0">
                <a:latin typeface="NikoshBAN" pitchFamily="2" charset="0"/>
                <a:cs typeface="NikoshBAN" pitchFamily="2" charset="0"/>
              </a:rPr>
              <a:t>এখানে</a:t>
            </a:r>
            <a:r>
              <a:rPr lang="bn-BD" baseline="0" dirty="0" smtClean="0">
                <a:latin typeface="NikoshBAN" pitchFamily="2" charset="0"/>
                <a:cs typeface="NikoshBAN" pitchFamily="2" charset="0"/>
              </a:rPr>
              <a:t> ক্রোমাটিন তন্তুর কাজে</a:t>
            </a:r>
            <a:r>
              <a:rPr lang="en-US" baseline="0" dirty="0" smtClean="0">
                <a:latin typeface="NikoshBAN" pitchFamily="2" charset="0"/>
                <a:cs typeface="NikoshBAN" pitchFamily="2" charset="0"/>
              </a:rPr>
              <a:t> </a:t>
            </a:r>
            <a:r>
              <a:rPr lang="bn-BD" baseline="0" dirty="0" smtClean="0">
                <a:latin typeface="NikoshBAN" pitchFamily="2" charset="0"/>
                <a:cs typeface="NikoshBAN" pitchFamily="2" charset="0"/>
              </a:rPr>
              <a:t>খ চিত্রের পরিবারের বাবা মায়ের সাথে ছেলে মেয়েদের চেহারার কী কী মিল খুজে পাচ্ছ ?উঃ বাবার সাথে ছেলের চোখের, দাঁতের মিল আছে ।এভাবে শিক্ষক বিভিন্ন শিক্ষার্থীদের বাবা –মায়ের সাথে তাদের চেহারার কী কী মিল আছে তা জানতে চাইবেন ।প্রশ্ন :এ থেকে আমরা কী বুঝলাম ? উ:জীবের বৈশিষ্ট্য ক্রোমাটিন তন্তুর  মাধ্যমে পরবর্তী প্রজন্মে যায় । </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01D29703-203D-4246-815F-402CFDA409A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237898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bn-BD" dirty="0" smtClean="0"/>
              <a:t>এ স্লাইডে ট্রিগার</a:t>
            </a:r>
            <a:r>
              <a:rPr lang="bn-BD" baseline="0" dirty="0" smtClean="0"/>
              <a:t> এর কাজ আছে । এ</a:t>
            </a:r>
            <a:r>
              <a:rPr lang="en-US" baseline="0" dirty="0" smtClean="0"/>
              <a:t> </a:t>
            </a:r>
            <a:r>
              <a:rPr lang="bn-BD" baseline="0" dirty="0" smtClean="0"/>
              <a:t>পাঠে কিছু নতুন শব্দ আছে এ শব্দগুলো পুনরাবৃত্তি হলে শিখন স্থায়ী হবে । </a:t>
            </a:r>
            <a:endParaRPr lang="en-US" dirty="0"/>
          </a:p>
        </p:txBody>
      </p:sp>
      <p:sp>
        <p:nvSpPr>
          <p:cNvPr id="4" name="Slide Number Placeholder 3"/>
          <p:cNvSpPr>
            <a:spLocks noGrp="1"/>
          </p:cNvSpPr>
          <p:nvPr>
            <p:ph type="sldNum" sz="quarter" idx="10"/>
          </p:nvPr>
        </p:nvSpPr>
        <p:spPr/>
        <p:txBody>
          <a:bodyPr/>
          <a:lstStyle/>
          <a:p>
            <a:fld id="{01D29703-203D-4246-815F-402CFDA409AB}"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076631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noFill/>
          <a:ln w="1174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2050" name="Picture 2" descr="C:\Users\User\Desktop\Quit.png">
            <a:hlinkClick r:id="" action="ppaction://hlinkshowjump?jump=endshow"/>
          </p:cNvPr>
          <p:cNvPicPr>
            <a:picLocks noChangeAspect="1" noChangeArrowheads="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763000" y="6477000"/>
            <a:ext cx="274637" cy="274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27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1/4/2020</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1/4/2020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noFill/>
          <a:ln w="136525" cmpd="tri">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257920967"/>
      </p:ext>
    </p:extLst>
  </p:cSld>
  <p:clrMap bg1="lt1" tx1="dk1" bg2="lt2" tx2="dk2" accent1="accent1" accent2="accent2" accent3="accent3" accent4="accent4" accent5="accent5" accent6="accent6" hlink="hlink" folHlink="folHlink"/>
  <p:sldLayoutIdLst>
    <p:sldLayoutId id="2147483685"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User\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28600"/>
            <a:ext cx="7883236" cy="4946070"/>
          </a:xfrm>
          <a:prstGeom prst="snip2DiagRect">
            <a:avLst/>
          </a:prstGeom>
          <a:solidFill>
            <a:srgbClr val="FFFFFF">
              <a:shade val="85000"/>
            </a:srgbClr>
          </a:solidFill>
          <a:ln w="88900" cap="sq">
            <a:solidFill>
              <a:schemeClr val="tx2">
                <a:lumMod val="20000"/>
                <a:lumOff val="80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46911">
            <a:off x="960294" y="5022706"/>
            <a:ext cx="6115050"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310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User\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668838"/>
            <a:ext cx="3962401" cy="3373447"/>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406237" y="5479473"/>
            <a:ext cx="6226738" cy="646986"/>
          </a:xfrm>
          <a:prstGeom prst="round2DiagRect">
            <a:avLst/>
          </a:prstGeom>
          <a:solidFill>
            <a:sysClr val="window" lastClr="FFFFFF"/>
          </a:solidFill>
          <a:ln w="25400" cap="flat" cmpd="sng" algn="ctr">
            <a:solidFill>
              <a:srgbClr val="9BBB59"/>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BD" sz="3200" b="0" i="0" u="none" strike="noStrike" kern="0" cap="none" spc="0" normalizeH="0" baseline="0" noProof="0" dirty="0" smtClean="0">
                <a:ln>
                  <a:noFill/>
                </a:ln>
                <a:solidFill>
                  <a:sysClr val="windowText" lastClr="000000"/>
                </a:solidFill>
                <a:effectLst/>
                <a:uLnTx/>
                <a:uFillTx/>
                <a:latin typeface="NikoshBAN" pitchFamily="2" charset="0"/>
                <a:ea typeface="+mn-ea"/>
                <a:cs typeface="NikoshBAN" pitchFamily="2" charset="0"/>
              </a:rPr>
              <a:t>চিত্রে নিউক্লিয়াসের অবস্থান কোথায়  ও কেন ? </a:t>
            </a:r>
            <a:endParaRPr kumimoji="0" lang="en-US" sz="3200" b="0" i="0" u="none" strike="noStrike" kern="0" cap="none" spc="0" normalizeH="0" baseline="0" noProof="0" dirty="0">
              <a:ln>
                <a:noFill/>
              </a:ln>
              <a:solidFill>
                <a:sysClr val="windowText" lastClr="000000"/>
              </a:solidFill>
              <a:effectLst/>
              <a:uLnTx/>
              <a:uFillTx/>
              <a:latin typeface="NikoshBAN" pitchFamily="2" charset="0"/>
              <a:ea typeface="+mn-ea"/>
              <a:cs typeface="NikoshBAN" pitchFamily="2" charset="0"/>
            </a:endParaRPr>
          </a:p>
        </p:txBody>
      </p:sp>
      <p:sp>
        <p:nvSpPr>
          <p:cNvPr id="4" name="TextBox 3"/>
          <p:cNvSpPr txBox="1"/>
          <p:nvPr/>
        </p:nvSpPr>
        <p:spPr>
          <a:xfrm>
            <a:off x="3692236" y="166255"/>
            <a:ext cx="1981200" cy="851297"/>
          </a:xfrm>
          <a:prstGeom prst="round2Diag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BD" sz="4400" b="0" i="0" u="none" strike="noStrike" kern="0" cap="none" spc="0" normalizeH="0" baseline="0" noProof="0" dirty="0" smtClean="0">
                <a:ln>
                  <a:noFill/>
                </a:ln>
                <a:solidFill>
                  <a:sysClr val="windowText" lastClr="000000"/>
                </a:solidFill>
                <a:effectLst/>
                <a:uLnTx/>
                <a:uFillTx/>
                <a:latin typeface="NikoshBAN" pitchFamily="2" charset="0"/>
                <a:ea typeface="+mn-ea"/>
                <a:cs typeface="NikoshBAN" pitchFamily="2" charset="0"/>
              </a:rPr>
              <a:t>মূল্যায়ন </a:t>
            </a:r>
            <a:endParaRPr kumimoji="0" lang="en-US" sz="4400" b="0" i="0" u="none" strike="noStrike" kern="0" cap="none" spc="0" normalizeH="0" baseline="0" noProof="0" dirty="0">
              <a:ln>
                <a:noFill/>
              </a:ln>
              <a:solidFill>
                <a:sysClr val="windowText" lastClr="000000"/>
              </a:solidFill>
              <a:effectLst/>
              <a:uLnTx/>
              <a:uFillTx/>
              <a:latin typeface="NikoshBAN" pitchFamily="2" charset="0"/>
              <a:ea typeface="+mn-ea"/>
              <a:cs typeface="NikoshBAN" pitchFamily="2" charset="0"/>
            </a:endParaRPr>
          </a:p>
        </p:txBody>
      </p:sp>
    </p:spTree>
    <p:extLst>
      <p:ext uri="{BB962C8B-B14F-4D97-AF65-F5344CB8AC3E}">
        <p14:creationId xmlns:p14="http://schemas.microsoft.com/office/powerpoint/2010/main" val="182673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1)">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2922" y="70186"/>
            <a:ext cx="6449291" cy="5430982"/>
          </a:xfrm>
          <a:prstGeom prst="rect">
            <a:avLst/>
          </a:prstGeom>
        </p:spPr>
      </p:pic>
      <p:sp>
        <p:nvSpPr>
          <p:cNvPr id="4" name="TextBox 3"/>
          <p:cNvSpPr txBox="1"/>
          <p:nvPr/>
        </p:nvSpPr>
        <p:spPr>
          <a:xfrm>
            <a:off x="1791576" y="5099064"/>
            <a:ext cx="5105400" cy="1746318"/>
          </a:xfrm>
          <a:prstGeom prst="rect">
            <a:avLst/>
          </a:prstGeom>
          <a:solidFill>
            <a:srgbClr val="92D050"/>
          </a:solidFill>
        </p:spPr>
        <p:txBody>
          <a:bodyPr wrap="square" rtlCol="0">
            <a:prstTxWarp prst="textCurveUp">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BD" sz="18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ধন্যবাদ</a:t>
            </a:r>
            <a:r>
              <a:rPr kumimoji="0" lang="bn-BD" sz="1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endParaRPr kumimoji="0" lang="en-US" sz="18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endParaRPr>
          </a:p>
        </p:txBody>
      </p:sp>
    </p:spTree>
    <p:extLst>
      <p:ext uri="{BB962C8B-B14F-4D97-AF65-F5344CB8AC3E}">
        <p14:creationId xmlns:p14="http://schemas.microsoft.com/office/powerpoint/2010/main" val="229907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919845" y="214745"/>
            <a:ext cx="3089564" cy="728230"/>
          </a:xfrm>
          <a:prstGeom prst="round2DiagRect">
            <a:avLst/>
          </a:prstGeom>
          <a:solidFill>
            <a:sysClr val="window" lastClr="FFFFFF"/>
          </a:solidFill>
          <a:ln w="25400" cap="flat" cmpd="sng" algn="ctr">
            <a:solidFill>
              <a:srgbClr val="4BACC6"/>
            </a:solidFill>
            <a:prstDash val="solid"/>
            <a:headEnd/>
            <a:tailEnd/>
          </a:ln>
          <a:effectLst/>
        </p:spPr>
        <p:txBody>
          <a:bodyPr>
            <a:prstTxWarp prst="textPlain">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BD" sz="8000" b="1" i="0" u="none" strike="noStrike" kern="0" cap="none" spc="0" normalizeH="0" baseline="0" noProof="0" dirty="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ea typeface="+mn-ea"/>
                <a:cs typeface="NikoshBAN" pitchFamily="2" charset="0"/>
              </a:rPr>
              <a:t>পরিচিতি</a:t>
            </a:r>
            <a:endParaRPr kumimoji="0" lang="en-US" sz="8000" b="1" i="0" u="none" strike="noStrike" kern="0" cap="none" spc="0" normalizeH="0" baseline="0" noProof="0" dirty="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ea typeface="+mn-ea"/>
              <a:cs typeface="NikoshBAN" pitchFamily="2" charset="0"/>
            </a:endParaRPr>
          </a:p>
        </p:txBody>
      </p:sp>
      <p:sp>
        <p:nvSpPr>
          <p:cNvPr id="3" name="TextBox 2"/>
          <p:cNvSpPr txBox="1">
            <a:spLocks noChangeArrowheads="1"/>
          </p:cNvSpPr>
          <p:nvPr/>
        </p:nvSpPr>
        <p:spPr bwMode="auto">
          <a:xfrm>
            <a:off x="446809" y="2819400"/>
            <a:ext cx="2473036" cy="2308324"/>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bn-IN" sz="3600" b="1" kern="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latin typeface="NikoshBAN" pitchFamily="2" charset="0"/>
                <a:cs typeface="NikoshBAN" pitchFamily="2" charset="0"/>
              </a:rPr>
              <a:t>বিষয়ঃ </a:t>
            </a:r>
            <a:r>
              <a:rPr kumimoji="0" lang="bn-BD" sz="36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বিজ্ঞান</a:t>
            </a:r>
            <a:endParaRPr kumimoji="0" lang="bn-BD" sz="3600" b="1" i="0" u="none" strike="noStrike" kern="0" cap="none" spc="0" normalizeH="0" baseline="0" noProof="0" dirty="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endParaRPr>
          </a:p>
          <a:p>
            <a:r>
              <a:rPr lang="bn-BD" sz="3600" b="1" kern="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latin typeface="NikoshBAN" pitchFamily="2" charset="0"/>
                <a:cs typeface="NikoshBAN" pitchFamily="2" charset="0"/>
              </a:rPr>
              <a:t>শ্রেণি</a:t>
            </a:r>
            <a:r>
              <a:rPr lang="bn-IN" sz="3600" b="1" kern="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latin typeface="NikoshBAN" pitchFamily="2" charset="0"/>
                <a:cs typeface="NikoshBAN" pitchFamily="2" charset="0"/>
              </a:rPr>
              <a:t>ঃ</a:t>
            </a:r>
            <a:r>
              <a:rPr kumimoji="0" lang="en-US" sz="36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6</a:t>
            </a:r>
            <a:r>
              <a:rPr kumimoji="0" lang="bn-BD" sz="36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ষ্ঠ </a:t>
            </a:r>
            <a:endParaRPr kumimoji="0" lang="en-US" sz="36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endParaRPr>
          </a:p>
          <a:p>
            <a:pPr lvl="0"/>
            <a:r>
              <a:rPr lang="bn-BD" sz="3600" b="1" kern="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latin typeface="NikoshBAN" pitchFamily="2" charset="0"/>
                <a:cs typeface="NikoshBAN" pitchFamily="2" charset="0"/>
              </a:rPr>
              <a:t>অধ্যায়</a:t>
            </a:r>
            <a:r>
              <a:rPr lang="bn-IN" sz="3600" b="1" kern="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latin typeface="NikoshBAN" pitchFamily="2" charset="0"/>
                <a:cs typeface="NikoshBAN" pitchFamily="2" charset="0"/>
              </a:rPr>
              <a:t>ঃ</a:t>
            </a:r>
            <a:r>
              <a:rPr kumimoji="0" lang="en-US" sz="36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3</a:t>
            </a:r>
            <a:r>
              <a:rPr kumimoji="0" lang="bn-BD" sz="36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য় </a:t>
            </a:r>
            <a:endParaRPr kumimoji="0" lang="bn-BD" sz="3600" b="1" i="0" u="none" strike="noStrike" kern="0" cap="none" spc="0" normalizeH="0" baseline="0" noProof="0" dirty="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bn-BD" sz="36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সময়</a:t>
            </a:r>
            <a:r>
              <a:rPr kumimoji="0" lang="en-US" sz="36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 </a:t>
            </a:r>
            <a:r>
              <a:rPr kumimoji="0" lang="bn-BD" sz="36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৪</a:t>
            </a:r>
            <a:r>
              <a:rPr kumimoji="0" lang="en-US" sz="36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5</a:t>
            </a:r>
            <a:r>
              <a:rPr kumimoji="0" lang="bn-BD" sz="36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 </a:t>
            </a:r>
            <a:r>
              <a:rPr kumimoji="0" lang="bn-BD" sz="3600" b="1" i="0" u="none" strike="noStrike" kern="0" cap="none" spc="0" normalizeH="0" baseline="0" noProof="0" dirty="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মিনিট</a:t>
            </a:r>
            <a:endParaRPr kumimoji="0" lang="en-US" sz="3600" b="1" i="0" u="none" strike="noStrike" kern="0" cap="none" spc="0" normalizeH="0" baseline="0" noProof="0" dirty="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endParaRPr>
          </a:p>
        </p:txBody>
      </p:sp>
      <p:sp>
        <p:nvSpPr>
          <p:cNvPr id="5" name="TextBox 4"/>
          <p:cNvSpPr txBox="1"/>
          <p:nvPr/>
        </p:nvSpPr>
        <p:spPr>
          <a:xfrm>
            <a:off x="4953000" y="2819400"/>
            <a:ext cx="3508664" cy="1413165"/>
          </a:xfrm>
          <a:prstGeom prst="rect">
            <a:avLst/>
          </a:prstGeom>
          <a:noFill/>
        </p:spPr>
        <p:txBody>
          <a:bodyPr wrap="square" rtlCol="0">
            <a:prstTxWarp prst="textPlain">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bn-IN" sz="2800" b="1" kern="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latin typeface="NikoshBAN" pitchFamily="2" charset="0"/>
                <a:cs typeface="NikoshBAN" pitchFamily="2" charset="0"/>
              </a:rPr>
              <a:t>মোঃ ফিরোজ কবির </a:t>
            </a:r>
            <a:r>
              <a:rPr kumimoji="0" lang="bn-BD" sz="28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  </a:t>
            </a:r>
            <a:endParaRPr kumimoji="0" lang="bn-IN" sz="28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bn-BD" sz="28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সহ</a:t>
            </a:r>
            <a:r>
              <a:rPr kumimoji="0" lang="bn-IN" sz="28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কারি</a:t>
            </a:r>
            <a:r>
              <a:rPr kumimoji="0" lang="bn-IN" sz="2800" b="1" i="0" u="none" strike="noStrike" kern="0" cap="none" spc="0" normalizeH="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 প্রধান </a:t>
            </a:r>
            <a:r>
              <a:rPr kumimoji="0" lang="bn-BD" sz="28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 শিক্ষক</a:t>
            </a:r>
            <a:endParaRPr kumimoji="0" lang="en-US" sz="28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lang="bn-IN" sz="2800" b="1" kern="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latin typeface="NikoshBAN" pitchFamily="2" charset="0"/>
                <a:cs typeface="NikoshBAN" pitchFamily="2" charset="0"/>
              </a:rPr>
              <a:t>দারিয়া দ্বি-মূখী উচ্চ </a:t>
            </a:r>
            <a:r>
              <a:rPr lang="bn-IN" sz="2800" b="1" kern="0" dirty="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latin typeface="NikoshBAN" pitchFamily="2" charset="0"/>
                <a:cs typeface="NikoshBAN" pitchFamily="2" charset="0"/>
              </a:rPr>
              <a:t> </a:t>
            </a:r>
            <a:r>
              <a:rPr lang="bn-IN" sz="2800" b="1" kern="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latin typeface="NikoshBAN" pitchFamily="2" charset="0"/>
                <a:cs typeface="NikoshBAN" pitchFamily="2" charset="0"/>
              </a:rPr>
              <a:t>বিদ্যালয়</a:t>
            </a:r>
          </a:p>
          <a:p>
            <a:pPr marL="0" marR="0" lvl="0" indent="0" defTabSz="914400" eaLnBrk="1" fontAlgn="auto" latinLnBrk="0" hangingPunct="1">
              <a:lnSpc>
                <a:spcPct val="100000"/>
              </a:lnSpc>
              <a:spcBef>
                <a:spcPts val="0"/>
              </a:spcBef>
              <a:spcAft>
                <a:spcPts val="0"/>
              </a:spcAft>
              <a:buClrTx/>
              <a:buSzTx/>
              <a:buFontTx/>
              <a:buNone/>
              <a:tabLst/>
              <a:defRPr/>
            </a:pPr>
            <a:r>
              <a:rPr lang="bn-IN" sz="2800" b="1" kern="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latin typeface="NikoshBAN" pitchFamily="2" charset="0"/>
                <a:cs typeface="NikoshBAN" pitchFamily="2" charset="0"/>
              </a:rPr>
              <a:t>নবাবগঞ্জ দিনাজপুর </a:t>
            </a:r>
            <a:r>
              <a:rPr kumimoji="0" lang="bn-BD" sz="2800" b="1" i="0" u="none" strike="noStrike" kern="0" cap="none" spc="0" normalizeH="0" baseline="0" noProof="0" dirty="0" smtClean="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rPr>
              <a:t> ।  </a:t>
            </a:r>
            <a:endParaRPr kumimoji="0" lang="en-US" sz="2800" b="1" i="0" u="none" strike="noStrike" kern="0" cap="none" spc="0" normalizeH="0" baseline="0" noProof="0" dirty="0">
              <a:ln w="900" cmpd="sng">
                <a:solidFill>
                  <a:srgbClr val="4F81BD">
                    <a:satMod val="190000"/>
                    <a:alpha val="55000"/>
                  </a:srgbClr>
                </a:solidFill>
                <a:prstDash val="solid"/>
              </a:ln>
              <a:effectLst>
                <a:innerShdw blurRad="101600" dist="76200" dir="5400000">
                  <a:srgbClr val="4F81BD">
                    <a:satMod val="190000"/>
                    <a:tint val="100000"/>
                    <a:alpha val="74000"/>
                  </a:srgbClr>
                </a:innerShdw>
              </a:effectLst>
              <a:uLnTx/>
              <a:uFillTx/>
              <a:latin typeface="NikoshBAN" pitchFamily="2" charset="0"/>
              <a:cs typeface="NikoshBAN" pitchFamily="2" charset="0"/>
            </a:endParaRPr>
          </a:p>
        </p:txBody>
      </p:sp>
    </p:spTree>
    <p:extLst>
      <p:ext uri="{BB962C8B-B14F-4D97-AF65-F5344CB8AC3E}">
        <p14:creationId xmlns:p14="http://schemas.microsoft.com/office/powerpoint/2010/main" val="416813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User\Desktop\Nucleus.jpg"/>
          <p:cNvPicPr>
            <a:picLocks noChangeAspect="1" noChangeArrowheads="1"/>
          </p:cNvPicPr>
          <p:nvPr/>
        </p:nvPicPr>
        <p:blipFill rotWithShape="1">
          <a:blip r:embed="rId2">
            <a:extLst>
              <a:ext uri="{28A0092B-C50C-407E-A947-70E740481C1C}">
                <a14:useLocalDpi xmlns:a14="http://schemas.microsoft.com/office/drawing/2010/main" val="0"/>
              </a:ext>
            </a:extLst>
          </a:blip>
          <a:srcRect l="7050" t="7387" r="12060" b="14204"/>
          <a:stretch/>
        </p:blipFill>
        <p:spPr bwMode="auto">
          <a:xfrm>
            <a:off x="4662055" y="491837"/>
            <a:ext cx="3810000" cy="4495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839" y="568036"/>
            <a:ext cx="3221865" cy="4447309"/>
          </a:xfrm>
          <a:prstGeom prst="rect">
            <a:avLst/>
          </a:prstGeom>
        </p:spPr>
      </p:pic>
    </p:spTree>
    <p:extLst>
      <p:ext uri="{BB962C8B-B14F-4D97-AF65-F5344CB8AC3E}">
        <p14:creationId xmlns:p14="http://schemas.microsoft.com/office/powerpoint/2010/main" val="372429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5440" y="381000"/>
            <a:ext cx="6096000" cy="2133599"/>
          </a:xfrm>
          <a:prstGeom prst="rect">
            <a:avLst/>
          </a:prstGeom>
          <a:noFill/>
        </p:spPr>
        <p:txBody>
          <a:bodyPr wrap="square" rtlCol="0">
            <a:prstTxWarp prst="textWave1">
              <a:avLst/>
            </a:prstTxWarp>
            <a:spAutoFit/>
          </a:bodyPr>
          <a:lstStyle/>
          <a:p>
            <a:r>
              <a:rPr lang="bn-BD" dirty="0" smtClean="0">
                <a:latin typeface="NikoshBAN" pitchFamily="2" charset="0"/>
                <a:cs typeface="NikoshBAN" pitchFamily="2" charset="0"/>
              </a:rPr>
              <a:t>নিউক্লিয়াস </a:t>
            </a:r>
            <a:endParaRPr lang="en-US" dirty="0">
              <a:latin typeface="NikoshBAN" pitchFamily="2" charset="0"/>
              <a:cs typeface="NikoshBAN" pitchFamily="2" charset="0"/>
            </a:endParaRPr>
          </a:p>
        </p:txBody>
      </p:sp>
      <p:pic>
        <p:nvPicPr>
          <p:cNvPr id="3" name="Picture 2" descr="C:\Users\User\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2" y="2514599"/>
            <a:ext cx="8029575" cy="338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72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25438" y="249524"/>
            <a:ext cx="2091420" cy="517357"/>
          </a:xfrm>
          <a:prstGeom prst="rect">
            <a:avLst/>
          </a:prstGeom>
          <a:solidFill>
            <a:srgbClr val="92D050"/>
          </a:solidFill>
        </p:spPr>
        <p:txBody>
          <a:bodyPr wrap="square" rtlCol="0">
            <a:prstTxWarp prst="textPlain">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BD" sz="1800" b="1" i="0" u="none" strike="noStrike" kern="0" cap="none" spc="0" normalizeH="0" baseline="0" noProof="0" dirty="0" smtClean="0">
                <a:ln w="11430"/>
                <a:effectLst>
                  <a:outerShdw blurRad="50800" dist="39000" dir="5460000" algn="tl">
                    <a:srgbClr val="000000">
                      <a:alpha val="38000"/>
                    </a:srgbClr>
                  </a:outerShdw>
                </a:effectLst>
                <a:uLnTx/>
                <a:uFillTx/>
                <a:latin typeface="NikoshBAN" pitchFamily="2" charset="0"/>
                <a:cs typeface="NikoshBAN" pitchFamily="2" charset="0"/>
              </a:rPr>
              <a:t>শিখনফল</a:t>
            </a:r>
            <a:r>
              <a:rPr kumimoji="0" lang="bn-BD" sz="1800" b="1" i="0" u="none" strike="noStrike" kern="0" cap="none" spc="0" normalizeH="0" baseline="0" noProof="0" dirty="0" smtClean="0">
                <a:ln w="11430"/>
                <a:solidFill>
                  <a:sysClr val="windowText" lastClr="000000"/>
                </a:solidFill>
                <a:effectLst>
                  <a:outerShdw blurRad="50800" dist="39000" dir="5460000" algn="tl">
                    <a:srgbClr val="000000">
                      <a:alpha val="38000"/>
                    </a:srgbClr>
                  </a:outerShdw>
                </a:effectLst>
                <a:uLnTx/>
                <a:uFillTx/>
                <a:latin typeface="NikoshBAN" pitchFamily="2" charset="0"/>
                <a:cs typeface="NikoshBAN" pitchFamily="2" charset="0"/>
              </a:rPr>
              <a:t> </a:t>
            </a:r>
            <a:endParaRPr kumimoji="0" lang="en-US" sz="1800" b="1" i="0" u="none" strike="noStrike" kern="0" cap="none" spc="0" normalizeH="0" baseline="0" noProof="0" dirty="0">
              <a:ln w="11430"/>
              <a:solidFill>
                <a:sysClr val="windowText" lastClr="000000"/>
              </a:solidFill>
              <a:effectLst>
                <a:outerShdw blurRad="50800" dist="39000" dir="5460000" algn="tl">
                  <a:srgbClr val="000000">
                    <a:alpha val="38000"/>
                  </a:srgbClr>
                </a:outerShdw>
              </a:effectLst>
              <a:uLnTx/>
              <a:uFillTx/>
              <a:latin typeface="NikoshBAN" pitchFamily="2" charset="0"/>
              <a:cs typeface="NikoshBAN" pitchFamily="2" charset="0"/>
            </a:endParaRPr>
          </a:p>
        </p:txBody>
      </p:sp>
      <p:sp>
        <p:nvSpPr>
          <p:cNvPr id="5" name="Rectangle 4"/>
          <p:cNvSpPr/>
          <p:nvPr/>
        </p:nvSpPr>
        <p:spPr>
          <a:xfrm>
            <a:off x="295098" y="2419004"/>
            <a:ext cx="6964684" cy="646331"/>
          </a:xfrm>
          <a:prstGeom prst="rect">
            <a:avLst/>
          </a:prstGeom>
          <a:solidFill>
            <a:srgbClr val="92D050"/>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BD" sz="3600" b="1" i="0" u="none" strike="noStrike" kern="0" cap="none" spc="0" normalizeH="0" baseline="0" noProof="0" dirty="0" smtClean="0">
                <a:ln>
                  <a:noFill/>
                </a:ln>
                <a:effectLst/>
                <a:uLnTx/>
                <a:uFillTx/>
                <a:latin typeface="NikoshBAN" pitchFamily="2" charset="0"/>
                <a:ea typeface="+mn-ea"/>
                <a:cs typeface="NikoshBAN" pitchFamily="2" charset="0"/>
              </a:rPr>
              <a:t>১</a:t>
            </a:r>
            <a:r>
              <a:rPr kumimoji="0" lang="en-US" sz="3600" b="1" i="0" u="none" strike="noStrike" kern="0" cap="none" spc="0" normalizeH="0" baseline="0" noProof="0" dirty="0" smtClean="0">
                <a:ln>
                  <a:noFill/>
                </a:ln>
                <a:effectLst/>
                <a:uLnTx/>
                <a:uFillTx/>
                <a:latin typeface="NikoshBAN" pitchFamily="2" charset="0"/>
                <a:ea typeface="+mn-ea"/>
                <a:cs typeface="NikoshBAN" pitchFamily="2" charset="0"/>
              </a:rPr>
              <a:t>.</a:t>
            </a:r>
            <a:r>
              <a:rPr kumimoji="0" lang="bn-BD" sz="3600" b="1" i="0" u="none" strike="noStrike" kern="0" cap="none" spc="0" normalizeH="0" baseline="0" noProof="0" dirty="0" smtClean="0">
                <a:ln>
                  <a:noFill/>
                </a:ln>
                <a:effectLst/>
                <a:uLnTx/>
                <a:uFillTx/>
                <a:latin typeface="NikoshBAN" pitchFamily="2" charset="0"/>
                <a:ea typeface="+mn-ea"/>
                <a:cs typeface="NikoshBAN" pitchFamily="2" charset="0"/>
              </a:rPr>
              <a:t>নিউক্লিয়াস </a:t>
            </a:r>
            <a:r>
              <a:rPr kumimoji="0" lang="bn-BD" sz="3600" b="1" i="0" u="none" strike="noStrike" kern="0" cap="none" spc="0" normalizeH="0" baseline="0" noProof="0" dirty="0">
                <a:ln>
                  <a:noFill/>
                </a:ln>
                <a:effectLst/>
                <a:uLnTx/>
                <a:uFillTx/>
                <a:latin typeface="NikoshBAN" pitchFamily="2" charset="0"/>
                <a:ea typeface="+mn-ea"/>
                <a:cs typeface="NikoshBAN" pitchFamily="2" charset="0"/>
              </a:rPr>
              <a:t>এর অবস্থান </a:t>
            </a:r>
            <a:r>
              <a:rPr kumimoji="0" lang="en-US" sz="3600" b="1" i="0" u="none" strike="noStrike" kern="0" cap="none" spc="0" normalizeH="0" baseline="0" noProof="0" dirty="0" err="1" smtClean="0">
                <a:ln>
                  <a:noFill/>
                </a:ln>
                <a:effectLst/>
                <a:uLnTx/>
                <a:uFillTx/>
                <a:latin typeface="NikoshBAN" pitchFamily="2" charset="0"/>
                <a:ea typeface="+mn-ea"/>
                <a:cs typeface="NikoshBAN" pitchFamily="2" charset="0"/>
              </a:rPr>
              <a:t>চিহ্নিত</a:t>
            </a:r>
            <a:r>
              <a:rPr kumimoji="0" lang="en-US" sz="3600" b="1" i="0" u="none" strike="noStrike" kern="0" cap="none" spc="0" normalizeH="0" baseline="0" noProof="0" dirty="0" smtClean="0">
                <a:ln>
                  <a:noFill/>
                </a:ln>
                <a:effectLst/>
                <a:uLnTx/>
                <a:uFillTx/>
                <a:latin typeface="NikoshBAN" pitchFamily="2" charset="0"/>
                <a:ea typeface="+mn-ea"/>
                <a:cs typeface="NikoshBAN" pitchFamily="2" charset="0"/>
              </a:rPr>
              <a:t> </a:t>
            </a:r>
            <a:r>
              <a:rPr kumimoji="0" lang="en-US" sz="3600" b="1" i="0" u="none" strike="noStrike" kern="0" cap="none" spc="0" normalizeH="0" baseline="0" noProof="0" dirty="0" err="1" smtClean="0">
                <a:ln>
                  <a:noFill/>
                </a:ln>
                <a:effectLst/>
                <a:uLnTx/>
                <a:uFillTx/>
                <a:latin typeface="NikoshBAN" pitchFamily="2" charset="0"/>
                <a:ea typeface="+mn-ea"/>
                <a:cs typeface="NikoshBAN" pitchFamily="2" charset="0"/>
              </a:rPr>
              <a:t>করতে</a:t>
            </a:r>
            <a:r>
              <a:rPr kumimoji="0" lang="bn-BD" sz="3600" b="1" i="0" u="none" strike="noStrike" kern="0" cap="none" spc="0" normalizeH="0" baseline="0" noProof="0" dirty="0" smtClean="0">
                <a:ln>
                  <a:noFill/>
                </a:ln>
                <a:effectLst/>
                <a:uLnTx/>
                <a:uFillTx/>
                <a:latin typeface="NikoshBAN" pitchFamily="2" charset="0"/>
                <a:ea typeface="+mn-ea"/>
                <a:cs typeface="NikoshBAN" pitchFamily="2" charset="0"/>
              </a:rPr>
              <a:t> পারবে</a:t>
            </a:r>
            <a:r>
              <a:rPr kumimoji="0" lang="bn-IN" sz="3600" b="1" i="0" u="none" strike="noStrike" kern="0" cap="none" spc="0" normalizeH="0" baseline="0" noProof="0" dirty="0" smtClean="0">
                <a:ln>
                  <a:noFill/>
                </a:ln>
                <a:effectLst/>
                <a:uLnTx/>
                <a:uFillTx/>
                <a:latin typeface="NikoshBAN" pitchFamily="2" charset="0"/>
                <a:ea typeface="+mn-ea"/>
                <a:cs typeface="NikoshBAN" pitchFamily="2" charset="0"/>
              </a:rPr>
              <a:t>।</a:t>
            </a:r>
            <a:endParaRPr kumimoji="0" lang="bn-BD" sz="3600" b="1" i="0" u="none" strike="noStrike" kern="0" cap="none" spc="0" normalizeH="0" baseline="0" noProof="0" dirty="0">
              <a:ln>
                <a:noFill/>
              </a:ln>
              <a:effectLst/>
              <a:uLnTx/>
              <a:uFillTx/>
              <a:latin typeface="NikoshBAN" pitchFamily="2" charset="0"/>
              <a:ea typeface="+mn-ea"/>
              <a:cs typeface="NikoshBAN" pitchFamily="2" charset="0"/>
            </a:endParaRPr>
          </a:p>
        </p:txBody>
      </p:sp>
      <p:sp>
        <p:nvSpPr>
          <p:cNvPr id="6" name="Rectangle 5"/>
          <p:cNvSpPr/>
          <p:nvPr/>
        </p:nvSpPr>
        <p:spPr>
          <a:xfrm>
            <a:off x="238119" y="3532910"/>
            <a:ext cx="7548136" cy="646331"/>
          </a:xfrm>
          <a:prstGeom prst="rect">
            <a:avLst/>
          </a:prstGeom>
          <a:solidFill>
            <a:srgbClr val="92D050"/>
          </a:solidFill>
          <a:ln w="25400" cap="flat" cmpd="sng" algn="ctr">
            <a:solidFill>
              <a:srgbClr val="4BACC6"/>
            </a:solid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effectLst/>
                <a:uLnTx/>
                <a:uFillTx/>
                <a:latin typeface="NikoshBAN" pitchFamily="2" charset="0"/>
                <a:ea typeface="+mn-ea"/>
                <a:cs typeface="NikoshBAN" pitchFamily="2" charset="0"/>
              </a:rPr>
              <a:t>2.</a:t>
            </a:r>
            <a:r>
              <a:rPr kumimoji="0" lang="bn-BD" sz="3600" b="1" i="0" u="none" strike="noStrike" kern="0" cap="none" spc="0" normalizeH="0" baseline="0" noProof="0" dirty="0" smtClean="0">
                <a:ln>
                  <a:noFill/>
                </a:ln>
                <a:effectLst/>
                <a:uLnTx/>
                <a:uFillTx/>
                <a:latin typeface="NikoshBAN" pitchFamily="2" charset="0"/>
                <a:ea typeface="+mn-ea"/>
                <a:cs typeface="NikoshBAN" pitchFamily="2" charset="0"/>
              </a:rPr>
              <a:t>নিউক্লিয়াসের </a:t>
            </a:r>
            <a:r>
              <a:rPr kumimoji="0" lang="bn-BD" sz="3600" b="1" i="0" u="none" strike="noStrike" kern="0" cap="none" spc="0" normalizeH="0" baseline="0" noProof="0" dirty="0">
                <a:ln>
                  <a:noFill/>
                </a:ln>
                <a:effectLst/>
                <a:uLnTx/>
                <a:uFillTx/>
                <a:latin typeface="NikoshBAN" pitchFamily="2" charset="0"/>
                <a:ea typeface="+mn-ea"/>
                <a:cs typeface="NikoshBAN" pitchFamily="2" charset="0"/>
              </a:rPr>
              <a:t>গঠন ব্যাখ্যা করতে </a:t>
            </a:r>
            <a:r>
              <a:rPr kumimoji="0" lang="bn-BD" sz="3600" b="1" i="0" u="none" strike="noStrike" kern="0" cap="none" spc="0" normalizeH="0" baseline="0" noProof="0" dirty="0" smtClean="0">
                <a:ln>
                  <a:noFill/>
                </a:ln>
                <a:effectLst/>
                <a:uLnTx/>
                <a:uFillTx/>
                <a:latin typeface="NikoshBAN" pitchFamily="2" charset="0"/>
                <a:ea typeface="+mn-ea"/>
                <a:cs typeface="NikoshBAN" pitchFamily="2" charset="0"/>
              </a:rPr>
              <a:t>পারবে</a:t>
            </a:r>
            <a:r>
              <a:rPr kumimoji="0" lang="bn-IN" sz="3600" b="1" i="0" u="none" strike="noStrike" kern="0" cap="none" spc="0" normalizeH="0" baseline="0" noProof="0" dirty="0" smtClean="0">
                <a:ln>
                  <a:noFill/>
                </a:ln>
                <a:effectLst/>
                <a:uLnTx/>
                <a:uFillTx/>
                <a:latin typeface="NikoshBAN" pitchFamily="2" charset="0"/>
                <a:ea typeface="+mn-ea"/>
                <a:cs typeface="NikoshBAN" pitchFamily="2" charset="0"/>
              </a:rPr>
              <a:t>।</a:t>
            </a:r>
            <a:r>
              <a:rPr kumimoji="0" lang="bn-BD" sz="3600" b="1" i="0" u="none" strike="noStrike" kern="0" cap="none" spc="0" normalizeH="0" baseline="0" noProof="0" dirty="0" smtClean="0">
                <a:ln>
                  <a:noFill/>
                </a:ln>
                <a:effectLst/>
                <a:uLnTx/>
                <a:uFillTx/>
                <a:latin typeface="NikoshBAN" pitchFamily="2" charset="0"/>
                <a:ea typeface="+mn-ea"/>
                <a:cs typeface="NikoshBAN" pitchFamily="2" charset="0"/>
              </a:rPr>
              <a:t> </a:t>
            </a:r>
            <a:endParaRPr kumimoji="0" lang="bn-BD" sz="3600" b="1" i="0" u="none" strike="noStrike" kern="0" cap="none" spc="0" normalizeH="0" baseline="0" noProof="0" dirty="0">
              <a:ln>
                <a:noFill/>
              </a:ln>
              <a:effectLst/>
              <a:uLnTx/>
              <a:uFillTx/>
              <a:latin typeface="NikoshBAN" pitchFamily="2" charset="0"/>
              <a:ea typeface="+mn-ea"/>
              <a:cs typeface="NikoshBAN" pitchFamily="2" charset="0"/>
            </a:endParaRPr>
          </a:p>
        </p:txBody>
      </p:sp>
      <p:sp>
        <p:nvSpPr>
          <p:cNvPr id="7" name="Rectangle 6"/>
          <p:cNvSpPr/>
          <p:nvPr/>
        </p:nvSpPr>
        <p:spPr>
          <a:xfrm>
            <a:off x="234669" y="4630189"/>
            <a:ext cx="8812349" cy="646331"/>
          </a:xfrm>
          <a:prstGeom prst="rect">
            <a:avLst/>
          </a:prstGeom>
          <a:solidFill>
            <a:srgbClr val="92D050"/>
          </a:solidFill>
          <a:ln w="25400" cap="flat" cmpd="sng" algn="ctr">
            <a:solidFill>
              <a:srgbClr val="4BACC6"/>
            </a:solid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effectLst/>
                <a:uLnTx/>
                <a:uFillTx/>
                <a:latin typeface="NikoshBAN" pitchFamily="2" charset="0"/>
                <a:ea typeface="+mn-ea"/>
                <a:cs typeface="NikoshBAN" pitchFamily="2" charset="0"/>
              </a:rPr>
              <a:t>3.</a:t>
            </a:r>
            <a:r>
              <a:rPr kumimoji="0" lang="bn-BD" sz="3600" b="1" i="0" u="none" strike="noStrike" kern="0" cap="none" spc="0" normalizeH="0" baseline="0" noProof="0" dirty="0" smtClean="0">
                <a:ln>
                  <a:noFill/>
                </a:ln>
                <a:effectLst/>
                <a:uLnTx/>
                <a:uFillTx/>
                <a:latin typeface="NikoshBAN" pitchFamily="2" charset="0"/>
                <a:ea typeface="+mn-ea"/>
                <a:cs typeface="NikoshBAN" pitchFamily="2" charset="0"/>
              </a:rPr>
              <a:t>নিউক্লিয়াসের </a:t>
            </a:r>
            <a:r>
              <a:rPr kumimoji="0" lang="bn-BD" sz="3600" b="1" i="0" u="none" strike="noStrike" kern="0" cap="none" spc="0" normalizeH="0" baseline="0" noProof="0" dirty="0">
                <a:ln>
                  <a:noFill/>
                </a:ln>
                <a:effectLst/>
                <a:uLnTx/>
                <a:uFillTx/>
                <a:latin typeface="NikoshBAN" pitchFamily="2" charset="0"/>
                <a:ea typeface="+mn-ea"/>
                <a:cs typeface="NikoshBAN" pitchFamily="2" charset="0"/>
              </a:rPr>
              <a:t>চিত্র এঁকে বিভিন্ন অংশ চিহ্নিত করতে পারবে । </a:t>
            </a:r>
            <a:endParaRPr kumimoji="0" lang="en-US" sz="3600" b="1" i="0" u="none" strike="noStrike" kern="0" cap="none" spc="0" normalizeH="0" baseline="0" noProof="0" dirty="0">
              <a:ln>
                <a:noFill/>
              </a:ln>
              <a:effectLst/>
              <a:uLnTx/>
              <a:uFillTx/>
              <a:latin typeface="NikoshBAN" pitchFamily="2" charset="0"/>
              <a:ea typeface="+mn-ea"/>
              <a:cs typeface="NikoshBAN" pitchFamily="2" charset="0"/>
            </a:endParaRPr>
          </a:p>
        </p:txBody>
      </p:sp>
    </p:spTree>
    <p:extLst>
      <p:ext uri="{BB962C8B-B14F-4D97-AF65-F5344CB8AC3E}">
        <p14:creationId xmlns:p14="http://schemas.microsoft.com/office/powerpoint/2010/main" val="93034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User\Desktop\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714" y="1216818"/>
            <a:ext cx="3897261" cy="4110037"/>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User\Desktop\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220128">
            <a:off x="5380088" y="1443037"/>
            <a:ext cx="3162300" cy="3657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366837" y="433625"/>
            <a:ext cx="6705600" cy="783193"/>
          </a:xfrm>
          <a:prstGeom prst="round2Diag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4000" dirty="0" smtClean="0">
                <a:solidFill>
                  <a:prstClr val="black"/>
                </a:solidFill>
                <a:latin typeface="NikoshBAN" pitchFamily="2" charset="0"/>
                <a:cs typeface="NikoshBAN" pitchFamily="2" charset="0"/>
              </a:rPr>
              <a:t>চিত্রটিতে চিহ্নিত অংশটি দেখতে কেমন ? </a:t>
            </a:r>
            <a:endParaRPr lang="en-US" sz="4000" dirty="0">
              <a:solidFill>
                <a:prstClr val="black"/>
              </a:solidFill>
              <a:latin typeface="NikoshBAN" pitchFamily="2" charset="0"/>
              <a:cs typeface="NikoshBAN" pitchFamily="2" charset="0"/>
            </a:endParaRPr>
          </a:p>
        </p:txBody>
      </p:sp>
      <p:sp>
        <p:nvSpPr>
          <p:cNvPr id="3" name="TextBox 2"/>
          <p:cNvSpPr txBox="1"/>
          <p:nvPr/>
        </p:nvSpPr>
        <p:spPr>
          <a:xfrm>
            <a:off x="3371850" y="5573002"/>
            <a:ext cx="20574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3200" dirty="0" smtClean="0">
                <a:solidFill>
                  <a:prstClr val="black"/>
                </a:solidFill>
                <a:latin typeface="NikoshBAN" pitchFamily="2" charset="0"/>
                <a:cs typeface="NikoshBAN" pitchFamily="2" charset="0"/>
              </a:rPr>
              <a:t> </a:t>
            </a:r>
            <a:r>
              <a:rPr lang="bn-BD" sz="3200" dirty="0" smtClean="0">
                <a:solidFill>
                  <a:srgbClr val="0000FF"/>
                </a:solidFill>
                <a:latin typeface="NikoshBAN" pitchFamily="2" charset="0"/>
                <a:cs typeface="NikoshBAN" pitchFamily="2" charset="0"/>
              </a:rPr>
              <a:t>গোলাকার ঘন</a:t>
            </a:r>
            <a:endParaRPr lang="en-US" sz="3200" dirty="0">
              <a:solidFill>
                <a:prstClr val="black"/>
              </a:solidFill>
              <a:latin typeface="NikoshBAN" pitchFamily="2" charset="0"/>
              <a:cs typeface="NikoshBAN" pitchFamily="2" charset="0"/>
            </a:endParaRPr>
          </a:p>
        </p:txBody>
      </p:sp>
      <p:sp>
        <p:nvSpPr>
          <p:cNvPr id="4" name="TextBox 3"/>
          <p:cNvSpPr txBox="1"/>
          <p:nvPr/>
        </p:nvSpPr>
        <p:spPr>
          <a:xfrm>
            <a:off x="1257300" y="433625"/>
            <a:ext cx="7010400" cy="70788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4000" dirty="0" smtClean="0">
                <a:solidFill>
                  <a:prstClr val="black"/>
                </a:solidFill>
                <a:latin typeface="NikoshBAN" pitchFamily="2" charset="0"/>
                <a:cs typeface="NikoshBAN" pitchFamily="2" charset="0"/>
              </a:rPr>
              <a:t>চিত্র দুটিতে নিউক্লিয়াসের অবস্থান কোথায় ? </a:t>
            </a:r>
            <a:endParaRPr lang="en-US" sz="4000" dirty="0">
              <a:solidFill>
                <a:prstClr val="black"/>
              </a:solidFill>
              <a:latin typeface="NikoshBAN" pitchFamily="2" charset="0"/>
              <a:cs typeface="NikoshBAN" pitchFamily="2" charset="0"/>
            </a:endParaRPr>
          </a:p>
        </p:txBody>
      </p:sp>
      <p:sp>
        <p:nvSpPr>
          <p:cNvPr id="5" name="TextBox 4"/>
          <p:cNvSpPr txBox="1"/>
          <p:nvPr/>
        </p:nvSpPr>
        <p:spPr>
          <a:xfrm>
            <a:off x="999397" y="5573001"/>
            <a:ext cx="7687403"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3600" dirty="0" smtClean="0">
                <a:solidFill>
                  <a:prstClr val="black"/>
                </a:solidFill>
                <a:latin typeface="NikoshBAN" pitchFamily="2" charset="0"/>
                <a:cs typeface="NikoshBAN" pitchFamily="2" charset="0"/>
              </a:rPr>
              <a:t>প্রানীকোষে </a:t>
            </a:r>
            <a:r>
              <a:rPr lang="bn-BD" sz="3600" dirty="0" smtClean="0">
                <a:solidFill>
                  <a:srgbClr val="0000FF"/>
                </a:solidFill>
                <a:latin typeface="NikoshBAN" pitchFamily="2" charset="0"/>
                <a:cs typeface="NikoshBAN" pitchFamily="2" charset="0"/>
              </a:rPr>
              <a:t>কেন্দ্রে</a:t>
            </a:r>
            <a:r>
              <a:rPr lang="bn-BD" sz="3600" dirty="0" smtClean="0">
                <a:solidFill>
                  <a:prstClr val="black"/>
                </a:solidFill>
                <a:latin typeface="NikoshBAN" pitchFamily="2" charset="0"/>
                <a:cs typeface="NikoshBAN" pitchFamily="2" charset="0"/>
              </a:rPr>
              <a:t> ,উদ্ভিদকোষে </a:t>
            </a:r>
            <a:r>
              <a:rPr lang="bn-BD" sz="3600" dirty="0" smtClean="0">
                <a:solidFill>
                  <a:srgbClr val="0000FF"/>
                </a:solidFill>
                <a:latin typeface="NikoshBAN" pitchFamily="2" charset="0"/>
                <a:cs typeface="NikoshBAN" pitchFamily="2" charset="0"/>
              </a:rPr>
              <a:t>কোষপ্রাচীরের কাছে </a:t>
            </a:r>
            <a:r>
              <a:rPr lang="bn-BD" sz="3600" dirty="0" smtClean="0">
                <a:solidFill>
                  <a:prstClr val="black"/>
                </a:solidFill>
                <a:latin typeface="NikoshBAN" pitchFamily="2" charset="0"/>
                <a:cs typeface="NikoshBAN" pitchFamily="2" charset="0"/>
              </a:rPr>
              <a:t>।   </a:t>
            </a:r>
            <a:endParaRPr lang="en-US" sz="3600" dirty="0">
              <a:solidFill>
                <a:prstClr val="black"/>
              </a:solidFill>
              <a:latin typeface="NikoshBAN" pitchFamily="2" charset="0"/>
              <a:cs typeface="NikoshBAN" pitchFamily="2" charset="0"/>
            </a:endParaRPr>
          </a:p>
        </p:txBody>
      </p:sp>
      <p:sp>
        <p:nvSpPr>
          <p:cNvPr id="12" name="Slide Number Placeholder 3"/>
          <p:cNvSpPr txBox="1">
            <a:spLocks/>
          </p:cNvSpPr>
          <p:nvPr/>
        </p:nvSpPr>
        <p:spPr>
          <a:xfrm>
            <a:off x="8077200" y="6356350"/>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pPr/>
              <a:t>6</a:t>
            </a:fld>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endParaRPr>
          </a:p>
        </p:txBody>
      </p:sp>
      <p:sp>
        <p:nvSpPr>
          <p:cNvPr id="6" name="Oval 5"/>
          <p:cNvSpPr/>
          <p:nvPr/>
        </p:nvSpPr>
        <p:spPr>
          <a:xfrm>
            <a:off x="2209800" y="2438400"/>
            <a:ext cx="1162050" cy="12192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Oval 12"/>
          <p:cNvSpPr/>
          <p:nvPr/>
        </p:nvSpPr>
        <p:spPr>
          <a:xfrm>
            <a:off x="6172200" y="2286000"/>
            <a:ext cx="1319155" cy="15240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1936074" y="505509"/>
            <a:ext cx="5629274" cy="70788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4000" dirty="0" smtClean="0">
                <a:solidFill>
                  <a:prstClr val="black"/>
                </a:solidFill>
                <a:latin typeface="NikoshBAN" pitchFamily="2" charset="0"/>
                <a:cs typeface="NikoshBAN" pitchFamily="2" charset="0"/>
              </a:rPr>
              <a:t>গোলাকার ও ঘন বস্তুটির নাম কী  ?  </a:t>
            </a:r>
            <a:endParaRPr lang="en-US" sz="4000" dirty="0">
              <a:solidFill>
                <a:prstClr val="black"/>
              </a:solidFill>
              <a:latin typeface="NikoshBAN" pitchFamily="2" charset="0"/>
              <a:cs typeface="NikoshBAN" pitchFamily="2" charset="0"/>
            </a:endParaRPr>
          </a:p>
        </p:txBody>
      </p:sp>
      <p:sp>
        <p:nvSpPr>
          <p:cNvPr id="7" name="TextBox 6"/>
          <p:cNvSpPr txBox="1"/>
          <p:nvPr/>
        </p:nvSpPr>
        <p:spPr>
          <a:xfrm>
            <a:off x="3703484" y="5583403"/>
            <a:ext cx="172576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3600" dirty="0" smtClean="0">
                <a:solidFill>
                  <a:prstClr val="black"/>
                </a:solidFill>
                <a:latin typeface="NikoshBAN" pitchFamily="2" charset="0"/>
                <a:cs typeface="NikoshBAN" pitchFamily="2" charset="0"/>
              </a:rPr>
              <a:t>নিউক্লিয়াস</a:t>
            </a:r>
            <a:r>
              <a:rPr lang="bn-BD" sz="3600" dirty="0" smtClean="0">
                <a:solidFill>
                  <a:prstClr val="black"/>
                </a:solidFill>
              </a:rPr>
              <a:t> </a:t>
            </a:r>
            <a:endParaRPr lang="en-US" sz="3600" dirty="0">
              <a:solidFill>
                <a:prstClr val="black"/>
              </a:solidFill>
            </a:endParaRPr>
          </a:p>
        </p:txBody>
      </p:sp>
      <p:pic>
        <p:nvPicPr>
          <p:cNvPr id="3074" name="Picture 2" descr="C:\Users\User\Desktop\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3598" y="1484673"/>
            <a:ext cx="3234102" cy="4036218"/>
          </a:xfrm>
          <a:prstGeom prst="rect">
            <a:avLst/>
          </a:prstGeom>
          <a:noFill/>
          <a:extLst>
            <a:ext uri="{909E8E84-426E-40DD-AFC4-6F175D3DCCD1}">
              <a14:hiddenFill xmlns:a14="http://schemas.microsoft.com/office/drawing/2010/main">
                <a:solidFill>
                  <a:srgbClr val="FFFFFF"/>
                </a:solidFill>
              </a14:hiddenFill>
            </a:ext>
          </a:extLst>
        </p:spPr>
      </p:pic>
      <p:sp>
        <p:nvSpPr>
          <p:cNvPr id="18" name="Oval 17"/>
          <p:cNvSpPr/>
          <p:nvPr/>
        </p:nvSpPr>
        <p:spPr>
          <a:xfrm>
            <a:off x="5334000" y="1828800"/>
            <a:ext cx="1065785" cy="10668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8239022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1"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dissolve">
                                      <p:cBhvr>
                                        <p:cTn id="12" dur="500"/>
                                        <p:tgtEl>
                                          <p:spTgt spid="5122"/>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par>
                                <p:cTn id="16" presetID="22" presetClass="emph" presetSubtype="0" repeatCount="indefinite" fill="hold" grpId="1" nodeType="withEffect">
                                  <p:stCondLst>
                                    <p:cond delay="0"/>
                                  </p:stCondLst>
                                  <p:childTnLst>
                                    <p:animClr clrSpc="hsl" dir="cw">
                                      <p:cBhvr override="childStyle">
                                        <p:cTn id="17" dur="500" fill="hold"/>
                                        <p:tgtEl>
                                          <p:spTgt spid="6"/>
                                        </p:tgtEl>
                                        <p:attrNameLst>
                                          <p:attrName>style.color</p:attrName>
                                        </p:attrNameLst>
                                      </p:cBhvr>
                                      <p:by>
                                        <p:hsl h="-7200000" s="0" l="0"/>
                                      </p:by>
                                    </p:animClr>
                                    <p:animClr clrSpc="hsl" dir="cw">
                                      <p:cBhvr>
                                        <p:cTn id="18" dur="500" fill="hold"/>
                                        <p:tgtEl>
                                          <p:spTgt spid="6"/>
                                        </p:tgtEl>
                                        <p:attrNameLst>
                                          <p:attrName>fillcolor</p:attrName>
                                        </p:attrNameLst>
                                      </p:cBhvr>
                                      <p:by>
                                        <p:hsl h="-7200000" s="0" l="0"/>
                                      </p:by>
                                    </p:animClr>
                                    <p:animClr clrSpc="hsl" dir="cw">
                                      <p:cBhvr>
                                        <p:cTn id="19" dur="500" fill="hold"/>
                                        <p:tgtEl>
                                          <p:spTgt spid="6"/>
                                        </p:tgtEl>
                                        <p:attrNameLst>
                                          <p:attrName>stroke.color</p:attrName>
                                        </p:attrNameLst>
                                      </p:cBhvr>
                                      <p:by>
                                        <p:hsl h="-7200000" s="0" l="0"/>
                                      </p:by>
                                    </p:animClr>
                                    <p:set>
                                      <p:cBhvr>
                                        <p:cTn id="20" dur="500" fill="hold"/>
                                        <p:tgtEl>
                                          <p:spTgt spid="6"/>
                                        </p:tgtEl>
                                        <p:attrNameLst>
                                          <p:attrName>fill.type</p:attrName>
                                        </p:attrNameLst>
                                      </p:cBhvr>
                                      <p:to>
                                        <p:strVal val="solid"/>
                                      </p:to>
                                    </p:set>
                                  </p:childTnLst>
                                </p:cTn>
                              </p:par>
                              <p:par>
                                <p:cTn id="21" presetID="9" presetClass="entr" presetSubtype="0" fill="hold" nodeType="withEffect">
                                  <p:stCondLst>
                                    <p:cond delay="0"/>
                                  </p:stCondLst>
                                  <p:childTnLst>
                                    <p:set>
                                      <p:cBhvr>
                                        <p:cTn id="22" dur="1" fill="hold">
                                          <p:stCondLst>
                                            <p:cond delay="0"/>
                                          </p:stCondLst>
                                        </p:cTn>
                                        <p:tgtEl>
                                          <p:spTgt spid="5124"/>
                                        </p:tgtEl>
                                        <p:attrNameLst>
                                          <p:attrName>style.visibility</p:attrName>
                                        </p:attrNameLst>
                                      </p:cBhvr>
                                      <p:to>
                                        <p:strVal val="visible"/>
                                      </p:to>
                                    </p:set>
                                    <p:animEffect transition="in" filter="dissolve">
                                      <p:cBhvr>
                                        <p:cTn id="23" dur="500"/>
                                        <p:tgtEl>
                                          <p:spTgt spid="5124"/>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ssolve">
                                      <p:cBhvr>
                                        <p:cTn id="26" dur="500"/>
                                        <p:tgtEl>
                                          <p:spTgt spid="13"/>
                                        </p:tgtEl>
                                      </p:cBhvr>
                                    </p:animEffect>
                                  </p:childTnLst>
                                </p:cTn>
                              </p:par>
                              <p:par>
                                <p:cTn id="27" presetID="22" presetClass="emph" presetSubtype="0" repeatCount="indefinite" fill="hold" grpId="1" nodeType="withEffect">
                                  <p:stCondLst>
                                    <p:cond delay="0"/>
                                  </p:stCondLst>
                                  <p:childTnLst>
                                    <p:animClr clrSpc="hsl" dir="cw">
                                      <p:cBhvr override="childStyle">
                                        <p:cTn id="28" dur="500" fill="hold"/>
                                        <p:tgtEl>
                                          <p:spTgt spid="13"/>
                                        </p:tgtEl>
                                        <p:attrNameLst>
                                          <p:attrName>style.color</p:attrName>
                                        </p:attrNameLst>
                                      </p:cBhvr>
                                      <p:by>
                                        <p:hsl h="-7200000" s="0" l="0"/>
                                      </p:by>
                                    </p:animClr>
                                    <p:animClr clrSpc="hsl" dir="cw">
                                      <p:cBhvr>
                                        <p:cTn id="29" dur="500" fill="hold"/>
                                        <p:tgtEl>
                                          <p:spTgt spid="13"/>
                                        </p:tgtEl>
                                        <p:attrNameLst>
                                          <p:attrName>fillcolor</p:attrName>
                                        </p:attrNameLst>
                                      </p:cBhvr>
                                      <p:by>
                                        <p:hsl h="-7200000" s="0" l="0"/>
                                      </p:by>
                                    </p:animClr>
                                    <p:animClr clrSpc="hsl" dir="cw">
                                      <p:cBhvr>
                                        <p:cTn id="30" dur="500" fill="hold"/>
                                        <p:tgtEl>
                                          <p:spTgt spid="13"/>
                                        </p:tgtEl>
                                        <p:attrNameLst>
                                          <p:attrName>stroke.color</p:attrName>
                                        </p:attrNameLst>
                                      </p:cBhvr>
                                      <p:by>
                                        <p:hsl h="-7200000" s="0" l="0"/>
                                      </p:by>
                                    </p:animClr>
                                    <p:set>
                                      <p:cBhvr>
                                        <p:cTn id="31" dur="500" fill="hold"/>
                                        <p:tgtEl>
                                          <p:spTgt spid="13"/>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dissolve">
                                      <p:cBhvr>
                                        <p:cTn id="36" dur="5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xit" presetSubtype="0" fill="hold" grpId="1" nodeType="clickEffect">
                                  <p:stCondLst>
                                    <p:cond delay="0"/>
                                  </p:stCondLst>
                                  <p:childTnLst>
                                    <p:animEffect transition="out" filter="dissolve">
                                      <p:cBhvr>
                                        <p:cTn id="40" dur="500"/>
                                        <p:tgtEl>
                                          <p:spTgt spid="3"/>
                                        </p:tgtEl>
                                      </p:cBhvr>
                                    </p:animEffect>
                                    <p:set>
                                      <p:cBhvr>
                                        <p:cTn id="41" dur="1" fill="hold">
                                          <p:stCondLst>
                                            <p:cond delay="499"/>
                                          </p:stCondLst>
                                        </p:cTn>
                                        <p:tgtEl>
                                          <p:spTgt spid="3"/>
                                        </p:tgtEl>
                                        <p:attrNameLst>
                                          <p:attrName>style.visibility</p:attrName>
                                        </p:attrNameLst>
                                      </p:cBhvr>
                                      <p:to>
                                        <p:strVal val="hidden"/>
                                      </p:to>
                                    </p:set>
                                  </p:childTnLst>
                                </p:cTn>
                              </p:par>
                              <p:par>
                                <p:cTn id="42" presetID="9" presetClass="exit" presetSubtype="0" fill="hold" grpId="0" nodeType="withEffect">
                                  <p:stCondLst>
                                    <p:cond delay="0"/>
                                  </p:stCondLst>
                                  <p:childTnLst>
                                    <p:animEffect transition="out" filter="dissolve">
                                      <p:cBhvr>
                                        <p:cTn id="43" dur="500"/>
                                        <p:tgtEl>
                                          <p:spTgt spid="2"/>
                                        </p:tgtEl>
                                      </p:cBhvr>
                                    </p:animEffect>
                                    <p:set>
                                      <p:cBhvr>
                                        <p:cTn id="44" dur="1" fill="hold">
                                          <p:stCondLst>
                                            <p:cond delay="499"/>
                                          </p:stCondLst>
                                        </p:cTn>
                                        <p:tgtEl>
                                          <p:spTgt spid="2"/>
                                        </p:tgtEl>
                                        <p:attrNameLst>
                                          <p:attrName>style.visibility</p:attrName>
                                        </p:attrNameLst>
                                      </p:cBhvr>
                                      <p:to>
                                        <p:strVal val="hidden"/>
                                      </p:to>
                                    </p:set>
                                  </p:childTnLst>
                                </p:cTn>
                              </p:par>
                              <p:par>
                                <p:cTn id="45" presetID="9"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dissolv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xit" presetSubtype="0" fill="hold" grpId="1" nodeType="clickEffect">
                                  <p:stCondLst>
                                    <p:cond delay="0"/>
                                  </p:stCondLst>
                                  <p:childTnLst>
                                    <p:animEffect transition="out" filter="dissolve">
                                      <p:cBhvr>
                                        <p:cTn id="51" dur="500"/>
                                        <p:tgtEl>
                                          <p:spTgt spid="15"/>
                                        </p:tgtEl>
                                      </p:cBhvr>
                                    </p:animEffect>
                                    <p:set>
                                      <p:cBhvr>
                                        <p:cTn id="52" dur="1" fill="hold">
                                          <p:stCondLst>
                                            <p:cond delay="499"/>
                                          </p:stCondLst>
                                        </p:cTn>
                                        <p:tgtEl>
                                          <p:spTgt spid="15"/>
                                        </p:tgtEl>
                                        <p:attrNameLst>
                                          <p:attrName>style.visibility</p:attrName>
                                        </p:attrNameLst>
                                      </p:cBhvr>
                                      <p:to>
                                        <p:strVal val="hidden"/>
                                      </p:to>
                                    </p:set>
                                  </p:childTnLst>
                                </p:cTn>
                              </p:par>
                              <p:par>
                                <p:cTn id="53" presetID="9" presetClass="entr" presetSubtype="0"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dissolve">
                                      <p:cBhvr>
                                        <p:cTn id="55" dur="5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xit" presetSubtype="0" fill="hold" nodeType="clickEffect">
                                  <p:stCondLst>
                                    <p:cond delay="0"/>
                                  </p:stCondLst>
                                  <p:childTnLst>
                                    <p:animEffect transition="out" filter="dissolve">
                                      <p:cBhvr>
                                        <p:cTn id="59" dur="500"/>
                                        <p:tgtEl>
                                          <p:spTgt spid="5124"/>
                                        </p:tgtEl>
                                      </p:cBhvr>
                                    </p:animEffect>
                                    <p:set>
                                      <p:cBhvr>
                                        <p:cTn id="60" dur="1" fill="hold">
                                          <p:stCondLst>
                                            <p:cond delay="499"/>
                                          </p:stCondLst>
                                        </p:cTn>
                                        <p:tgtEl>
                                          <p:spTgt spid="5124"/>
                                        </p:tgtEl>
                                        <p:attrNameLst>
                                          <p:attrName>style.visibility</p:attrName>
                                        </p:attrNameLst>
                                      </p:cBhvr>
                                      <p:to>
                                        <p:strVal val="hidden"/>
                                      </p:to>
                                    </p:set>
                                  </p:childTnLst>
                                </p:cTn>
                              </p:par>
                              <p:par>
                                <p:cTn id="61" presetID="9" presetClass="exit" presetSubtype="0" fill="hold" grpId="2" nodeType="withEffect">
                                  <p:stCondLst>
                                    <p:cond delay="0"/>
                                  </p:stCondLst>
                                  <p:childTnLst>
                                    <p:animEffect transition="out" filter="dissolve">
                                      <p:cBhvr>
                                        <p:cTn id="62" dur="500"/>
                                        <p:tgtEl>
                                          <p:spTgt spid="13"/>
                                        </p:tgtEl>
                                      </p:cBhvr>
                                    </p:animEffect>
                                    <p:set>
                                      <p:cBhvr>
                                        <p:cTn id="63" dur="1" fill="hold">
                                          <p:stCondLst>
                                            <p:cond delay="499"/>
                                          </p:stCondLst>
                                        </p:cTn>
                                        <p:tgtEl>
                                          <p:spTgt spid="13"/>
                                        </p:tgtEl>
                                        <p:attrNameLst>
                                          <p:attrName>style.visibility</p:attrName>
                                        </p:attrNameLst>
                                      </p:cBhvr>
                                      <p:to>
                                        <p:strVal val="hidden"/>
                                      </p:to>
                                    </p:set>
                                  </p:childTnLst>
                                </p:cTn>
                              </p:par>
                              <p:par>
                                <p:cTn id="64" presetID="9" presetClass="exit" presetSubtype="0" fill="hold" grpId="1" nodeType="withEffect">
                                  <p:stCondLst>
                                    <p:cond delay="0"/>
                                  </p:stCondLst>
                                  <p:childTnLst>
                                    <p:animEffect transition="out" filter="dissolve">
                                      <p:cBhvr>
                                        <p:cTn id="65" dur="500"/>
                                        <p:tgtEl>
                                          <p:spTgt spid="7"/>
                                        </p:tgtEl>
                                      </p:cBhvr>
                                    </p:animEffect>
                                    <p:set>
                                      <p:cBhvr>
                                        <p:cTn id="66" dur="1" fill="hold">
                                          <p:stCondLst>
                                            <p:cond delay="499"/>
                                          </p:stCondLst>
                                        </p:cTn>
                                        <p:tgtEl>
                                          <p:spTgt spid="7"/>
                                        </p:tgtEl>
                                        <p:attrNameLst>
                                          <p:attrName>style.visibility</p:attrName>
                                        </p:attrNameLst>
                                      </p:cBhvr>
                                      <p:to>
                                        <p:strVal val="hidden"/>
                                      </p:to>
                                    </p:set>
                                  </p:childTnLst>
                                </p:cTn>
                              </p:par>
                              <p:par>
                                <p:cTn id="67" presetID="9" presetClass="entr" presetSubtype="0" fill="hold" grpId="0" nodeType="with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dissolve">
                                      <p:cBhvr>
                                        <p:cTn id="69" dur="500"/>
                                        <p:tgtEl>
                                          <p:spTgt spid="4"/>
                                        </p:tgtEl>
                                      </p:cBhvr>
                                    </p:animEffect>
                                  </p:childTnLst>
                                </p:cTn>
                              </p:par>
                              <p:par>
                                <p:cTn id="70" presetID="9" presetClass="entr" presetSubtype="0" fill="hold" nodeType="withEffect">
                                  <p:stCondLst>
                                    <p:cond delay="0"/>
                                  </p:stCondLst>
                                  <p:childTnLst>
                                    <p:set>
                                      <p:cBhvr>
                                        <p:cTn id="71" dur="1" fill="hold">
                                          <p:stCondLst>
                                            <p:cond delay="0"/>
                                          </p:stCondLst>
                                        </p:cTn>
                                        <p:tgtEl>
                                          <p:spTgt spid="3074"/>
                                        </p:tgtEl>
                                        <p:attrNameLst>
                                          <p:attrName>style.visibility</p:attrName>
                                        </p:attrNameLst>
                                      </p:cBhvr>
                                      <p:to>
                                        <p:strVal val="visible"/>
                                      </p:to>
                                    </p:set>
                                    <p:animEffect transition="in" filter="dissolve">
                                      <p:cBhvr>
                                        <p:cTn id="72" dur="500"/>
                                        <p:tgtEl>
                                          <p:spTgt spid="3074"/>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dissolve">
                                      <p:cBhvr>
                                        <p:cTn id="75" dur="500"/>
                                        <p:tgtEl>
                                          <p:spTgt spid="18"/>
                                        </p:tgtEl>
                                      </p:cBhvr>
                                    </p:animEffect>
                                  </p:childTnLst>
                                </p:cTn>
                              </p:par>
                              <p:par>
                                <p:cTn id="76" presetID="22" presetClass="emph" presetSubtype="0" repeatCount="indefinite" fill="hold" grpId="1" nodeType="withEffect">
                                  <p:stCondLst>
                                    <p:cond delay="0"/>
                                  </p:stCondLst>
                                  <p:childTnLst>
                                    <p:animClr clrSpc="hsl" dir="cw">
                                      <p:cBhvr override="childStyle">
                                        <p:cTn id="77" dur="500" fill="hold"/>
                                        <p:tgtEl>
                                          <p:spTgt spid="18"/>
                                        </p:tgtEl>
                                        <p:attrNameLst>
                                          <p:attrName>style.color</p:attrName>
                                        </p:attrNameLst>
                                      </p:cBhvr>
                                      <p:by>
                                        <p:hsl h="-7200000" s="0" l="0"/>
                                      </p:by>
                                    </p:animClr>
                                    <p:animClr clrSpc="hsl" dir="cw">
                                      <p:cBhvr>
                                        <p:cTn id="78" dur="500" fill="hold"/>
                                        <p:tgtEl>
                                          <p:spTgt spid="18"/>
                                        </p:tgtEl>
                                        <p:attrNameLst>
                                          <p:attrName>fillcolor</p:attrName>
                                        </p:attrNameLst>
                                      </p:cBhvr>
                                      <p:by>
                                        <p:hsl h="-7200000" s="0" l="0"/>
                                      </p:by>
                                    </p:animClr>
                                    <p:animClr clrSpc="hsl" dir="cw">
                                      <p:cBhvr>
                                        <p:cTn id="79" dur="500" fill="hold"/>
                                        <p:tgtEl>
                                          <p:spTgt spid="18"/>
                                        </p:tgtEl>
                                        <p:attrNameLst>
                                          <p:attrName>stroke.color</p:attrName>
                                        </p:attrNameLst>
                                      </p:cBhvr>
                                      <p:by>
                                        <p:hsl h="-7200000" s="0" l="0"/>
                                      </p:by>
                                    </p:animClr>
                                    <p:set>
                                      <p:cBhvr>
                                        <p:cTn id="80" dur="500" fill="hold"/>
                                        <p:tgtEl>
                                          <p:spTgt spid="18"/>
                                        </p:tgtEl>
                                        <p:attrNameLst>
                                          <p:attrName>fill.type</p:attrName>
                                        </p:attrNameLst>
                                      </p:cBhvr>
                                      <p:to>
                                        <p:strVal val="solid"/>
                                      </p:to>
                                    </p:set>
                                  </p:childTnLst>
                                </p:cTn>
                              </p:par>
                            </p:childTnLst>
                          </p:cTn>
                        </p:par>
                      </p:childTnLst>
                    </p:cTn>
                  </p:par>
                  <p:par>
                    <p:cTn id="81" fill="hold">
                      <p:stCondLst>
                        <p:cond delay="indefinite"/>
                      </p:stCondLst>
                      <p:childTnLst>
                        <p:par>
                          <p:cTn id="82" fill="hold">
                            <p:stCondLst>
                              <p:cond delay="0"/>
                            </p:stCondLst>
                            <p:childTnLst>
                              <p:par>
                                <p:cTn id="83" presetID="9" presetClass="entr" presetSubtype="0" fill="hold" grpId="0" nodeType="clickEffect">
                                  <p:stCondLst>
                                    <p:cond delay="0"/>
                                  </p:stCondLst>
                                  <p:childTnLst>
                                    <p:set>
                                      <p:cBhvr>
                                        <p:cTn id="84" dur="1" fill="hold">
                                          <p:stCondLst>
                                            <p:cond delay="0"/>
                                          </p:stCondLst>
                                        </p:cTn>
                                        <p:tgtEl>
                                          <p:spTgt spid="5"/>
                                        </p:tgtEl>
                                        <p:attrNameLst>
                                          <p:attrName>style.visibility</p:attrName>
                                        </p:attrNameLst>
                                      </p:cBhvr>
                                      <p:to>
                                        <p:strVal val="visible"/>
                                      </p:to>
                                    </p:set>
                                    <p:animEffect transition="in" filter="dissolve">
                                      <p:cBhvr>
                                        <p:cTn id="8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4" grpId="0" animBg="1"/>
      <p:bldP spid="5" grpId="0" animBg="1"/>
      <p:bldP spid="6" grpId="0" animBg="1"/>
      <p:bldP spid="6" grpId="1" animBg="1"/>
      <p:bldP spid="13" grpId="0" animBg="1"/>
      <p:bldP spid="13" grpId="1" animBg="1"/>
      <p:bldP spid="13" grpId="2" animBg="1"/>
      <p:bldP spid="15" grpId="0" animBg="1"/>
      <p:bldP spid="15" grpId="1" animBg="1"/>
      <p:bldP spid="7" grpId="0" animBg="1"/>
      <p:bldP spid="7" grpId="1" animBg="1"/>
      <p:bldP spid="18" grpId="0" animBg="1"/>
      <p:bldP spid="18"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5399" y="5881444"/>
            <a:ext cx="6629401" cy="578882"/>
          </a:xfrm>
          <a:prstGeom prst="round2Diag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BD" sz="2800" dirty="0" smtClean="0">
                <a:solidFill>
                  <a:prstClr val="black"/>
                </a:solidFill>
                <a:latin typeface="NikoshBAN" pitchFamily="2" charset="0"/>
                <a:cs typeface="NikoshBAN" pitchFamily="2" charset="0"/>
              </a:rPr>
              <a:t> সাইটোপ্লাজম থেকে </a:t>
            </a:r>
            <a:r>
              <a:rPr lang="bn-BD" sz="2800" dirty="0" smtClean="0">
                <a:solidFill>
                  <a:srgbClr val="0000FF"/>
                </a:solidFill>
                <a:latin typeface="NikoshBAN" pitchFamily="2" charset="0"/>
                <a:cs typeface="NikoshBAN" pitchFamily="2" charset="0"/>
              </a:rPr>
              <a:t>নিউক্লিয়াস </a:t>
            </a:r>
            <a:r>
              <a:rPr lang="bn-BD" sz="2800" dirty="0" smtClean="0">
                <a:solidFill>
                  <a:prstClr val="black"/>
                </a:solidFill>
                <a:latin typeface="NikoshBAN" pitchFamily="2" charset="0"/>
                <a:cs typeface="NikoshBAN" pitchFamily="2" charset="0"/>
              </a:rPr>
              <a:t>কে</a:t>
            </a:r>
            <a:r>
              <a:rPr lang="bn-BD" sz="2800" dirty="0" smtClean="0">
                <a:solidFill>
                  <a:srgbClr val="0000FF"/>
                </a:solidFill>
                <a:latin typeface="NikoshBAN" pitchFamily="2" charset="0"/>
                <a:cs typeface="NikoshBAN" pitchFamily="2" charset="0"/>
              </a:rPr>
              <a:t> আলাদা </a:t>
            </a:r>
            <a:r>
              <a:rPr lang="bn-BD" sz="2800" dirty="0" smtClean="0">
                <a:solidFill>
                  <a:prstClr val="black"/>
                </a:solidFill>
                <a:latin typeface="NikoshBAN" pitchFamily="2" charset="0"/>
                <a:cs typeface="NikoshBAN" pitchFamily="2" charset="0"/>
              </a:rPr>
              <a:t>করে রাখে ।   </a:t>
            </a:r>
            <a:endParaRPr lang="en-US" sz="2800" dirty="0">
              <a:solidFill>
                <a:prstClr val="black"/>
              </a:solidFill>
              <a:latin typeface="NikoshBAN" pitchFamily="2" charset="0"/>
              <a:cs typeface="NikoshBAN" pitchFamily="2" charset="0"/>
            </a:endParaRPr>
          </a:p>
        </p:txBody>
      </p:sp>
      <p:sp>
        <p:nvSpPr>
          <p:cNvPr id="11" name="TextBox 10"/>
          <p:cNvSpPr txBox="1"/>
          <p:nvPr/>
        </p:nvSpPr>
        <p:spPr>
          <a:xfrm>
            <a:off x="1599446" y="246142"/>
            <a:ext cx="6185058" cy="715089"/>
          </a:xfrm>
          <a:prstGeom prst="round2Diag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3600" dirty="0" smtClean="0">
                <a:solidFill>
                  <a:prstClr val="black"/>
                </a:solidFill>
                <a:latin typeface="NikoshBAN" pitchFamily="2" charset="0"/>
                <a:cs typeface="NikoshBAN" pitchFamily="2" charset="0"/>
              </a:rPr>
              <a:t>চিহ্নিত অংশটির নাম কী –কেমন দেখতে ?  </a:t>
            </a:r>
            <a:endParaRPr lang="en-US" sz="3600" dirty="0">
              <a:solidFill>
                <a:prstClr val="black"/>
              </a:solidFill>
              <a:latin typeface="NikoshBAN" pitchFamily="2" charset="0"/>
              <a:cs typeface="NikoshBAN" pitchFamily="2" charset="0"/>
            </a:endParaRPr>
          </a:p>
        </p:txBody>
      </p:sp>
      <p:sp>
        <p:nvSpPr>
          <p:cNvPr id="12" name="TextBox 11"/>
          <p:cNvSpPr txBox="1"/>
          <p:nvPr/>
        </p:nvSpPr>
        <p:spPr>
          <a:xfrm>
            <a:off x="7146712" y="2957155"/>
            <a:ext cx="1840558" cy="715089"/>
          </a:xfrm>
          <a:prstGeom prst="round2Diag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bn-BD" sz="2800" dirty="0" smtClean="0">
                <a:solidFill>
                  <a:prstClr val="black"/>
                </a:solidFill>
                <a:latin typeface="NikoshBAN" pitchFamily="2" charset="0"/>
                <a:cs typeface="NikoshBAN" pitchFamily="2" charset="0"/>
              </a:rPr>
              <a:t>নিউক্লিওপ্লাজম</a:t>
            </a:r>
            <a:r>
              <a:rPr lang="bn-BD" sz="3600" dirty="0" smtClean="0">
                <a:solidFill>
                  <a:prstClr val="black"/>
                </a:solidFill>
                <a:latin typeface="NikoshBAN" pitchFamily="2" charset="0"/>
                <a:cs typeface="NikoshBAN" pitchFamily="2" charset="0"/>
              </a:rPr>
              <a:t> </a:t>
            </a:r>
            <a:endParaRPr lang="en-US" sz="3600" dirty="0">
              <a:solidFill>
                <a:prstClr val="black"/>
              </a:solidFill>
              <a:latin typeface="NikoshBAN" pitchFamily="2" charset="0"/>
              <a:cs typeface="NikoshBAN" pitchFamily="2" charset="0"/>
            </a:endParaRPr>
          </a:p>
        </p:txBody>
      </p:sp>
      <p:sp>
        <p:nvSpPr>
          <p:cNvPr id="16" name="TextBox 15"/>
          <p:cNvSpPr txBox="1"/>
          <p:nvPr/>
        </p:nvSpPr>
        <p:spPr>
          <a:xfrm>
            <a:off x="7181861" y="2468879"/>
            <a:ext cx="1812574" cy="715089"/>
          </a:xfrm>
          <a:prstGeom prst="round2Diag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bn-BD" sz="2800" dirty="0" smtClean="0">
                <a:solidFill>
                  <a:prstClr val="black"/>
                </a:solidFill>
                <a:latin typeface="NikoshBAN" pitchFamily="2" charset="0"/>
                <a:cs typeface="NikoshBAN" pitchFamily="2" charset="0"/>
              </a:rPr>
              <a:t>নিউক্লিওলাস</a:t>
            </a:r>
            <a:r>
              <a:rPr lang="bn-BD" sz="3600" dirty="0" smtClean="0">
                <a:solidFill>
                  <a:prstClr val="black"/>
                </a:solidFill>
                <a:latin typeface="NikoshBAN" pitchFamily="2" charset="0"/>
                <a:cs typeface="NikoshBAN" pitchFamily="2" charset="0"/>
              </a:rPr>
              <a:t> </a:t>
            </a:r>
            <a:endParaRPr lang="en-US" sz="3600" dirty="0">
              <a:solidFill>
                <a:prstClr val="black"/>
              </a:solidFill>
              <a:latin typeface="NikoshBAN" pitchFamily="2" charset="0"/>
              <a:cs typeface="NikoshBAN" pitchFamily="2" charset="0"/>
            </a:endParaRPr>
          </a:p>
        </p:txBody>
      </p:sp>
      <p:sp>
        <p:nvSpPr>
          <p:cNvPr id="22" name="TextBox 21"/>
          <p:cNvSpPr txBox="1"/>
          <p:nvPr/>
        </p:nvSpPr>
        <p:spPr>
          <a:xfrm>
            <a:off x="1016479" y="334276"/>
            <a:ext cx="7350992" cy="646986"/>
          </a:xfrm>
          <a:prstGeom prst="round2Diag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3200" dirty="0" smtClean="0">
                <a:solidFill>
                  <a:prstClr val="black"/>
                </a:solidFill>
                <a:latin typeface="NikoshBAN" pitchFamily="2" charset="0"/>
                <a:cs typeface="NikoshBAN" pitchFamily="2" charset="0"/>
              </a:rPr>
              <a:t>নিউক্লিয়াসের ভিতরে সুতার মত অঙ্গাণু দেখতে পাচ্ছ কী ?  </a:t>
            </a:r>
            <a:endParaRPr lang="en-US" sz="3200" dirty="0">
              <a:solidFill>
                <a:prstClr val="black"/>
              </a:solidFill>
              <a:latin typeface="NikoshBAN" pitchFamily="2" charset="0"/>
              <a:cs typeface="NikoshBAN" pitchFamily="2" charset="0"/>
            </a:endParaRPr>
          </a:p>
        </p:txBody>
      </p:sp>
      <p:sp>
        <p:nvSpPr>
          <p:cNvPr id="23" name="TextBox 22"/>
          <p:cNvSpPr txBox="1"/>
          <p:nvPr/>
        </p:nvSpPr>
        <p:spPr>
          <a:xfrm>
            <a:off x="2568239" y="5796233"/>
            <a:ext cx="4181735" cy="578882"/>
          </a:xfrm>
          <a:prstGeom prst="round2Diag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BD" sz="2800" dirty="0" smtClean="0">
                <a:solidFill>
                  <a:prstClr val="black"/>
                </a:solidFill>
                <a:latin typeface="NikoshBAN" pitchFamily="2" charset="0"/>
                <a:cs typeface="NikoshBAN" pitchFamily="2" charset="0"/>
              </a:rPr>
              <a:t>এই অংগাণুটি </a:t>
            </a:r>
            <a:r>
              <a:rPr lang="bn-BD" sz="2800" dirty="0" smtClean="0">
                <a:solidFill>
                  <a:srgbClr val="0000FF"/>
                </a:solidFill>
                <a:latin typeface="NikoshBAN" pitchFamily="2" charset="0"/>
                <a:cs typeface="NikoshBAN" pitchFamily="2" charset="0"/>
              </a:rPr>
              <a:t>ক্রোমাটিন তন্তু </a:t>
            </a:r>
            <a:r>
              <a:rPr lang="bn-BD" sz="2800" dirty="0" smtClean="0">
                <a:solidFill>
                  <a:prstClr val="black"/>
                </a:solidFill>
                <a:latin typeface="NikoshBAN" pitchFamily="2" charset="0"/>
                <a:cs typeface="NikoshBAN" pitchFamily="2" charset="0"/>
              </a:rPr>
              <a:t>। </a:t>
            </a:r>
            <a:endParaRPr lang="en-US" sz="2800" dirty="0">
              <a:solidFill>
                <a:prstClr val="black"/>
              </a:solidFill>
              <a:latin typeface="NikoshBAN" pitchFamily="2" charset="0"/>
              <a:cs typeface="NikoshBAN" pitchFamily="2" charset="0"/>
            </a:endParaRPr>
          </a:p>
        </p:txBody>
      </p:sp>
      <p:sp>
        <p:nvSpPr>
          <p:cNvPr id="24" name="TextBox 23"/>
          <p:cNvSpPr txBox="1"/>
          <p:nvPr/>
        </p:nvSpPr>
        <p:spPr>
          <a:xfrm>
            <a:off x="2101144" y="402380"/>
            <a:ext cx="5061625" cy="578882"/>
          </a:xfrm>
          <a:prstGeom prst="round2Diag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bn-BD" sz="2800" dirty="0" smtClean="0">
                <a:solidFill>
                  <a:prstClr val="black"/>
                </a:solidFill>
                <a:latin typeface="NikoshBAN" pitchFamily="2" charset="0"/>
                <a:cs typeface="NikoshBAN" pitchFamily="2" charset="0"/>
              </a:rPr>
              <a:t>নিউক্লিয়াসের  আবরণ কী কাজ করে  ? </a:t>
            </a:r>
            <a:endParaRPr lang="en-US" sz="2800" dirty="0">
              <a:solidFill>
                <a:prstClr val="black"/>
              </a:solidFill>
              <a:latin typeface="NikoshBAN" pitchFamily="2" charset="0"/>
              <a:cs typeface="NikoshBAN" pitchFamily="2" charset="0"/>
            </a:endParaRPr>
          </a:p>
        </p:txBody>
      </p:sp>
      <p:pic>
        <p:nvPicPr>
          <p:cNvPr id="21" name="Picture 2" descr="C:\Users\User\Deskto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2972139" y="1556130"/>
            <a:ext cx="3234102" cy="37278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5" name="Picture 24" descr="C:\Users\User\Desktop\Cell\1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0000" t="57128" r="6748" b="8809"/>
          <a:stretch/>
        </p:blipFill>
        <p:spPr bwMode="auto">
          <a:xfrm rot="10800000">
            <a:off x="5148870" y="4167407"/>
            <a:ext cx="583665" cy="76200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3073711" y="430211"/>
            <a:ext cx="3022289"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bn-BD" sz="3200" dirty="0" smtClean="0">
                <a:solidFill>
                  <a:prstClr val="black"/>
                </a:solidFill>
                <a:latin typeface="NikoshBAN" pitchFamily="2" charset="0"/>
                <a:cs typeface="NikoshBAN" pitchFamily="2" charset="0"/>
              </a:rPr>
              <a:t>ক্রোমাটিন তন্তুর কাজ </a:t>
            </a:r>
            <a:r>
              <a:rPr lang="en-US" sz="3200" dirty="0" smtClean="0">
                <a:solidFill>
                  <a:prstClr val="black"/>
                </a:solidFill>
                <a:latin typeface="NikoshBAN" pitchFamily="2" charset="0"/>
                <a:cs typeface="NikoshBAN" pitchFamily="2" charset="0"/>
              </a:rPr>
              <a:t>:</a:t>
            </a:r>
            <a:r>
              <a:rPr lang="bn-BD" sz="3200" dirty="0" smtClean="0">
                <a:solidFill>
                  <a:prstClr val="black"/>
                </a:solidFill>
                <a:latin typeface="NikoshBAN" pitchFamily="2" charset="0"/>
                <a:cs typeface="NikoshBAN" pitchFamily="2" charset="0"/>
              </a:rPr>
              <a:t>   </a:t>
            </a:r>
            <a:endParaRPr lang="en-US" sz="3200" dirty="0">
              <a:solidFill>
                <a:prstClr val="black"/>
              </a:solidFill>
              <a:latin typeface="NikoshBAN" pitchFamily="2" charset="0"/>
              <a:cs typeface="NikoshBAN" pitchFamily="2" charset="0"/>
            </a:endParaRPr>
          </a:p>
        </p:txBody>
      </p:sp>
      <p:pic>
        <p:nvPicPr>
          <p:cNvPr id="5122" name="Picture 2" descr="C:\Users\User\Desktop\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2940" y="1556130"/>
            <a:ext cx="3783115" cy="3621645"/>
          </a:xfrm>
          <a:prstGeom prst="rect">
            <a:avLst/>
          </a:prstGeom>
          <a:noFill/>
          <a:extLst>
            <a:ext uri="{909E8E84-426E-40DD-AFC4-6F175D3DCCD1}">
              <a14:hiddenFill xmlns:a14="http://schemas.microsoft.com/office/drawing/2010/main">
                <a:solidFill>
                  <a:srgbClr val="FFFFFF"/>
                </a:solidFill>
              </a14:hiddenFill>
            </a:ext>
          </a:extLst>
        </p:spPr>
      </p:pic>
      <p:cxnSp>
        <p:nvCxnSpPr>
          <p:cNvPr id="26" name="Straight Arrow Connector 25"/>
          <p:cNvCxnSpPr>
            <a:stCxn id="16" idx="2"/>
          </p:cNvCxnSpPr>
          <p:nvPr/>
        </p:nvCxnSpPr>
        <p:spPr>
          <a:xfrm flipH="1" flipV="1">
            <a:off x="3962400" y="2818205"/>
            <a:ext cx="3219461" cy="821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89189" y="3433761"/>
            <a:ext cx="2552245" cy="6572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5" name="Picture 6" descr="C:\Users\User\Desktop\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34514" y="1474564"/>
            <a:ext cx="3994886" cy="348710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C:\Users\User\Desktop\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5340" y="1474564"/>
            <a:ext cx="3934634" cy="362164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99628" y="430211"/>
            <a:ext cx="4920269" cy="52322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bn-BD" sz="2800" dirty="0" smtClean="0">
                <a:solidFill>
                  <a:prstClr val="black"/>
                </a:solidFill>
                <a:latin typeface="NikoshBAN" pitchFamily="2" charset="0"/>
                <a:cs typeface="NikoshBAN" pitchFamily="2" charset="0"/>
              </a:rPr>
              <a:t>নিউক্লিয়াসের বাইরের আবরণকে কী বলে ? </a:t>
            </a:r>
            <a:endParaRPr lang="en-US" sz="2800" dirty="0">
              <a:solidFill>
                <a:prstClr val="black"/>
              </a:solidFill>
              <a:latin typeface="NikoshBAN" pitchFamily="2" charset="0"/>
              <a:cs typeface="NikoshBAN" pitchFamily="2" charset="0"/>
            </a:endParaRPr>
          </a:p>
        </p:txBody>
      </p:sp>
      <p:sp>
        <p:nvSpPr>
          <p:cNvPr id="3" name="TextBox 2"/>
          <p:cNvSpPr txBox="1"/>
          <p:nvPr/>
        </p:nvSpPr>
        <p:spPr>
          <a:xfrm>
            <a:off x="3088163" y="5881444"/>
            <a:ext cx="27432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3600" dirty="0" smtClean="0">
                <a:solidFill>
                  <a:prstClr val="black"/>
                </a:solidFill>
                <a:latin typeface="NikoshBAN" pitchFamily="2" charset="0"/>
                <a:cs typeface="NikoshBAN" pitchFamily="2" charset="0"/>
              </a:rPr>
              <a:t>নিউক্লিয় আবরণী</a:t>
            </a:r>
            <a:endParaRPr lang="en-US" sz="3600" dirty="0">
              <a:solidFill>
                <a:prstClr val="black"/>
              </a:solidFill>
              <a:latin typeface="NikoshBAN" pitchFamily="2" charset="0"/>
              <a:cs typeface="NikoshBAN" pitchFamily="2" charset="0"/>
            </a:endParaRPr>
          </a:p>
        </p:txBody>
      </p:sp>
      <p:pic>
        <p:nvPicPr>
          <p:cNvPr id="37" name="Picture 11" descr="C:\Users\User\Desktop\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8352" y="1103573"/>
            <a:ext cx="4060869" cy="3962400"/>
          </a:xfrm>
          <a:prstGeom prst="rect">
            <a:avLst/>
          </a:prstGeom>
          <a:ln>
            <a:noFill/>
          </a:ln>
          <a:effectLst>
            <a:softEdge rad="112500"/>
          </a:effectLst>
          <a:extLst/>
        </p:spPr>
      </p:pic>
      <p:sp>
        <p:nvSpPr>
          <p:cNvPr id="38" name="TextBox 37"/>
          <p:cNvSpPr txBox="1"/>
          <p:nvPr/>
        </p:nvSpPr>
        <p:spPr>
          <a:xfrm>
            <a:off x="2412722" y="5987393"/>
            <a:ext cx="49530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dirty="0" smtClean="0">
                <a:solidFill>
                  <a:prstClr val="black"/>
                </a:solidFill>
                <a:latin typeface="NikoshBAN" pitchFamily="2" charset="0"/>
                <a:cs typeface="NikoshBAN" pitchFamily="2" charset="0"/>
              </a:rPr>
              <a:t>জীবের বৈশিষ্ট্য </a:t>
            </a:r>
            <a:r>
              <a:rPr lang="bn-BD" sz="2800" dirty="0" smtClean="0">
                <a:solidFill>
                  <a:srgbClr val="0000FF"/>
                </a:solidFill>
                <a:latin typeface="NikoshBAN" pitchFamily="2" charset="0"/>
                <a:cs typeface="NikoshBAN" pitchFamily="2" charset="0"/>
              </a:rPr>
              <a:t>পরবর্তী প্রজন্মে </a:t>
            </a:r>
            <a:r>
              <a:rPr lang="bn-BD" sz="2800" dirty="0" smtClean="0">
                <a:solidFill>
                  <a:prstClr val="black"/>
                </a:solidFill>
                <a:latin typeface="NikoshBAN" pitchFamily="2" charset="0"/>
                <a:cs typeface="NikoshBAN" pitchFamily="2" charset="0"/>
              </a:rPr>
              <a:t>নিয়ে যাওয়া  </a:t>
            </a:r>
            <a:endParaRPr lang="en-US" sz="2800" dirty="0">
              <a:solidFill>
                <a:prstClr val="black"/>
              </a:solidFill>
              <a:latin typeface="NikoshBAN" pitchFamily="2" charset="0"/>
              <a:cs typeface="NikoshBAN" pitchFamily="2" charset="0"/>
            </a:endParaRPr>
          </a:p>
        </p:txBody>
      </p:sp>
      <p:sp>
        <p:nvSpPr>
          <p:cNvPr id="41" name="Curved Up Arrow 40"/>
          <p:cNvSpPr/>
          <p:nvPr/>
        </p:nvSpPr>
        <p:spPr>
          <a:xfrm>
            <a:off x="3429000" y="2787295"/>
            <a:ext cx="2362200" cy="594955"/>
          </a:xfrm>
          <a:prstGeom prst="curvedUpArrow">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42" name="Curved Up Arrow 41"/>
          <p:cNvSpPr/>
          <p:nvPr/>
        </p:nvSpPr>
        <p:spPr>
          <a:xfrm>
            <a:off x="5455583" y="2818205"/>
            <a:ext cx="1910139" cy="594955"/>
          </a:xfrm>
          <a:prstGeom prst="curvedUpArrow">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22372007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dissolve">
                                      <p:cBhvr>
                                        <p:cTn id="10" dur="5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grpId="1" nodeType="clickEffect">
                                  <p:stCondLst>
                                    <p:cond delay="0"/>
                                  </p:stCondLst>
                                  <p:childTnLst>
                                    <p:animEffect transition="out" filter="dissolv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par>
                                <p:cTn id="21" presetID="9" presetClass="exit" presetSubtype="0" fill="hold" grpId="1" nodeType="withEffect">
                                  <p:stCondLst>
                                    <p:cond delay="0"/>
                                  </p:stCondLst>
                                  <p:childTnLst>
                                    <p:animEffect transition="out" filter="dissolve">
                                      <p:cBhvr>
                                        <p:cTn id="22" dur="500"/>
                                        <p:tgtEl>
                                          <p:spTgt spid="3"/>
                                        </p:tgtEl>
                                      </p:cBhvr>
                                    </p:animEffect>
                                    <p:set>
                                      <p:cBhvr>
                                        <p:cTn id="23" dur="1" fill="hold">
                                          <p:stCondLst>
                                            <p:cond delay="499"/>
                                          </p:stCondLst>
                                        </p:cTn>
                                        <p:tgtEl>
                                          <p:spTgt spid="3"/>
                                        </p:tgtEl>
                                        <p:attrNameLst>
                                          <p:attrName>style.visibility</p:attrName>
                                        </p:attrNameLst>
                                      </p:cBhvr>
                                      <p:to>
                                        <p:strVal val="hidden"/>
                                      </p:to>
                                    </p:set>
                                  </p:childTnLst>
                                </p:cTn>
                              </p:par>
                              <p:par>
                                <p:cTn id="24" presetID="9" presetClass="exit" presetSubtype="0" fill="hold" nodeType="withEffect">
                                  <p:stCondLst>
                                    <p:cond delay="0"/>
                                  </p:stCondLst>
                                  <p:childTnLst>
                                    <p:animEffect transition="out" filter="dissolve">
                                      <p:cBhvr>
                                        <p:cTn id="25" dur="500"/>
                                        <p:tgtEl>
                                          <p:spTgt spid="28"/>
                                        </p:tgtEl>
                                      </p:cBhvr>
                                    </p:animEffect>
                                    <p:set>
                                      <p:cBhvr>
                                        <p:cTn id="26" dur="1" fill="hold">
                                          <p:stCondLst>
                                            <p:cond delay="499"/>
                                          </p:stCondLst>
                                        </p:cTn>
                                        <p:tgtEl>
                                          <p:spTgt spid="28"/>
                                        </p:tgtEl>
                                        <p:attrNameLst>
                                          <p:attrName>style.visibility</p:attrName>
                                        </p:attrNameLst>
                                      </p:cBhvr>
                                      <p:to>
                                        <p:strVal val="hidden"/>
                                      </p:to>
                                    </p:set>
                                  </p:childTnLst>
                                </p:cTn>
                              </p:par>
                              <p:par>
                                <p:cTn id="27" presetID="9"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dissolve">
                                      <p:cBhvr>
                                        <p:cTn id="29" dur="500"/>
                                        <p:tgtEl>
                                          <p:spTgt spid="24"/>
                                        </p:tgtEl>
                                      </p:cBhvr>
                                    </p:animEffect>
                                  </p:childTnLst>
                                </p:cTn>
                              </p:par>
                              <p:par>
                                <p:cTn id="30" presetID="9" presetClass="entr" presetSubtype="0" fill="hold"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dissolve">
                                      <p:cBhvr>
                                        <p:cTn id="32" dur="500"/>
                                        <p:tgtEl>
                                          <p:spTgt spid="21"/>
                                        </p:tgtEl>
                                      </p:cBhvr>
                                    </p:animEffect>
                                  </p:childTnLst>
                                </p:cTn>
                              </p:par>
                              <p:par>
                                <p:cTn id="33" presetID="9"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dissolve">
                                      <p:cBhvr>
                                        <p:cTn id="35" dur="500"/>
                                        <p:tgtEl>
                                          <p:spTgt spid="25"/>
                                        </p:tgtEl>
                                      </p:cBhvr>
                                    </p:animEffect>
                                  </p:childTnLst>
                                </p:cTn>
                              </p:par>
                              <p:par>
                                <p:cTn id="36" presetID="6" presetClass="emph" presetSubtype="0" repeatCount="indefinite" fill="hold" nodeType="withEffect">
                                  <p:stCondLst>
                                    <p:cond delay="0"/>
                                  </p:stCondLst>
                                  <p:childTnLst>
                                    <p:animScale>
                                      <p:cBhvr>
                                        <p:cTn id="37" dur="2000" fill="hold"/>
                                        <p:tgtEl>
                                          <p:spTgt spid="25"/>
                                        </p:tgtEl>
                                      </p:cBhvr>
                                      <p:by x="150000" y="150000"/>
                                    </p:animScale>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dissolv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xit" presetSubtype="0" fill="hold" nodeType="clickEffect">
                                  <p:stCondLst>
                                    <p:cond delay="0"/>
                                  </p:stCondLst>
                                  <p:childTnLst>
                                    <p:animEffect transition="out" filter="dissolve">
                                      <p:cBhvr>
                                        <p:cTn id="46" dur="500"/>
                                        <p:tgtEl>
                                          <p:spTgt spid="25"/>
                                        </p:tgtEl>
                                      </p:cBhvr>
                                    </p:animEffect>
                                    <p:set>
                                      <p:cBhvr>
                                        <p:cTn id="47" dur="1" fill="hold">
                                          <p:stCondLst>
                                            <p:cond delay="499"/>
                                          </p:stCondLst>
                                        </p:cTn>
                                        <p:tgtEl>
                                          <p:spTgt spid="25"/>
                                        </p:tgtEl>
                                        <p:attrNameLst>
                                          <p:attrName>style.visibility</p:attrName>
                                        </p:attrNameLst>
                                      </p:cBhvr>
                                      <p:to>
                                        <p:strVal val="hidden"/>
                                      </p:to>
                                    </p:set>
                                  </p:childTnLst>
                                </p:cTn>
                              </p:par>
                              <p:par>
                                <p:cTn id="48" presetID="9" presetClass="exit" presetSubtype="0" fill="hold" nodeType="withEffect">
                                  <p:stCondLst>
                                    <p:cond delay="0"/>
                                  </p:stCondLst>
                                  <p:childTnLst>
                                    <p:animEffect transition="out" filter="dissolve">
                                      <p:cBhvr>
                                        <p:cTn id="49" dur="500"/>
                                        <p:tgtEl>
                                          <p:spTgt spid="21"/>
                                        </p:tgtEl>
                                      </p:cBhvr>
                                    </p:animEffect>
                                    <p:set>
                                      <p:cBhvr>
                                        <p:cTn id="50" dur="1" fill="hold">
                                          <p:stCondLst>
                                            <p:cond delay="499"/>
                                          </p:stCondLst>
                                        </p:cTn>
                                        <p:tgtEl>
                                          <p:spTgt spid="21"/>
                                        </p:tgtEl>
                                        <p:attrNameLst>
                                          <p:attrName>style.visibility</p:attrName>
                                        </p:attrNameLst>
                                      </p:cBhvr>
                                      <p:to>
                                        <p:strVal val="hidden"/>
                                      </p:to>
                                    </p:set>
                                  </p:childTnLst>
                                </p:cTn>
                              </p:par>
                              <p:par>
                                <p:cTn id="51" presetID="9" presetClass="exit" presetSubtype="0" fill="hold" grpId="1" nodeType="withEffect">
                                  <p:stCondLst>
                                    <p:cond delay="0"/>
                                  </p:stCondLst>
                                  <p:childTnLst>
                                    <p:animEffect transition="out" filter="dissolve">
                                      <p:cBhvr>
                                        <p:cTn id="52" dur="500"/>
                                        <p:tgtEl>
                                          <p:spTgt spid="5"/>
                                        </p:tgtEl>
                                      </p:cBhvr>
                                    </p:animEffect>
                                    <p:set>
                                      <p:cBhvr>
                                        <p:cTn id="53" dur="1" fill="hold">
                                          <p:stCondLst>
                                            <p:cond delay="499"/>
                                          </p:stCondLst>
                                        </p:cTn>
                                        <p:tgtEl>
                                          <p:spTgt spid="5"/>
                                        </p:tgtEl>
                                        <p:attrNameLst>
                                          <p:attrName>style.visibility</p:attrName>
                                        </p:attrNameLst>
                                      </p:cBhvr>
                                      <p:to>
                                        <p:strVal val="hidden"/>
                                      </p:to>
                                    </p:set>
                                  </p:childTnLst>
                                </p:cTn>
                              </p:par>
                              <p:par>
                                <p:cTn id="54" presetID="9" presetClass="exit" presetSubtype="0" fill="hold" grpId="1" nodeType="withEffect">
                                  <p:stCondLst>
                                    <p:cond delay="0"/>
                                  </p:stCondLst>
                                  <p:childTnLst>
                                    <p:animEffect transition="out" filter="dissolve">
                                      <p:cBhvr>
                                        <p:cTn id="55" dur="500"/>
                                        <p:tgtEl>
                                          <p:spTgt spid="24"/>
                                        </p:tgtEl>
                                      </p:cBhvr>
                                    </p:animEffect>
                                    <p:set>
                                      <p:cBhvr>
                                        <p:cTn id="56" dur="1" fill="hold">
                                          <p:stCondLst>
                                            <p:cond delay="499"/>
                                          </p:stCondLst>
                                        </p:cTn>
                                        <p:tgtEl>
                                          <p:spTgt spid="24"/>
                                        </p:tgtEl>
                                        <p:attrNameLst>
                                          <p:attrName>style.visibility</p:attrName>
                                        </p:attrNameLst>
                                      </p:cBhvr>
                                      <p:to>
                                        <p:strVal val="hidden"/>
                                      </p:to>
                                    </p:set>
                                  </p:childTnLst>
                                </p:cTn>
                              </p:par>
                              <p:par>
                                <p:cTn id="57" presetID="9"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dissolve">
                                      <p:cBhvr>
                                        <p:cTn id="59" dur="500"/>
                                        <p:tgtEl>
                                          <p:spTgt spid="11"/>
                                        </p:tgtEl>
                                      </p:cBhvr>
                                    </p:animEffect>
                                  </p:childTnLst>
                                </p:cTn>
                              </p:par>
                              <p:par>
                                <p:cTn id="60" presetID="9" presetClass="entr" presetSubtype="0" fill="hold" nodeType="withEffect">
                                  <p:stCondLst>
                                    <p:cond delay="0"/>
                                  </p:stCondLst>
                                  <p:childTnLst>
                                    <p:set>
                                      <p:cBhvr>
                                        <p:cTn id="61" dur="1" fill="hold">
                                          <p:stCondLst>
                                            <p:cond delay="0"/>
                                          </p:stCondLst>
                                        </p:cTn>
                                        <p:tgtEl>
                                          <p:spTgt spid="5122"/>
                                        </p:tgtEl>
                                        <p:attrNameLst>
                                          <p:attrName>style.visibility</p:attrName>
                                        </p:attrNameLst>
                                      </p:cBhvr>
                                      <p:to>
                                        <p:strVal val="visible"/>
                                      </p:to>
                                    </p:set>
                                    <p:animEffect transition="in" filter="dissolve">
                                      <p:cBhvr>
                                        <p:cTn id="62" dur="500"/>
                                        <p:tgtEl>
                                          <p:spTgt spid="5122"/>
                                        </p:tgtEl>
                                      </p:cBhvr>
                                    </p:animEffect>
                                  </p:childTnLst>
                                </p:cTn>
                              </p:par>
                              <p:par>
                                <p:cTn id="63" presetID="20" presetClass="entr" presetSubtype="0" fill="hold" nodeType="with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wedge">
                                      <p:cBhvr>
                                        <p:cTn id="65" dur="2000"/>
                                        <p:tgtEl>
                                          <p:spTgt spid="34"/>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dissolve">
                                      <p:cBhvr>
                                        <p:cTn id="70" dur="500"/>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xit" presetSubtype="0" fill="hold" grpId="1" nodeType="clickEffect">
                                  <p:stCondLst>
                                    <p:cond delay="0"/>
                                  </p:stCondLst>
                                  <p:childTnLst>
                                    <p:animEffect transition="out" filter="dissolve">
                                      <p:cBhvr>
                                        <p:cTn id="74" dur="500"/>
                                        <p:tgtEl>
                                          <p:spTgt spid="12"/>
                                        </p:tgtEl>
                                      </p:cBhvr>
                                    </p:animEffect>
                                    <p:set>
                                      <p:cBhvr>
                                        <p:cTn id="75" dur="1" fill="hold">
                                          <p:stCondLst>
                                            <p:cond delay="499"/>
                                          </p:stCondLst>
                                        </p:cTn>
                                        <p:tgtEl>
                                          <p:spTgt spid="12"/>
                                        </p:tgtEl>
                                        <p:attrNameLst>
                                          <p:attrName>style.visibility</p:attrName>
                                        </p:attrNameLst>
                                      </p:cBhvr>
                                      <p:to>
                                        <p:strVal val="hidden"/>
                                      </p:to>
                                    </p:set>
                                  </p:childTnLst>
                                </p:cTn>
                              </p:par>
                              <p:par>
                                <p:cTn id="76" presetID="9" presetClass="exit" presetSubtype="0" fill="hold" nodeType="withEffect">
                                  <p:stCondLst>
                                    <p:cond delay="0"/>
                                  </p:stCondLst>
                                  <p:childTnLst>
                                    <p:animEffect transition="out" filter="dissolve">
                                      <p:cBhvr>
                                        <p:cTn id="77" dur="500"/>
                                        <p:tgtEl>
                                          <p:spTgt spid="34"/>
                                        </p:tgtEl>
                                      </p:cBhvr>
                                    </p:animEffect>
                                    <p:set>
                                      <p:cBhvr>
                                        <p:cTn id="78" dur="1" fill="hold">
                                          <p:stCondLst>
                                            <p:cond delay="499"/>
                                          </p:stCondLst>
                                        </p:cTn>
                                        <p:tgtEl>
                                          <p:spTgt spid="34"/>
                                        </p:tgtEl>
                                        <p:attrNameLst>
                                          <p:attrName>style.visibility</p:attrName>
                                        </p:attrNameLst>
                                      </p:cBhvr>
                                      <p:to>
                                        <p:strVal val="hidden"/>
                                      </p:to>
                                    </p:set>
                                  </p:childTnLst>
                                </p:cTn>
                              </p:par>
                              <p:par>
                                <p:cTn id="79" presetID="9" presetClass="entr" presetSubtype="0" fill="hold" nodeType="with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dissolve">
                                      <p:cBhvr>
                                        <p:cTn id="81" dur="500"/>
                                        <p:tgtEl>
                                          <p:spTgt spid="26"/>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16"/>
                                        </p:tgtEl>
                                        <p:attrNameLst>
                                          <p:attrName>style.visibility</p:attrName>
                                        </p:attrNameLst>
                                      </p:cBhvr>
                                      <p:to>
                                        <p:strVal val="visible"/>
                                      </p:to>
                                    </p:set>
                                    <p:animEffect transition="in" filter="dissolve">
                                      <p:cBhvr>
                                        <p:cTn id="86" dur="500"/>
                                        <p:tgtEl>
                                          <p:spTgt spid="16"/>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xit" presetSubtype="0" fill="hold" grpId="1" nodeType="clickEffect">
                                  <p:stCondLst>
                                    <p:cond delay="0"/>
                                  </p:stCondLst>
                                  <p:childTnLst>
                                    <p:animEffect transition="out" filter="dissolve">
                                      <p:cBhvr>
                                        <p:cTn id="90" dur="500"/>
                                        <p:tgtEl>
                                          <p:spTgt spid="16"/>
                                        </p:tgtEl>
                                      </p:cBhvr>
                                    </p:animEffect>
                                    <p:set>
                                      <p:cBhvr>
                                        <p:cTn id="91" dur="1" fill="hold">
                                          <p:stCondLst>
                                            <p:cond delay="499"/>
                                          </p:stCondLst>
                                        </p:cTn>
                                        <p:tgtEl>
                                          <p:spTgt spid="16"/>
                                        </p:tgtEl>
                                        <p:attrNameLst>
                                          <p:attrName>style.visibility</p:attrName>
                                        </p:attrNameLst>
                                      </p:cBhvr>
                                      <p:to>
                                        <p:strVal val="hidden"/>
                                      </p:to>
                                    </p:set>
                                  </p:childTnLst>
                                </p:cTn>
                              </p:par>
                              <p:par>
                                <p:cTn id="92" presetID="9" presetClass="exit" presetSubtype="0" fill="hold" nodeType="withEffect">
                                  <p:stCondLst>
                                    <p:cond delay="0"/>
                                  </p:stCondLst>
                                  <p:childTnLst>
                                    <p:animEffect transition="out" filter="dissolve">
                                      <p:cBhvr>
                                        <p:cTn id="93" dur="500"/>
                                        <p:tgtEl>
                                          <p:spTgt spid="5122"/>
                                        </p:tgtEl>
                                      </p:cBhvr>
                                    </p:animEffect>
                                    <p:set>
                                      <p:cBhvr>
                                        <p:cTn id="94" dur="1" fill="hold">
                                          <p:stCondLst>
                                            <p:cond delay="499"/>
                                          </p:stCondLst>
                                        </p:cTn>
                                        <p:tgtEl>
                                          <p:spTgt spid="5122"/>
                                        </p:tgtEl>
                                        <p:attrNameLst>
                                          <p:attrName>style.visibility</p:attrName>
                                        </p:attrNameLst>
                                      </p:cBhvr>
                                      <p:to>
                                        <p:strVal val="hidden"/>
                                      </p:to>
                                    </p:set>
                                  </p:childTnLst>
                                </p:cTn>
                              </p:par>
                              <p:par>
                                <p:cTn id="95" presetID="9" presetClass="exit" presetSubtype="0" fill="hold" grpId="1" nodeType="withEffect">
                                  <p:stCondLst>
                                    <p:cond delay="0"/>
                                  </p:stCondLst>
                                  <p:childTnLst>
                                    <p:animEffect transition="out" filter="dissolve">
                                      <p:cBhvr>
                                        <p:cTn id="96" dur="200"/>
                                        <p:tgtEl>
                                          <p:spTgt spid="11"/>
                                        </p:tgtEl>
                                      </p:cBhvr>
                                    </p:animEffect>
                                    <p:set>
                                      <p:cBhvr>
                                        <p:cTn id="97" dur="1" fill="hold">
                                          <p:stCondLst>
                                            <p:cond delay="199"/>
                                          </p:stCondLst>
                                        </p:cTn>
                                        <p:tgtEl>
                                          <p:spTgt spid="11"/>
                                        </p:tgtEl>
                                        <p:attrNameLst>
                                          <p:attrName>style.visibility</p:attrName>
                                        </p:attrNameLst>
                                      </p:cBhvr>
                                      <p:to>
                                        <p:strVal val="hidden"/>
                                      </p:to>
                                    </p:set>
                                  </p:childTnLst>
                                </p:cTn>
                              </p:par>
                              <p:par>
                                <p:cTn id="98" presetID="9" presetClass="entr" presetSubtype="0" fill="hold" grpId="0" nodeType="with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dissolve">
                                      <p:cBhvr>
                                        <p:cTn id="100" dur="500"/>
                                        <p:tgtEl>
                                          <p:spTgt spid="22"/>
                                        </p:tgtEl>
                                      </p:cBhvr>
                                    </p:animEffect>
                                  </p:childTnLst>
                                </p:cTn>
                              </p:par>
                              <p:par>
                                <p:cTn id="101" presetID="9" presetClass="entr" presetSubtype="0" fill="hold"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dissolve">
                                      <p:cBhvr>
                                        <p:cTn id="103" dur="500"/>
                                        <p:tgtEl>
                                          <p:spTgt spid="35"/>
                                        </p:tgtEl>
                                      </p:cBhvr>
                                    </p:animEffect>
                                  </p:childTnLst>
                                </p:cTn>
                              </p:par>
                            </p:childTnLst>
                          </p:cTn>
                        </p:par>
                      </p:childTnLst>
                    </p:cTn>
                  </p:par>
                  <p:par>
                    <p:cTn id="104" fill="hold">
                      <p:stCondLst>
                        <p:cond delay="indefinite"/>
                      </p:stCondLst>
                      <p:childTnLst>
                        <p:par>
                          <p:cTn id="105" fill="hold">
                            <p:stCondLst>
                              <p:cond delay="0"/>
                            </p:stCondLst>
                            <p:childTnLst>
                              <p:par>
                                <p:cTn id="106" presetID="9" presetClass="entr" presetSubtype="0" fill="hold" grpId="0" nodeType="clickEffect">
                                  <p:stCondLst>
                                    <p:cond delay="0"/>
                                  </p:stCondLst>
                                  <p:childTnLst>
                                    <p:set>
                                      <p:cBhvr>
                                        <p:cTn id="107" dur="1" fill="hold">
                                          <p:stCondLst>
                                            <p:cond delay="0"/>
                                          </p:stCondLst>
                                        </p:cTn>
                                        <p:tgtEl>
                                          <p:spTgt spid="23"/>
                                        </p:tgtEl>
                                        <p:attrNameLst>
                                          <p:attrName>style.visibility</p:attrName>
                                        </p:attrNameLst>
                                      </p:cBhvr>
                                      <p:to>
                                        <p:strVal val="visible"/>
                                      </p:to>
                                    </p:set>
                                    <p:animEffect transition="in" filter="dissolve">
                                      <p:cBhvr>
                                        <p:cTn id="108" dur="500"/>
                                        <p:tgtEl>
                                          <p:spTgt spid="23"/>
                                        </p:tgtEl>
                                      </p:cBhvr>
                                    </p:animEffect>
                                  </p:childTnLst>
                                </p:cTn>
                              </p:par>
                            </p:childTnLst>
                          </p:cTn>
                        </p:par>
                      </p:childTnLst>
                    </p:cTn>
                  </p:par>
                  <p:par>
                    <p:cTn id="109" fill="hold">
                      <p:stCondLst>
                        <p:cond delay="indefinite"/>
                      </p:stCondLst>
                      <p:childTnLst>
                        <p:par>
                          <p:cTn id="110" fill="hold">
                            <p:stCondLst>
                              <p:cond delay="0"/>
                            </p:stCondLst>
                            <p:childTnLst>
                              <p:par>
                                <p:cTn id="111" presetID="9" presetClass="exit" presetSubtype="0" fill="hold" grpId="1" nodeType="clickEffect">
                                  <p:stCondLst>
                                    <p:cond delay="0"/>
                                  </p:stCondLst>
                                  <p:childTnLst>
                                    <p:animEffect transition="out" filter="dissolve">
                                      <p:cBhvr>
                                        <p:cTn id="112" dur="500"/>
                                        <p:tgtEl>
                                          <p:spTgt spid="23"/>
                                        </p:tgtEl>
                                      </p:cBhvr>
                                    </p:animEffect>
                                    <p:set>
                                      <p:cBhvr>
                                        <p:cTn id="113" dur="1" fill="hold">
                                          <p:stCondLst>
                                            <p:cond delay="499"/>
                                          </p:stCondLst>
                                        </p:cTn>
                                        <p:tgtEl>
                                          <p:spTgt spid="23"/>
                                        </p:tgtEl>
                                        <p:attrNameLst>
                                          <p:attrName>style.visibility</p:attrName>
                                        </p:attrNameLst>
                                      </p:cBhvr>
                                      <p:to>
                                        <p:strVal val="hidden"/>
                                      </p:to>
                                    </p:set>
                                  </p:childTnLst>
                                </p:cTn>
                              </p:par>
                              <p:par>
                                <p:cTn id="114" presetID="9" presetClass="exit" presetSubtype="0" fill="hold" nodeType="withEffect">
                                  <p:stCondLst>
                                    <p:cond delay="0"/>
                                  </p:stCondLst>
                                  <p:childTnLst>
                                    <p:animEffect transition="out" filter="dissolve">
                                      <p:cBhvr>
                                        <p:cTn id="115" dur="500"/>
                                        <p:tgtEl>
                                          <p:spTgt spid="26"/>
                                        </p:tgtEl>
                                      </p:cBhvr>
                                    </p:animEffect>
                                    <p:set>
                                      <p:cBhvr>
                                        <p:cTn id="116" dur="1" fill="hold">
                                          <p:stCondLst>
                                            <p:cond delay="499"/>
                                          </p:stCondLst>
                                        </p:cTn>
                                        <p:tgtEl>
                                          <p:spTgt spid="26"/>
                                        </p:tgtEl>
                                        <p:attrNameLst>
                                          <p:attrName>style.visibility</p:attrName>
                                        </p:attrNameLst>
                                      </p:cBhvr>
                                      <p:to>
                                        <p:strVal val="hidden"/>
                                      </p:to>
                                    </p:set>
                                  </p:childTnLst>
                                </p:cTn>
                              </p:par>
                              <p:par>
                                <p:cTn id="117" presetID="9" presetClass="exit" presetSubtype="0" fill="hold" nodeType="withEffect">
                                  <p:stCondLst>
                                    <p:cond delay="0"/>
                                  </p:stCondLst>
                                  <p:childTnLst>
                                    <p:animEffect transition="out" filter="dissolve">
                                      <p:cBhvr>
                                        <p:cTn id="118" dur="500"/>
                                        <p:tgtEl>
                                          <p:spTgt spid="21"/>
                                        </p:tgtEl>
                                      </p:cBhvr>
                                    </p:animEffect>
                                    <p:set>
                                      <p:cBhvr>
                                        <p:cTn id="119" dur="1" fill="hold">
                                          <p:stCondLst>
                                            <p:cond delay="499"/>
                                          </p:stCondLst>
                                        </p:cTn>
                                        <p:tgtEl>
                                          <p:spTgt spid="21"/>
                                        </p:tgtEl>
                                        <p:attrNameLst>
                                          <p:attrName>style.visibility</p:attrName>
                                        </p:attrNameLst>
                                      </p:cBhvr>
                                      <p:to>
                                        <p:strVal val="hidden"/>
                                      </p:to>
                                    </p:set>
                                  </p:childTnLst>
                                </p:cTn>
                              </p:par>
                              <p:par>
                                <p:cTn id="120" presetID="9" presetClass="exit" presetSubtype="0" fill="hold" nodeType="withEffect">
                                  <p:stCondLst>
                                    <p:cond delay="0"/>
                                  </p:stCondLst>
                                  <p:childTnLst>
                                    <p:animEffect transition="out" filter="dissolve">
                                      <p:cBhvr>
                                        <p:cTn id="121" dur="500"/>
                                        <p:tgtEl>
                                          <p:spTgt spid="25"/>
                                        </p:tgtEl>
                                      </p:cBhvr>
                                    </p:animEffect>
                                    <p:set>
                                      <p:cBhvr>
                                        <p:cTn id="122" dur="1" fill="hold">
                                          <p:stCondLst>
                                            <p:cond delay="499"/>
                                          </p:stCondLst>
                                        </p:cTn>
                                        <p:tgtEl>
                                          <p:spTgt spid="25"/>
                                        </p:tgtEl>
                                        <p:attrNameLst>
                                          <p:attrName>style.visibility</p:attrName>
                                        </p:attrNameLst>
                                      </p:cBhvr>
                                      <p:to>
                                        <p:strVal val="hidden"/>
                                      </p:to>
                                    </p:set>
                                  </p:childTnLst>
                                </p:cTn>
                              </p:par>
                              <p:par>
                                <p:cTn id="123" presetID="9" presetClass="exit" presetSubtype="0" fill="hold" grpId="2" nodeType="withEffect">
                                  <p:stCondLst>
                                    <p:cond delay="0"/>
                                  </p:stCondLst>
                                  <p:childTnLst>
                                    <p:animEffect transition="out" filter="dissolve">
                                      <p:cBhvr>
                                        <p:cTn id="124" dur="500"/>
                                        <p:tgtEl>
                                          <p:spTgt spid="24"/>
                                        </p:tgtEl>
                                      </p:cBhvr>
                                    </p:animEffect>
                                    <p:set>
                                      <p:cBhvr>
                                        <p:cTn id="125" dur="1" fill="hold">
                                          <p:stCondLst>
                                            <p:cond delay="499"/>
                                          </p:stCondLst>
                                        </p:cTn>
                                        <p:tgtEl>
                                          <p:spTgt spid="24"/>
                                        </p:tgtEl>
                                        <p:attrNameLst>
                                          <p:attrName>style.visibility</p:attrName>
                                        </p:attrNameLst>
                                      </p:cBhvr>
                                      <p:to>
                                        <p:strVal val="hidden"/>
                                      </p:to>
                                    </p:set>
                                  </p:childTnLst>
                                </p:cTn>
                              </p:par>
                              <p:par>
                                <p:cTn id="126" presetID="9" presetClass="exit" presetSubtype="0" fill="hold" grpId="2" nodeType="withEffect">
                                  <p:stCondLst>
                                    <p:cond delay="0"/>
                                  </p:stCondLst>
                                  <p:childTnLst>
                                    <p:animEffect transition="out" filter="dissolve">
                                      <p:cBhvr>
                                        <p:cTn id="127" dur="500"/>
                                        <p:tgtEl>
                                          <p:spTgt spid="5"/>
                                        </p:tgtEl>
                                      </p:cBhvr>
                                    </p:animEffect>
                                    <p:set>
                                      <p:cBhvr>
                                        <p:cTn id="128" dur="1" fill="hold">
                                          <p:stCondLst>
                                            <p:cond delay="499"/>
                                          </p:stCondLst>
                                        </p:cTn>
                                        <p:tgtEl>
                                          <p:spTgt spid="5"/>
                                        </p:tgtEl>
                                        <p:attrNameLst>
                                          <p:attrName>style.visibility</p:attrName>
                                        </p:attrNameLst>
                                      </p:cBhvr>
                                      <p:to>
                                        <p:strVal val="hidden"/>
                                      </p:to>
                                    </p:set>
                                  </p:childTnLst>
                                </p:cTn>
                              </p:par>
                              <p:par>
                                <p:cTn id="129" presetID="9" presetClass="exit" presetSubtype="0" fill="hold" grpId="2" nodeType="withEffect">
                                  <p:stCondLst>
                                    <p:cond delay="0"/>
                                  </p:stCondLst>
                                  <p:childTnLst>
                                    <p:animEffect transition="out" filter="dissolve">
                                      <p:cBhvr>
                                        <p:cTn id="130" dur="500"/>
                                        <p:tgtEl>
                                          <p:spTgt spid="11"/>
                                        </p:tgtEl>
                                      </p:cBhvr>
                                    </p:animEffect>
                                    <p:set>
                                      <p:cBhvr>
                                        <p:cTn id="131" dur="1" fill="hold">
                                          <p:stCondLst>
                                            <p:cond delay="499"/>
                                          </p:stCondLst>
                                        </p:cTn>
                                        <p:tgtEl>
                                          <p:spTgt spid="11"/>
                                        </p:tgtEl>
                                        <p:attrNameLst>
                                          <p:attrName>style.visibility</p:attrName>
                                        </p:attrNameLst>
                                      </p:cBhvr>
                                      <p:to>
                                        <p:strVal val="hidden"/>
                                      </p:to>
                                    </p:set>
                                  </p:childTnLst>
                                </p:cTn>
                              </p:par>
                              <p:par>
                                <p:cTn id="132" presetID="9" presetClass="exit" presetSubtype="0" fill="hold" grpId="2" nodeType="withEffect">
                                  <p:stCondLst>
                                    <p:cond delay="0"/>
                                  </p:stCondLst>
                                  <p:childTnLst>
                                    <p:animEffect transition="out" filter="dissolve">
                                      <p:cBhvr>
                                        <p:cTn id="133" dur="500"/>
                                        <p:tgtEl>
                                          <p:spTgt spid="12"/>
                                        </p:tgtEl>
                                      </p:cBhvr>
                                    </p:animEffect>
                                    <p:set>
                                      <p:cBhvr>
                                        <p:cTn id="134" dur="1" fill="hold">
                                          <p:stCondLst>
                                            <p:cond delay="499"/>
                                          </p:stCondLst>
                                        </p:cTn>
                                        <p:tgtEl>
                                          <p:spTgt spid="12"/>
                                        </p:tgtEl>
                                        <p:attrNameLst>
                                          <p:attrName>style.visibility</p:attrName>
                                        </p:attrNameLst>
                                      </p:cBhvr>
                                      <p:to>
                                        <p:strVal val="hidden"/>
                                      </p:to>
                                    </p:set>
                                  </p:childTnLst>
                                </p:cTn>
                              </p:par>
                              <p:par>
                                <p:cTn id="135" presetID="9" presetClass="exit" presetSubtype="0" fill="hold" grpId="2" nodeType="withEffect">
                                  <p:stCondLst>
                                    <p:cond delay="0"/>
                                  </p:stCondLst>
                                  <p:childTnLst>
                                    <p:animEffect transition="out" filter="dissolve">
                                      <p:cBhvr>
                                        <p:cTn id="136" dur="500"/>
                                        <p:tgtEl>
                                          <p:spTgt spid="16"/>
                                        </p:tgtEl>
                                      </p:cBhvr>
                                    </p:animEffect>
                                    <p:set>
                                      <p:cBhvr>
                                        <p:cTn id="137" dur="1" fill="hold">
                                          <p:stCondLst>
                                            <p:cond delay="499"/>
                                          </p:stCondLst>
                                        </p:cTn>
                                        <p:tgtEl>
                                          <p:spTgt spid="16"/>
                                        </p:tgtEl>
                                        <p:attrNameLst>
                                          <p:attrName>style.visibility</p:attrName>
                                        </p:attrNameLst>
                                      </p:cBhvr>
                                      <p:to>
                                        <p:strVal val="hidden"/>
                                      </p:to>
                                    </p:set>
                                  </p:childTnLst>
                                </p:cTn>
                              </p:par>
                              <p:par>
                                <p:cTn id="138" presetID="9" presetClass="exit" presetSubtype="0" fill="hold" grpId="1" nodeType="withEffect">
                                  <p:stCondLst>
                                    <p:cond delay="0"/>
                                  </p:stCondLst>
                                  <p:childTnLst>
                                    <p:animEffect transition="out" filter="dissolve">
                                      <p:cBhvr>
                                        <p:cTn id="139" dur="500"/>
                                        <p:tgtEl>
                                          <p:spTgt spid="22"/>
                                        </p:tgtEl>
                                      </p:cBhvr>
                                    </p:animEffect>
                                    <p:set>
                                      <p:cBhvr>
                                        <p:cTn id="140" dur="1" fill="hold">
                                          <p:stCondLst>
                                            <p:cond delay="499"/>
                                          </p:stCondLst>
                                        </p:cTn>
                                        <p:tgtEl>
                                          <p:spTgt spid="22"/>
                                        </p:tgtEl>
                                        <p:attrNameLst>
                                          <p:attrName>style.visibility</p:attrName>
                                        </p:attrNameLst>
                                      </p:cBhvr>
                                      <p:to>
                                        <p:strVal val="hidden"/>
                                      </p:to>
                                    </p:set>
                                  </p:childTnLst>
                                </p:cTn>
                              </p:par>
                              <p:par>
                                <p:cTn id="141" presetID="9" presetClass="exit" presetSubtype="0" fill="hold" grpId="2" nodeType="withEffect">
                                  <p:stCondLst>
                                    <p:cond delay="0"/>
                                  </p:stCondLst>
                                  <p:childTnLst>
                                    <p:animEffect transition="out" filter="dissolve">
                                      <p:cBhvr>
                                        <p:cTn id="142" dur="500"/>
                                        <p:tgtEl>
                                          <p:spTgt spid="23"/>
                                        </p:tgtEl>
                                      </p:cBhvr>
                                    </p:animEffect>
                                    <p:set>
                                      <p:cBhvr>
                                        <p:cTn id="143" dur="1" fill="hold">
                                          <p:stCondLst>
                                            <p:cond delay="499"/>
                                          </p:stCondLst>
                                        </p:cTn>
                                        <p:tgtEl>
                                          <p:spTgt spid="23"/>
                                        </p:tgtEl>
                                        <p:attrNameLst>
                                          <p:attrName>style.visibility</p:attrName>
                                        </p:attrNameLst>
                                      </p:cBhvr>
                                      <p:to>
                                        <p:strVal val="hidden"/>
                                      </p:to>
                                    </p:set>
                                  </p:childTnLst>
                                </p:cTn>
                              </p:par>
                              <p:par>
                                <p:cTn id="144" presetID="9" presetClass="exit" presetSubtype="0" fill="hold" nodeType="withEffect">
                                  <p:stCondLst>
                                    <p:cond delay="0"/>
                                  </p:stCondLst>
                                  <p:childTnLst>
                                    <p:animEffect transition="out" filter="dissolve">
                                      <p:cBhvr>
                                        <p:cTn id="145" dur="500"/>
                                        <p:tgtEl>
                                          <p:spTgt spid="35"/>
                                        </p:tgtEl>
                                      </p:cBhvr>
                                    </p:animEffect>
                                    <p:set>
                                      <p:cBhvr>
                                        <p:cTn id="146" dur="1" fill="hold">
                                          <p:stCondLst>
                                            <p:cond delay="499"/>
                                          </p:stCondLst>
                                        </p:cTn>
                                        <p:tgtEl>
                                          <p:spTgt spid="35"/>
                                        </p:tgtEl>
                                        <p:attrNameLst>
                                          <p:attrName>style.visibility</p:attrName>
                                        </p:attrNameLst>
                                      </p:cBhvr>
                                      <p:to>
                                        <p:strVal val="hidden"/>
                                      </p:to>
                                    </p:set>
                                  </p:childTnLst>
                                </p:cTn>
                              </p:par>
                              <p:par>
                                <p:cTn id="147" presetID="9" presetClass="entr" presetSubtype="0" fill="hold" nodeType="withEffect">
                                  <p:stCondLst>
                                    <p:cond delay="0"/>
                                  </p:stCondLst>
                                  <p:childTnLst>
                                    <p:set>
                                      <p:cBhvr>
                                        <p:cTn id="148" dur="1" fill="hold">
                                          <p:stCondLst>
                                            <p:cond delay="0"/>
                                          </p:stCondLst>
                                        </p:cTn>
                                        <p:tgtEl>
                                          <p:spTgt spid="37"/>
                                        </p:tgtEl>
                                        <p:attrNameLst>
                                          <p:attrName>style.visibility</p:attrName>
                                        </p:attrNameLst>
                                      </p:cBhvr>
                                      <p:to>
                                        <p:strVal val="visible"/>
                                      </p:to>
                                    </p:set>
                                    <p:animEffect transition="in" filter="dissolve">
                                      <p:cBhvr>
                                        <p:cTn id="149" dur="500"/>
                                        <p:tgtEl>
                                          <p:spTgt spid="37"/>
                                        </p:tgtEl>
                                      </p:cBhvr>
                                    </p:animEffect>
                                  </p:childTnLst>
                                </p:cTn>
                              </p:par>
                            </p:childTnLst>
                          </p:cTn>
                        </p:par>
                      </p:childTnLst>
                    </p:cTn>
                  </p:par>
                  <p:par>
                    <p:cTn id="150" fill="hold">
                      <p:stCondLst>
                        <p:cond delay="indefinite"/>
                      </p:stCondLst>
                      <p:childTnLst>
                        <p:par>
                          <p:cTn id="151" fill="hold">
                            <p:stCondLst>
                              <p:cond delay="0"/>
                            </p:stCondLst>
                            <p:childTnLst>
                              <p:par>
                                <p:cTn id="152" presetID="9" presetClass="entr" presetSubtype="0" fill="hold" grpId="0" nodeType="clickEffect">
                                  <p:stCondLst>
                                    <p:cond delay="0"/>
                                  </p:stCondLst>
                                  <p:childTnLst>
                                    <p:set>
                                      <p:cBhvr>
                                        <p:cTn id="153" dur="1" fill="hold">
                                          <p:stCondLst>
                                            <p:cond delay="0"/>
                                          </p:stCondLst>
                                        </p:cTn>
                                        <p:tgtEl>
                                          <p:spTgt spid="31"/>
                                        </p:tgtEl>
                                        <p:attrNameLst>
                                          <p:attrName>style.visibility</p:attrName>
                                        </p:attrNameLst>
                                      </p:cBhvr>
                                      <p:to>
                                        <p:strVal val="visible"/>
                                      </p:to>
                                    </p:set>
                                    <p:animEffect transition="in" filter="dissolve">
                                      <p:cBhvr>
                                        <p:cTn id="154" dur="500"/>
                                        <p:tgtEl>
                                          <p:spTgt spid="31"/>
                                        </p:tgtEl>
                                      </p:cBhvr>
                                    </p:animEffect>
                                  </p:childTnLst>
                                </p:cTn>
                              </p:par>
                              <p:par>
                                <p:cTn id="155" presetID="16" presetClass="entr" presetSubtype="37" repeatCount="indefinite" fill="hold" grpId="0" nodeType="withEffect">
                                  <p:stCondLst>
                                    <p:cond delay="0"/>
                                  </p:stCondLst>
                                  <p:childTnLst>
                                    <p:set>
                                      <p:cBhvr>
                                        <p:cTn id="156" dur="1" fill="hold">
                                          <p:stCondLst>
                                            <p:cond delay="0"/>
                                          </p:stCondLst>
                                        </p:cTn>
                                        <p:tgtEl>
                                          <p:spTgt spid="41"/>
                                        </p:tgtEl>
                                        <p:attrNameLst>
                                          <p:attrName>style.visibility</p:attrName>
                                        </p:attrNameLst>
                                      </p:cBhvr>
                                      <p:to>
                                        <p:strVal val="visible"/>
                                      </p:to>
                                    </p:set>
                                    <p:animEffect transition="in" filter="barn(outVertical)">
                                      <p:cBhvr>
                                        <p:cTn id="157" dur="1000"/>
                                        <p:tgtEl>
                                          <p:spTgt spid="41"/>
                                        </p:tgtEl>
                                      </p:cBhvr>
                                    </p:animEffect>
                                  </p:childTnLst>
                                </p:cTn>
                              </p:par>
                              <p:par>
                                <p:cTn id="158" presetID="22" presetClass="emph" presetSubtype="0" repeatCount="indefinite" fill="hold" grpId="1" nodeType="withEffect">
                                  <p:stCondLst>
                                    <p:cond delay="0"/>
                                  </p:stCondLst>
                                  <p:childTnLst>
                                    <p:animClr clrSpc="hsl" dir="cw">
                                      <p:cBhvr override="childStyle">
                                        <p:cTn id="159" dur="500" fill="hold"/>
                                        <p:tgtEl>
                                          <p:spTgt spid="41"/>
                                        </p:tgtEl>
                                        <p:attrNameLst>
                                          <p:attrName>style.color</p:attrName>
                                        </p:attrNameLst>
                                      </p:cBhvr>
                                      <p:by>
                                        <p:hsl h="-7200000" s="0" l="0"/>
                                      </p:by>
                                    </p:animClr>
                                    <p:animClr clrSpc="hsl" dir="cw">
                                      <p:cBhvr>
                                        <p:cTn id="160" dur="500" fill="hold"/>
                                        <p:tgtEl>
                                          <p:spTgt spid="41"/>
                                        </p:tgtEl>
                                        <p:attrNameLst>
                                          <p:attrName>fillcolor</p:attrName>
                                        </p:attrNameLst>
                                      </p:cBhvr>
                                      <p:by>
                                        <p:hsl h="-7200000" s="0" l="0"/>
                                      </p:by>
                                    </p:animClr>
                                    <p:animClr clrSpc="hsl" dir="cw">
                                      <p:cBhvr>
                                        <p:cTn id="161" dur="500" fill="hold"/>
                                        <p:tgtEl>
                                          <p:spTgt spid="41"/>
                                        </p:tgtEl>
                                        <p:attrNameLst>
                                          <p:attrName>stroke.color</p:attrName>
                                        </p:attrNameLst>
                                      </p:cBhvr>
                                      <p:by>
                                        <p:hsl h="-7200000" s="0" l="0"/>
                                      </p:by>
                                    </p:animClr>
                                    <p:set>
                                      <p:cBhvr>
                                        <p:cTn id="162" dur="500" fill="hold"/>
                                        <p:tgtEl>
                                          <p:spTgt spid="41"/>
                                        </p:tgtEl>
                                        <p:attrNameLst>
                                          <p:attrName>fill.type</p:attrName>
                                        </p:attrNameLst>
                                      </p:cBhvr>
                                      <p:to>
                                        <p:strVal val="solid"/>
                                      </p:to>
                                    </p:set>
                                  </p:childTnLst>
                                </p:cTn>
                              </p:par>
                            </p:childTnLst>
                          </p:cTn>
                        </p:par>
                        <p:par>
                          <p:cTn id="163" fill="hold">
                            <p:stCondLst>
                              <p:cond delay="1000"/>
                            </p:stCondLst>
                            <p:childTnLst>
                              <p:par>
                                <p:cTn id="164" presetID="16" presetClass="entr" presetSubtype="37" repeatCount="indefinite" fill="hold" grpId="0" nodeType="afterEffect">
                                  <p:stCondLst>
                                    <p:cond delay="0"/>
                                  </p:stCondLst>
                                  <p:childTnLst>
                                    <p:set>
                                      <p:cBhvr>
                                        <p:cTn id="165" dur="1" fill="hold">
                                          <p:stCondLst>
                                            <p:cond delay="0"/>
                                          </p:stCondLst>
                                        </p:cTn>
                                        <p:tgtEl>
                                          <p:spTgt spid="42"/>
                                        </p:tgtEl>
                                        <p:attrNameLst>
                                          <p:attrName>style.visibility</p:attrName>
                                        </p:attrNameLst>
                                      </p:cBhvr>
                                      <p:to>
                                        <p:strVal val="visible"/>
                                      </p:to>
                                    </p:set>
                                    <p:animEffect transition="in" filter="barn(outVertical)">
                                      <p:cBhvr>
                                        <p:cTn id="166" dur="1000"/>
                                        <p:tgtEl>
                                          <p:spTgt spid="42"/>
                                        </p:tgtEl>
                                      </p:cBhvr>
                                    </p:animEffect>
                                  </p:childTnLst>
                                </p:cTn>
                              </p:par>
                              <p:par>
                                <p:cTn id="167" presetID="22" presetClass="emph" presetSubtype="0" repeatCount="indefinite" fill="hold" grpId="1" nodeType="withEffect">
                                  <p:stCondLst>
                                    <p:cond delay="0"/>
                                  </p:stCondLst>
                                  <p:childTnLst>
                                    <p:animClr clrSpc="hsl" dir="cw">
                                      <p:cBhvr override="childStyle">
                                        <p:cTn id="168" dur="500" fill="hold"/>
                                        <p:tgtEl>
                                          <p:spTgt spid="42"/>
                                        </p:tgtEl>
                                        <p:attrNameLst>
                                          <p:attrName>style.color</p:attrName>
                                        </p:attrNameLst>
                                      </p:cBhvr>
                                      <p:by>
                                        <p:hsl h="-7200000" s="0" l="0"/>
                                      </p:by>
                                    </p:animClr>
                                    <p:animClr clrSpc="hsl" dir="cw">
                                      <p:cBhvr>
                                        <p:cTn id="169" dur="500" fill="hold"/>
                                        <p:tgtEl>
                                          <p:spTgt spid="42"/>
                                        </p:tgtEl>
                                        <p:attrNameLst>
                                          <p:attrName>fillcolor</p:attrName>
                                        </p:attrNameLst>
                                      </p:cBhvr>
                                      <p:by>
                                        <p:hsl h="-7200000" s="0" l="0"/>
                                      </p:by>
                                    </p:animClr>
                                    <p:animClr clrSpc="hsl" dir="cw">
                                      <p:cBhvr>
                                        <p:cTn id="170" dur="500" fill="hold"/>
                                        <p:tgtEl>
                                          <p:spTgt spid="42"/>
                                        </p:tgtEl>
                                        <p:attrNameLst>
                                          <p:attrName>stroke.color</p:attrName>
                                        </p:attrNameLst>
                                      </p:cBhvr>
                                      <p:by>
                                        <p:hsl h="-7200000" s="0" l="0"/>
                                      </p:by>
                                    </p:animClr>
                                    <p:set>
                                      <p:cBhvr>
                                        <p:cTn id="171" dur="500" fill="hold"/>
                                        <p:tgtEl>
                                          <p:spTgt spid="42"/>
                                        </p:tgtEl>
                                        <p:attrNameLst>
                                          <p:attrName>fill.type</p:attrName>
                                        </p:attrNameLst>
                                      </p:cBhvr>
                                      <p:to>
                                        <p:strVal val="solid"/>
                                      </p:to>
                                    </p:set>
                                  </p:childTnLst>
                                </p:cTn>
                              </p:par>
                            </p:childTnLst>
                          </p:cTn>
                        </p:par>
                      </p:childTnLst>
                    </p:cTn>
                  </p:par>
                  <p:par>
                    <p:cTn id="172" fill="hold">
                      <p:stCondLst>
                        <p:cond delay="indefinite"/>
                      </p:stCondLst>
                      <p:childTnLst>
                        <p:par>
                          <p:cTn id="173" fill="hold">
                            <p:stCondLst>
                              <p:cond delay="0"/>
                            </p:stCondLst>
                            <p:childTnLst>
                              <p:par>
                                <p:cTn id="174" presetID="9" presetClass="entr" presetSubtype="0" fill="hold" grpId="0" nodeType="clickEffect">
                                  <p:stCondLst>
                                    <p:cond delay="0"/>
                                  </p:stCondLst>
                                  <p:childTnLst>
                                    <p:set>
                                      <p:cBhvr>
                                        <p:cTn id="175" dur="1" fill="hold">
                                          <p:stCondLst>
                                            <p:cond delay="0"/>
                                          </p:stCondLst>
                                        </p:cTn>
                                        <p:tgtEl>
                                          <p:spTgt spid="38"/>
                                        </p:tgtEl>
                                        <p:attrNameLst>
                                          <p:attrName>style.visibility</p:attrName>
                                        </p:attrNameLst>
                                      </p:cBhvr>
                                      <p:to>
                                        <p:strVal val="visible"/>
                                      </p:to>
                                    </p:set>
                                    <p:animEffect transition="in" filter="dissolve">
                                      <p:cBhvr>
                                        <p:cTn id="17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11" grpId="0" animBg="1"/>
      <p:bldP spid="11" grpId="1" animBg="1"/>
      <p:bldP spid="11" grpId="2" animBg="1"/>
      <p:bldP spid="12" grpId="0" animBg="1"/>
      <p:bldP spid="12" grpId="1" animBg="1"/>
      <p:bldP spid="12" grpId="2" animBg="1"/>
      <p:bldP spid="16" grpId="0" animBg="1"/>
      <p:bldP spid="16" grpId="1" animBg="1"/>
      <p:bldP spid="16" grpId="2" animBg="1"/>
      <p:bldP spid="22" grpId="0" animBg="1"/>
      <p:bldP spid="22" grpId="1" animBg="1"/>
      <p:bldP spid="23" grpId="0" animBg="1"/>
      <p:bldP spid="23" grpId="1" animBg="1"/>
      <p:bldP spid="23" grpId="2" animBg="1"/>
      <p:bldP spid="24" grpId="0" animBg="1"/>
      <p:bldP spid="24" grpId="1" animBg="1"/>
      <p:bldP spid="24" grpId="2" animBg="1"/>
      <p:bldP spid="31" grpId="0" animBg="1"/>
      <p:bldP spid="2" grpId="0" animBg="1"/>
      <p:bldP spid="2" grpId="1" animBg="1"/>
      <p:bldP spid="3" grpId="0" animBg="1"/>
      <p:bldP spid="3" grpId="1" animBg="1"/>
      <p:bldP spid="38" grpId="0" animBg="1"/>
      <p:bldP spid="41" grpId="0" animBg="1"/>
      <p:bldP spid="41" grpId="1" animBg="1"/>
      <p:bldP spid="42" grpId="0" animBg="1"/>
      <p:bldP spid="4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Users\User\Deskto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8340" y="1469512"/>
            <a:ext cx="3733800" cy="393854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67797" y="613673"/>
            <a:ext cx="6324600" cy="715089"/>
          </a:xfrm>
          <a:prstGeom prst="round2DiagRect">
            <a:avLst/>
          </a:prstGeom>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BD" sz="3600" b="1" dirty="0" smtClean="0">
                <a:ln w="11430"/>
                <a:solidFill>
                  <a:prstClr val="black"/>
                </a:solidFill>
                <a:effectLst>
                  <a:outerShdw blurRad="50800" dist="39000" dir="5460000" algn="tl">
                    <a:srgbClr val="000000">
                      <a:alpha val="38000"/>
                    </a:srgbClr>
                  </a:outerShdw>
                </a:effectLst>
                <a:latin typeface="NikoshBAN" pitchFamily="2" charset="0"/>
                <a:cs typeface="NikoshBAN" pitchFamily="2" charset="0"/>
              </a:rPr>
              <a:t>নিউক্লিয়াসের বিভিন্ন </a:t>
            </a:r>
            <a:r>
              <a:rPr lang="bn-BD" sz="3600" b="1" dirty="0" smtClean="0">
                <a:ln w="11430"/>
                <a:solidFill>
                  <a:prstClr val="black"/>
                </a:solidFill>
                <a:effectLst>
                  <a:outerShdw blurRad="50800" dist="39000" dir="5460000" algn="tl">
                    <a:srgbClr val="000000">
                      <a:alpha val="38000"/>
                    </a:srgbClr>
                  </a:outerShdw>
                </a:effectLst>
                <a:latin typeface="NikoshBAN" pitchFamily="2" charset="0"/>
                <a:cs typeface="NikoshBAN" pitchFamily="2" charset="0"/>
              </a:rPr>
              <a:t>অংশ </a:t>
            </a:r>
            <a:r>
              <a:rPr lang="en-US" sz="3600"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3600"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NikoshBAN" pitchFamily="2" charset="0"/>
                <a:cs typeface="NikoshBAN" pitchFamily="2" charset="0"/>
              </a:rPr>
              <a:t>  </a:t>
            </a:r>
            <a:endParaRPr lang="en-US" sz="36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NikoshBAN" pitchFamily="2" charset="0"/>
              <a:cs typeface="NikoshBAN" pitchFamily="2" charset="0"/>
            </a:endParaRPr>
          </a:p>
        </p:txBody>
      </p:sp>
      <p:sp>
        <p:nvSpPr>
          <p:cNvPr id="5" name="TextBox 4"/>
          <p:cNvSpPr txBox="1"/>
          <p:nvPr/>
        </p:nvSpPr>
        <p:spPr>
          <a:xfrm>
            <a:off x="7010400" y="1588823"/>
            <a:ext cx="1752600" cy="369332"/>
          </a:xfrm>
          <a:prstGeom prst="rect">
            <a:avLst/>
          </a:prstGeom>
          <a:noFill/>
        </p:spPr>
        <p:txBody>
          <a:bodyPr wrap="square" rtlCol="0">
            <a:prstTxWarp prst="textPlain">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BD" b="1" dirty="0" smtClean="0">
                <a:ln w="11430"/>
                <a:solidFill>
                  <a:prstClr val="black"/>
                </a:solidFill>
                <a:effectLst>
                  <a:outerShdw blurRad="50800" dist="39000" dir="5460000" algn="tl">
                    <a:srgbClr val="000000">
                      <a:alpha val="38000"/>
                    </a:srgbClr>
                  </a:outerShdw>
                </a:effectLst>
                <a:latin typeface="NikoshBAN" pitchFamily="2" charset="0"/>
                <a:cs typeface="NikoshBAN" pitchFamily="2" charset="0"/>
              </a:rPr>
              <a:t>নিউক্লিও আবরণী </a:t>
            </a:r>
            <a:endParaRPr lang="en-US" b="1" dirty="0">
              <a:ln w="11430"/>
              <a:solidFill>
                <a:prstClr val="black"/>
              </a:solidFill>
              <a:effectLst>
                <a:outerShdw blurRad="50800" dist="39000" dir="5460000" algn="tl">
                  <a:srgbClr val="000000">
                    <a:alpha val="38000"/>
                  </a:srgbClr>
                </a:outerShdw>
              </a:effectLst>
              <a:latin typeface="NikoshBAN" pitchFamily="2" charset="0"/>
              <a:cs typeface="NikoshBAN" pitchFamily="2" charset="0"/>
            </a:endParaRPr>
          </a:p>
        </p:txBody>
      </p:sp>
      <p:cxnSp>
        <p:nvCxnSpPr>
          <p:cNvPr id="7" name="Straight Arrow Connector 6"/>
          <p:cNvCxnSpPr/>
          <p:nvPr/>
        </p:nvCxnSpPr>
        <p:spPr>
          <a:xfrm flipH="1">
            <a:off x="5448300" y="1752600"/>
            <a:ext cx="15621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116097" y="4058576"/>
            <a:ext cx="1752600" cy="369332"/>
          </a:xfrm>
          <a:prstGeom prst="rect">
            <a:avLst/>
          </a:prstGeom>
          <a:noFill/>
        </p:spPr>
        <p:txBody>
          <a:bodyPr wrap="square" rtlCol="0">
            <a:prstTxWarp prst="textPlain">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BD" b="1" dirty="0" smtClean="0">
                <a:ln w="11430"/>
                <a:solidFill>
                  <a:prstClr val="black"/>
                </a:solidFill>
                <a:effectLst>
                  <a:outerShdw blurRad="50800" dist="39000" dir="5460000" algn="tl">
                    <a:srgbClr val="000000">
                      <a:alpha val="38000"/>
                    </a:srgbClr>
                  </a:outerShdw>
                </a:effectLst>
                <a:latin typeface="NikoshBAN" pitchFamily="2" charset="0"/>
                <a:cs typeface="NikoshBAN" pitchFamily="2" charset="0"/>
              </a:rPr>
              <a:t>নিউক্লিওপ্লাজম </a:t>
            </a:r>
            <a:endParaRPr lang="en-US" b="1" dirty="0">
              <a:ln w="11430"/>
              <a:solidFill>
                <a:prstClr val="black"/>
              </a:solidFill>
              <a:effectLst>
                <a:outerShdw blurRad="50800" dist="39000" dir="5460000" algn="tl">
                  <a:srgbClr val="000000">
                    <a:alpha val="38000"/>
                  </a:srgbClr>
                </a:outerShdw>
              </a:effectLst>
              <a:latin typeface="NikoshBAN" pitchFamily="2" charset="0"/>
              <a:cs typeface="NikoshBAN" pitchFamily="2" charset="0"/>
            </a:endParaRPr>
          </a:p>
        </p:txBody>
      </p:sp>
      <p:cxnSp>
        <p:nvCxnSpPr>
          <p:cNvPr id="12" name="Straight Arrow Connector 11"/>
          <p:cNvCxnSpPr>
            <a:stCxn id="10" idx="1"/>
          </p:cNvCxnSpPr>
          <p:nvPr/>
        </p:nvCxnSpPr>
        <p:spPr>
          <a:xfrm flipH="1" flipV="1">
            <a:off x="5181600" y="4197077"/>
            <a:ext cx="1934497" cy="4616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5653217" y="2905742"/>
            <a:ext cx="1524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116097" y="2721076"/>
            <a:ext cx="1752600" cy="369332"/>
          </a:xfrm>
          <a:prstGeom prst="rect">
            <a:avLst/>
          </a:prstGeom>
          <a:noFill/>
        </p:spPr>
        <p:txBody>
          <a:bodyPr wrap="square" rtlCol="0">
            <a:prstTxWarp prst="textPlain">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BD" b="1" dirty="0" smtClean="0">
                <a:ln w="11430"/>
                <a:solidFill>
                  <a:prstClr val="black"/>
                </a:solidFill>
                <a:effectLst>
                  <a:outerShdw blurRad="50800" dist="39000" dir="5460000" algn="tl">
                    <a:srgbClr val="000000">
                      <a:alpha val="38000"/>
                    </a:srgbClr>
                  </a:outerShdw>
                </a:effectLst>
                <a:latin typeface="NikoshBAN" pitchFamily="2" charset="0"/>
                <a:cs typeface="NikoshBAN" pitchFamily="2" charset="0"/>
              </a:rPr>
              <a:t>নিউক্লিওলাস </a:t>
            </a:r>
            <a:endParaRPr lang="en-US" b="1" dirty="0">
              <a:ln w="11430"/>
              <a:solidFill>
                <a:prstClr val="black"/>
              </a:solidFill>
              <a:effectLst>
                <a:outerShdw blurRad="50800" dist="39000" dir="5460000" algn="tl">
                  <a:srgbClr val="000000">
                    <a:alpha val="38000"/>
                  </a:srgbClr>
                </a:outerShdw>
              </a:effectLst>
              <a:latin typeface="NikoshBAN" pitchFamily="2" charset="0"/>
              <a:cs typeface="NikoshBAN" pitchFamily="2" charset="0"/>
            </a:endParaRPr>
          </a:p>
        </p:txBody>
      </p:sp>
      <p:sp>
        <p:nvSpPr>
          <p:cNvPr id="24" name="TextBox 23"/>
          <p:cNvSpPr txBox="1"/>
          <p:nvPr/>
        </p:nvSpPr>
        <p:spPr>
          <a:xfrm>
            <a:off x="7230397" y="4583668"/>
            <a:ext cx="1524000" cy="445532"/>
          </a:xfrm>
          <a:prstGeom prst="rect">
            <a:avLst/>
          </a:prstGeom>
          <a:noFill/>
        </p:spPr>
        <p:txBody>
          <a:bodyPr wrap="square" rtlCol="0">
            <a:prstTxWarp prst="textPlain">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BD" b="1" dirty="0" smtClean="0">
                <a:ln w="11430"/>
                <a:solidFill>
                  <a:prstClr val="black"/>
                </a:solidFill>
                <a:effectLst>
                  <a:outerShdw blurRad="50800" dist="39000" dir="5460000" algn="tl">
                    <a:srgbClr val="000000">
                      <a:alpha val="38000"/>
                    </a:srgbClr>
                  </a:outerShdw>
                </a:effectLst>
                <a:latin typeface="NikoshBAN" pitchFamily="2" charset="0"/>
                <a:cs typeface="NikoshBAN" pitchFamily="2" charset="0"/>
              </a:rPr>
              <a:t>ক্রোমাটিন তন্তু </a:t>
            </a:r>
            <a:endParaRPr lang="en-US" b="1" dirty="0">
              <a:ln w="11430"/>
              <a:solidFill>
                <a:prstClr val="black"/>
              </a:solidFill>
              <a:effectLst>
                <a:outerShdw blurRad="50800" dist="39000" dir="5460000" algn="tl">
                  <a:srgbClr val="000000">
                    <a:alpha val="38000"/>
                  </a:srgbClr>
                </a:outerShdw>
              </a:effectLst>
              <a:latin typeface="NikoshBAN" pitchFamily="2" charset="0"/>
              <a:cs typeface="NikoshBAN" pitchFamily="2" charset="0"/>
            </a:endParaRPr>
          </a:p>
        </p:txBody>
      </p:sp>
      <p:cxnSp>
        <p:nvCxnSpPr>
          <p:cNvPr id="26" name="Straight Arrow Connector 25"/>
          <p:cNvCxnSpPr>
            <a:stCxn id="24" idx="1"/>
          </p:cNvCxnSpPr>
          <p:nvPr/>
        </p:nvCxnSpPr>
        <p:spPr>
          <a:xfrm flipH="1">
            <a:off x="4487197" y="4806434"/>
            <a:ext cx="27432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810000" y="5877542"/>
            <a:ext cx="1843217" cy="523257"/>
          </a:xfrm>
          <a:prstGeom prst="rect">
            <a:avLst/>
          </a:prstGeom>
          <a:noFill/>
        </p:spPr>
        <p:txBody>
          <a:bodyPr wrap="square" rtlCol="0">
            <a:prstTxWarp prst="textPlain">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BD" b="1" dirty="0" smtClean="0">
                <a:ln w="11430"/>
                <a:solidFill>
                  <a:prstClr val="black"/>
                </a:solidFill>
                <a:effectLst>
                  <a:outerShdw blurRad="50800" dist="39000" dir="5460000" algn="tl">
                    <a:srgbClr val="000000">
                      <a:alpha val="38000"/>
                    </a:srgbClr>
                  </a:outerShdw>
                </a:effectLst>
                <a:latin typeface="NikoshBAN" pitchFamily="2" charset="0"/>
                <a:cs typeface="NikoshBAN" pitchFamily="2" charset="0"/>
              </a:rPr>
              <a:t>নিউক্লিয়াস </a:t>
            </a:r>
            <a:endParaRPr lang="en-US" b="1" dirty="0">
              <a:ln w="11430"/>
              <a:solidFill>
                <a:prstClr val="black"/>
              </a:solidFill>
              <a:effectLst>
                <a:outerShdw blurRad="50800" dist="39000" dir="5460000" algn="tl">
                  <a:srgbClr val="000000">
                    <a:alpha val="38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1395268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53"/>
                                        </p:tgtEl>
                                        <p:attrNameLst>
                                          <p:attrName>style.visibility</p:attrName>
                                        </p:attrNameLst>
                                      </p:cBhvr>
                                      <p:to>
                                        <p:strVal val="visible"/>
                                      </p:to>
                                    </p:set>
                                    <p:animEffect transition="in" filter="barn(inVertical)">
                                      <p:cBhvr>
                                        <p:cTn id="12" dur="500"/>
                                        <p:tgtEl>
                                          <p:spTgt spid="205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heel(1)">
                                      <p:cBhvr>
                                        <p:cTn id="27" dur="20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heel(1)">
                                      <p:cBhvr>
                                        <p:cTn id="32" dur="20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ircle(in)">
                                      <p:cBhvr>
                                        <p:cTn id="42" dur="20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heel(1)">
                                      <p:cBhvr>
                                        <p:cTn id="47" dur="20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wheel(1)">
                                      <p:cBhvr>
                                        <p:cTn id="52" dur="20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circle(in)">
                                      <p:cBhvr>
                                        <p:cTn id="5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0" grpId="0"/>
      <p:bldP spid="22" grpId="0"/>
      <p:bldP spid="24"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7928" y="290945"/>
            <a:ext cx="1219200" cy="919401"/>
          </a:xfrm>
          <a:prstGeom prst="round2DiagRect">
            <a:avLst/>
          </a:prstGeom>
          <a:solidFill>
            <a:srgbClr val="92D050"/>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BD" sz="4800" b="0" i="0" u="none" strike="noStrike" kern="0" cap="none" spc="0" normalizeH="0" baseline="0" noProof="0" dirty="0" smtClean="0">
                <a:ln>
                  <a:noFill/>
                </a:ln>
                <a:effectLst/>
                <a:uLnTx/>
                <a:uFillTx/>
                <a:latin typeface="NikoshBAN" pitchFamily="2" charset="0"/>
                <a:ea typeface="+mn-ea"/>
                <a:cs typeface="NikoshBAN" pitchFamily="2" charset="0"/>
              </a:rPr>
              <a:t>কাজ</a:t>
            </a:r>
            <a:r>
              <a:rPr kumimoji="0" lang="bn-IN" sz="4800" b="0" i="0" u="none" strike="noStrike" kern="0" cap="none" spc="0" normalizeH="0" baseline="0" noProof="0" dirty="0" smtClean="0">
                <a:ln>
                  <a:noFill/>
                </a:ln>
                <a:effectLst/>
                <a:uLnTx/>
                <a:uFillTx/>
                <a:latin typeface="NikoshBAN" pitchFamily="2" charset="0"/>
                <a:ea typeface="+mn-ea"/>
                <a:cs typeface="NikoshBAN" pitchFamily="2" charset="0"/>
              </a:rPr>
              <a:t> </a:t>
            </a:r>
            <a:r>
              <a:rPr kumimoji="0" lang="bn-BD" sz="4800" b="0" i="0" u="none" strike="noStrike" kern="0" cap="none" spc="0" normalizeH="0" baseline="0" noProof="0" dirty="0" smtClean="0">
                <a:ln>
                  <a:noFill/>
                </a:ln>
                <a:effectLst/>
                <a:uLnTx/>
                <a:uFillTx/>
                <a:latin typeface="NikoshBAN" pitchFamily="2" charset="0"/>
                <a:ea typeface="+mn-ea"/>
                <a:cs typeface="NikoshBAN" pitchFamily="2" charset="0"/>
              </a:rPr>
              <a:t> </a:t>
            </a:r>
            <a:endParaRPr kumimoji="0" lang="en-US" sz="4800" b="0" i="0" u="none" strike="noStrike" kern="0" cap="none" spc="0" normalizeH="0" baseline="0" noProof="0" dirty="0">
              <a:ln>
                <a:noFill/>
              </a:ln>
              <a:effectLst/>
              <a:uLnTx/>
              <a:uFillTx/>
              <a:latin typeface="NikoshBAN" pitchFamily="2" charset="0"/>
              <a:ea typeface="+mn-ea"/>
              <a:cs typeface="NikoshBAN" pitchFamily="2" charset="0"/>
            </a:endParaRPr>
          </a:p>
        </p:txBody>
      </p:sp>
      <p:sp>
        <p:nvSpPr>
          <p:cNvPr id="9" name="TextBox 8"/>
          <p:cNvSpPr txBox="1"/>
          <p:nvPr/>
        </p:nvSpPr>
        <p:spPr>
          <a:xfrm>
            <a:off x="55418" y="3068782"/>
            <a:ext cx="9098966" cy="523220"/>
          </a:xfrm>
          <a:prstGeom prst="rect">
            <a:avLst/>
          </a:prstGeom>
          <a:solidFill>
            <a:srgbClr val="92D050"/>
          </a:solidFill>
        </p:spPr>
        <p:txBody>
          <a:bodyPr wrap="none" rtlCol="0">
            <a:spAutoFit/>
          </a:bodyPr>
          <a:lstStyle/>
          <a:p>
            <a:r>
              <a:rPr lang="bn-IN" sz="2800" b="1" dirty="0" smtClean="0"/>
              <a:t>নিউক্লিয়াস মডেল বানাও ক্রোমাটিন ও নিউক্লিওলাস থাকবে।</a:t>
            </a:r>
            <a:endParaRPr lang="en-US" sz="2800" b="1" dirty="0"/>
          </a:p>
        </p:txBody>
      </p:sp>
    </p:spTree>
    <p:extLst>
      <p:ext uri="{BB962C8B-B14F-4D97-AF65-F5344CB8AC3E}">
        <p14:creationId xmlns:p14="http://schemas.microsoft.com/office/powerpoint/2010/main" val="309553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49</TotalTime>
  <Words>320</Words>
  <Application>Microsoft Office PowerPoint</Application>
  <PresentationFormat>On-screen Show (4:3)</PresentationFormat>
  <Paragraphs>50</Paragraphs>
  <Slides>11</Slides>
  <Notes>4</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Apothecary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cp:lastModifiedBy>
  <cp:revision>8</cp:revision>
  <dcterms:created xsi:type="dcterms:W3CDTF">2006-08-16T00:00:00Z</dcterms:created>
  <dcterms:modified xsi:type="dcterms:W3CDTF">2020-01-04T15:37:22Z</dcterms:modified>
</cp:coreProperties>
</file>