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8" r:id="rId2"/>
    <p:sldId id="257" r:id="rId3"/>
    <p:sldId id="258" r:id="rId4"/>
    <p:sldId id="259" r:id="rId5"/>
    <p:sldId id="260" r:id="rId6"/>
    <p:sldId id="267" r:id="rId7"/>
    <p:sldId id="261" r:id="rId8"/>
    <p:sldId id="262" r:id="rId9"/>
    <p:sldId id="263" r:id="rId10"/>
    <p:sldId id="269" r:id="rId11"/>
    <p:sldId id="270"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A76BB-76F5-46B1-8C04-02C89956A147}" type="datetimeFigureOut">
              <a:rPr lang="en-US" smtClean="0"/>
              <a:t>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49DF8-A838-4E9B-B106-92D637A5F77C}" type="slidenum">
              <a:rPr lang="en-US" smtClean="0"/>
              <a:t>‹#›</a:t>
            </a:fld>
            <a:endParaRPr lang="en-US"/>
          </a:p>
        </p:txBody>
      </p:sp>
    </p:spTree>
    <p:extLst>
      <p:ext uri="{BB962C8B-B14F-4D97-AF65-F5344CB8AC3E}">
        <p14:creationId xmlns:p14="http://schemas.microsoft.com/office/powerpoint/2010/main" val="417340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1/4/2020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781800"/>
          </a:xfrm>
          <a:prstGeom prst="rect">
            <a:avLst/>
          </a:prstGeom>
        </p:spPr>
      </p:pic>
    </p:spTree>
    <p:extLst>
      <p:ext uri="{BB962C8B-B14F-4D97-AF65-F5344CB8AC3E}">
        <p14:creationId xmlns:p14="http://schemas.microsoft.com/office/powerpoint/2010/main" val="3237470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4038600"/>
            <a:ext cx="83058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a:t>ট্রি টপোলজি</a:t>
            </a:r>
            <a:r>
              <a:rPr lang="bn-BD" dirty="0"/>
              <a:t> </a:t>
            </a:r>
            <a:r>
              <a:rPr lang="bn-BD" dirty="0" smtClean="0"/>
              <a:t>(</a:t>
            </a:r>
            <a:r>
              <a:rPr lang="en-US" dirty="0" smtClean="0"/>
              <a:t>Tree </a:t>
            </a:r>
            <a:r>
              <a:rPr lang="en-US" dirty="0"/>
              <a:t>Topology</a:t>
            </a:r>
            <a:r>
              <a:rPr lang="en-US" dirty="0" smtClean="0"/>
              <a:t>): </a:t>
            </a:r>
            <a:r>
              <a:rPr lang="en-US" dirty="0" err="1" smtClean="0"/>
              <a:t>ট্রি</a:t>
            </a:r>
            <a:r>
              <a:rPr lang="en-US" dirty="0" smtClean="0"/>
              <a:t> </a:t>
            </a:r>
            <a:r>
              <a:rPr lang="en-US" dirty="0" err="1" smtClean="0"/>
              <a:t>মানে</a:t>
            </a:r>
            <a:r>
              <a:rPr lang="en-US" dirty="0" smtClean="0"/>
              <a:t> </a:t>
            </a:r>
            <a:r>
              <a:rPr lang="en-US" dirty="0" err="1" smtClean="0"/>
              <a:t>হচ্ছে</a:t>
            </a:r>
            <a:r>
              <a:rPr lang="en-US" dirty="0" smtClean="0"/>
              <a:t> </a:t>
            </a:r>
            <a:r>
              <a:rPr lang="en-US" dirty="0" err="1" smtClean="0"/>
              <a:t>গাছ</a:t>
            </a:r>
            <a:r>
              <a:rPr lang="en-US" dirty="0" smtClean="0"/>
              <a:t>। </a:t>
            </a:r>
            <a:r>
              <a:rPr lang="en-US" dirty="0" err="1" smtClean="0"/>
              <a:t>তাই</a:t>
            </a:r>
            <a:r>
              <a:rPr lang="en-US" dirty="0" smtClean="0"/>
              <a:t>, </a:t>
            </a:r>
            <a:r>
              <a:rPr lang="bn-BD" dirty="0" smtClean="0"/>
              <a:t>যে </a:t>
            </a:r>
            <a:r>
              <a:rPr lang="bn-BD" dirty="0"/>
              <a:t>টপোলজিতে কম্পিউটারগুলো পরস্পরের সাথে গাছের শাখা-প্রশাখার মতো বিন্যস্ত থাকে তাকে ট্রি টপোলজি বলে</a:t>
            </a:r>
            <a:r>
              <a:rPr lang="bn-BD" dirty="0" smtClean="0"/>
              <a:t>।</a:t>
            </a:r>
            <a:r>
              <a:rPr lang="en-US" dirty="0" err="1" smtClean="0"/>
              <a:t>তুমি</a:t>
            </a:r>
            <a:r>
              <a:rPr lang="en-US" dirty="0" smtClean="0"/>
              <a:t> </a:t>
            </a:r>
            <a:r>
              <a:rPr lang="en-US" dirty="0" err="1" smtClean="0"/>
              <a:t>যদি</a:t>
            </a:r>
            <a:r>
              <a:rPr lang="en-US" dirty="0" smtClean="0"/>
              <a:t> </a:t>
            </a:r>
            <a:r>
              <a:rPr lang="en-US" dirty="0" err="1" smtClean="0"/>
              <a:t>ভাল</a:t>
            </a:r>
            <a:r>
              <a:rPr lang="en-US" dirty="0" smtClean="0"/>
              <a:t> </a:t>
            </a:r>
            <a:r>
              <a:rPr lang="en-US" dirty="0" err="1" smtClean="0"/>
              <a:t>করে</a:t>
            </a:r>
            <a:r>
              <a:rPr lang="en-US" dirty="0" smtClean="0"/>
              <a:t> </a:t>
            </a:r>
            <a:r>
              <a:rPr lang="en-US" dirty="0" err="1" smtClean="0"/>
              <a:t>খেয়াল</a:t>
            </a:r>
            <a:r>
              <a:rPr lang="en-US" dirty="0" smtClean="0"/>
              <a:t> </a:t>
            </a:r>
            <a:r>
              <a:rPr lang="en-US" dirty="0" err="1" smtClean="0"/>
              <a:t>কর</a:t>
            </a:r>
            <a:r>
              <a:rPr lang="en-US" dirty="0" smtClean="0"/>
              <a:t> </a:t>
            </a:r>
            <a:r>
              <a:rPr lang="en-US" dirty="0" err="1" smtClean="0"/>
              <a:t>তাহলে</a:t>
            </a:r>
            <a:r>
              <a:rPr lang="en-US" dirty="0" smtClean="0"/>
              <a:t> </a:t>
            </a:r>
            <a:r>
              <a:rPr lang="en-US" dirty="0" err="1" smtClean="0"/>
              <a:t>বুঝতে</a:t>
            </a:r>
            <a:r>
              <a:rPr lang="en-US" dirty="0" smtClean="0"/>
              <a:t> </a:t>
            </a:r>
            <a:r>
              <a:rPr lang="en-US" dirty="0" err="1" smtClean="0"/>
              <a:t>পারবে</a:t>
            </a:r>
            <a:r>
              <a:rPr lang="en-US" dirty="0" smtClean="0"/>
              <a:t> </a:t>
            </a:r>
            <a:r>
              <a:rPr lang="en-US" dirty="0" err="1" smtClean="0"/>
              <a:t>যে</a:t>
            </a:r>
            <a:r>
              <a:rPr lang="en-US" dirty="0" smtClean="0"/>
              <a:t>, </a:t>
            </a:r>
            <a:r>
              <a:rPr lang="en-US" dirty="0" err="1" smtClean="0"/>
              <a:t>এখানে</a:t>
            </a:r>
            <a:r>
              <a:rPr lang="en-US" dirty="0" smtClean="0"/>
              <a:t> </a:t>
            </a:r>
            <a:r>
              <a:rPr lang="en-US" dirty="0" err="1" smtClean="0"/>
              <a:t>কিন্তু</a:t>
            </a:r>
            <a:r>
              <a:rPr lang="en-US" dirty="0" smtClean="0"/>
              <a:t> </a:t>
            </a:r>
            <a:r>
              <a:rPr lang="en-US" dirty="0" err="1" smtClean="0"/>
              <a:t>অনেকগুলো</a:t>
            </a:r>
            <a:r>
              <a:rPr lang="en-US" dirty="0" smtClean="0"/>
              <a:t> </a:t>
            </a:r>
            <a:r>
              <a:rPr lang="en-US" dirty="0" err="1" smtClean="0"/>
              <a:t>স্টার</a:t>
            </a:r>
            <a:r>
              <a:rPr lang="en-US" dirty="0" smtClean="0"/>
              <a:t> </a:t>
            </a:r>
            <a:r>
              <a:rPr lang="en-US" dirty="0" err="1" smtClean="0"/>
              <a:t>টপোলজিকে</a:t>
            </a:r>
            <a:r>
              <a:rPr lang="en-US" dirty="0" smtClean="0"/>
              <a:t> </a:t>
            </a:r>
            <a:r>
              <a:rPr lang="en-US" dirty="0" err="1" smtClean="0"/>
              <a:t>একত্র</a:t>
            </a:r>
            <a:r>
              <a:rPr lang="en-US" dirty="0" smtClean="0"/>
              <a:t> </a:t>
            </a:r>
            <a:r>
              <a:rPr lang="en-US" dirty="0" err="1" smtClean="0"/>
              <a:t>করা</a:t>
            </a:r>
            <a:r>
              <a:rPr lang="en-US" dirty="0" smtClean="0"/>
              <a:t> </a:t>
            </a:r>
            <a:r>
              <a:rPr lang="en-US" dirty="0" err="1" smtClean="0"/>
              <a:t>হয়েছে</a:t>
            </a:r>
            <a:r>
              <a:rPr lang="en-US" dirty="0" smtClean="0"/>
              <a:t>।</a:t>
            </a:r>
            <a:endParaRPr lang="bn-BD"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
            <a:ext cx="8153400" cy="3581400"/>
          </a:xfrm>
          <a:prstGeom prst="rect">
            <a:avLst/>
          </a:prstGeom>
        </p:spPr>
      </p:pic>
    </p:spTree>
    <p:extLst>
      <p:ext uri="{BB962C8B-B14F-4D97-AF65-F5344CB8AC3E}">
        <p14:creationId xmlns:p14="http://schemas.microsoft.com/office/powerpoint/2010/main" val="131289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3657600"/>
            <a:ext cx="8382000" cy="2895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1600" b="1" dirty="0"/>
              <a:t>মেশ টপোলজি </a:t>
            </a:r>
            <a:r>
              <a:rPr lang="bn-BD" sz="1600" b="1" dirty="0" smtClean="0"/>
              <a:t>(</a:t>
            </a:r>
            <a:r>
              <a:rPr lang="en-US" sz="1600" b="1" dirty="0" smtClean="0"/>
              <a:t>Mesh </a:t>
            </a:r>
            <a:r>
              <a:rPr lang="en-US" sz="1600" b="1" dirty="0"/>
              <a:t>Topology): </a:t>
            </a:r>
            <a:r>
              <a:rPr lang="bn-BD" sz="1600" b="1" dirty="0"/>
              <a:t>যদি কোনো </a:t>
            </a:r>
            <a:r>
              <a:rPr lang="bn-BD" sz="1600" b="1" dirty="0" smtClean="0"/>
              <a:t>নেটওয়ার্ক ডিভাইস বা কম্পিউটারগুলোর </a:t>
            </a:r>
            <a:r>
              <a:rPr lang="bn-BD" sz="1600" b="1" dirty="0"/>
              <a:t>মধ্যে অতিরিক্ত সংযোগ </a:t>
            </a:r>
            <a:r>
              <a:rPr lang="bn-BD" sz="1600" b="1" dirty="0" smtClean="0"/>
              <a:t>থাকে</a:t>
            </a:r>
            <a:r>
              <a:rPr lang="en-US" sz="1600" b="1" dirty="0" smtClean="0"/>
              <a:t>,</a:t>
            </a:r>
            <a:r>
              <a:rPr lang="bn-BD" sz="1600" b="1" dirty="0" smtClean="0"/>
              <a:t> </a:t>
            </a:r>
            <a:r>
              <a:rPr lang="bn-BD" sz="1600" b="1" dirty="0"/>
              <a:t>তাহলে তাকে বলা হয় মেশ টপোলজি।</a:t>
            </a:r>
            <a:endParaRPr lang="bn-BD" sz="1600" dirty="0"/>
          </a:p>
          <a:p>
            <a:r>
              <a:rPr lang="bn-BD" sz="1600" dirty="0"/>
              <a:t>অধিকাংশ মেশ টপোলজি নেটওয়ার্ক সত্যিকারের মেশ নেটওয়ার্ক নয়। এগুলো হলো আসলে হাইব্রিড মেশ নেটওয়ার্ক। এতে শুধু অতিরিক্ত বা অপ্রয়োজনীয় লিঙ্ক থাকে। এতে ডেটা কমিউনিকেশনে অনেক বেশী নিশ্চয়তা থাকে এবং নেটওয়ার্কের সমস্যা খুব সহজে সমাধান করা যায়।</a:t>
            </a:r>
          </a:p>
          <a:p>
            <a:r>
              <a:rPr lang="bn-BD" sz="1600" dirty="0" smtClean="0"/>
              <a:t>মেশ </a:t>
            </a:r>
            <a:r>
              <a:rPr lang="bn-BD" sz="1600" dirty="0"/>
              <a:t>টপোলজিতে যেহেতু প্রতিটি কম্পিউটার প্রতিটির সাথে সংযুক্ত থাকে তাই </a:t>
            </a:r>
            <a:r>
              <a:rPr lang="bn-BD" sz="1600" dirty="0" smtClean="0"/>
              <a:t>এ</a:t>
            </a:r>
            <a:r>
              <a:rPr lang="en-US" sz="1600" dirty="0"/>
              <a:t>ই</a:t>
            </a:r>
            <a:r>
              <a:rPr lang="bn-BD" sz="1600" dirty="0" smtClean="0"/>
              <a:t> </a:t>
            </a:r>
            <a:r>
              <a:rPr lang="bn-BD" sz="1600" dirty="0"/>
              <a:t>অর্থে এই নেটওয়ার্কের প্রথম কম্পিউটারটি শেষ কম্পিউটারের সাথে সংযুক্ত থাকে। রিং টপোলজিতে প্রতিটি কম্পিউটারকে প্রতিটির সাথে অতিরিক্ত নোড দিয়ে সংযুক্ত করলেই তা মেশ টপোলজিতে রূপান্তরিত হবে।</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401"/>
            <a:ext cx="7619999" cy="3429000"/>
          </a:xfrm>
          <a:prstGeom prst="rect">
            <a:avLst/>
          </a:prstGeom>
        </p:spPr>
      </p:pic>
    </p:spTree>
    <p:extLst>
      <p:ext uri="{BB962C8B-B14F-4D97-AF65-F5344CB8AC3E}">
        <p14:creationId xmlns:p14="http://schemas.microsoft.com/office/powerpoint/2010/main" val="310582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90600" y="609600"/>
            <a:ext cx="6781800" cy="1828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0" b="1" dirty="0" err="1" smtClean="0">
                <a:solidFill>
                  <a:srgbClr val="0070C0"/>
                </a:solidFill>
              </a:rPr>
              <a:t>একক</a:t>
            </a:r>
            <a:r>
              <a:rPr lang="en-US" sz="6000" b="1" dirty="0" smtClean="0">
                <a:solidFill>
                  <a:srgbClr val="0070C0"/>
                </a:solidFill>
              </a:rPr>
              <a:t> </a:t>
            </a:r>
            <a:r>
              <a:rPr lang="en-US" sz="6000" b="1" dirty="0" err="1" smtClean="0">
                <a:solidFill>
                  <a:srgbClr val="0070C0"/>
                </a:solidFill>
              </a:rPr>
              <a:t>কাজ</a:t>
            </a:r>
            <a:endParaRPr lang="en-US" b="1" dirty="0">
              <a:solidFill>
                <a:srgbClr val="0070C0"/>
              </a:solidFill>
            </a:endParaRPr>
          </a:p>
        </p:txBody>
      </p:sp>
      <p:sp>
        <p:nvSpPr>
          <p:cNvPr id="3" name="Rounded Rectangle 2"/>
          <p:cNvSpPr/>
          <p:nvPr/>
        </p:nvSpPr>
        <p:spPr>
          <a:xfrm>
            <a:off x="685800" y="2819400"/>
            <a:ext cx="7772400" cy="2971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dirty="0" err="1" smtClean="0">
                <a:solidFill>
                  <a:schemeClr val="accent5"/>
                </a:solidFill>
              </a:rPr>
              <a:t>কম্পিউটার</a:t>
            </a:r>
            <a:r>
              <a:rPr lang="en-US" sz="4800" dirty="0" smtClean="0">
                <a:solidFill>
                  <a:schemeClr val="accent5"/>
                </a:solidFill>
              </a:rPr>
              <a:t> </a:t>
            </a:r>
            <a:r>
              <a:rPr lang="en-US" sz="4800" dirty="0" err="1" smtClean="0">
                <a:solidFill>
                  <a:schemeClr val="accent5"/>
                </a:solidFill>
              </a:rPr>
              <a:t>টপোলজি</a:t>
            </a:r>
            <a:r>
              <a:rPr lang="en-US" sz="4800" dirty="0" err="1" smtClean="0">
                <a:solidFill>
                  <a:schemeClr val="accent5"/>
                </a:solidFill>
              </a:rPr>
              <a:t>গুলোর</a:t>
            </a:r>
            <a:r>
              <a:rPr lang="en-US" sz="4800" dirty="0" smtClean="0">
                <a:solidFill>
                  <a:schemeClr val="accent5"/>
                </a:solidFill>
              </a:rPr>
              <a:t> </a:t>
            </a:r>
            <a:r>
              <a:rPr lang="en-US" sz="4800" dirty="0" smtClean="0">
                <a:solidFill>
                  <a:schemeClr val="accent5"/>
                </a:solidFill>
              </a:rPr>
              <a:t>  </a:t>
            </a:r>
            <a:r>
              <a:rPr lang="en-US" sz="4800" dirty="0" err="1" smtClean="0">
                <a:solidFill>
                  <a:schemeClr val="accent5"/>
                </a:solidFill>
              </a:rPr>
              <a:t>ধারনা</a:t>
            </a:r>
            <a:r>
              <a:rPr lang="en-US" sz="4800" dirty="0" smtClean="0">
                <a:solidFill>
                  <a:schemeClr val="accent5"/>
                </a:solidFill>
              </a:rPr>
              <a:t> </a:t>
            </a:r>
            <a:r>
              <a:rPr lang="en-US" sz="4800" dirty="0" err="1" smtClean="0">
                <a:solidFill>
                  <a:schemeClr val="accent5"/>
                </a:solidFill>
              </a:rPr>
              <a:t>ব্যাখ্যা</a:t>
            </a:r>
            <a:r>
              <a:rPr lang="en-US" sz="4800" dirty="0" smtClean="0">
                <a:solidFill>
                  <a:schemeClr val="accent5"/>
                </a:solidFill>
              </a:rPr>
              <a:t> </a:t>
            </a:r>
            <a:r>
              <a:rPr lang="en-US" sz="4800" dirty="0" err="1" smtClean="0">
                <a:solidFill>
                  <a:schemeClr val="accent5"/>
                </a:solidFill>
              </a:rPr>
              <a:t>কর</a:t>
            </a:r>
            <a:r>
              <a:rPr lang="en-US" sz="4800" dirty="0" smtClean="0">
                <a:solidFill>
                  <a:schemeClr val="accent5"/>
                </a:solidFill>
              </a:rPr>
              <a:t>।</a:t>
            </a:r>
            <a:endParaRPr lang="en-US" sz="4800" dirty="0">
              <a:solidFill>
                <a:schemeClr val="accent5"/>
              </a:solidFill>
            </a:endParaRPr>
          </a:p>
        </p:txBody>
      </p:sp>
    </p:spTree>
    <p:extLst>
      <p:ext uri="{BB962C8B-B14F-4D97-AF65-F5344CB8AC3E}">
        <p14:creationId xmlns:p14="http://schemas.microsoft.com/office/powerpoint/2010/main" val="2116408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838200"/>
            <a:ext cx="7543800" cy="2057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7030A0"/>
                </a:solidFill>
              </a:rPr>
              <a:t>দলগত</a:t>
            </a:r>
            <a:r>
              <a:rPr lang="en-US" sz="6000" b="1" dirty="0" smtClean="0">
                <a:solidFill>
                  <a:srgbClr val="7030A0"/>
                </a:solidFill>
              </a:rPr>
              <a:t> </a:t>
            </a:r>
            <a:r>
              <a:rPr lang="en-US" sz="6000" b="1" dirty="0" err="1" smtClean="0">
                <a:solidFill>
                  <a:srgbClr val="7030A0"/>
                </a:solidFill>
              </a:rPr>
              <a:t>কাজ</a:t>
            </a:r>
            <a:endParaRPr lang="en-US" sz="6000" b="1" dirty="0">
              <a:solidFill>
                <a:srgbClr val="7030A0"/>
              </a:solidFill>
            </a:endParaRPr>
          </a:p>
        </p:txBody>
      </p:sp>
      <p:sp>
        <p:nvSpPr>
          <p:cNvPr id="3" name="Rounded Rectangle 2"/>
          <p:cNvSpPr/>
          <p:nvPr/>
        </p:nvSpPr>
        <p:spPr>
          <a:xfrm>
            <a:off x="762000" y="3429000"/>
            <a:ext cx="7848600" cy="2057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2">
                    <a:lumMod val="50000"/>
                  </a:schemeClr>
                </a:solidFill>
              </a:rPr>
              <a:t>সবাই</a:t>
            </a:r>
            <a:r>
              <a:rPr lang="en-US" sz="3200" dirty="0" smtClean="0">
                <a:solidFill>
                  <a:schemeClr val="bg2">
                    <a:lumMod val="50000"/>
                  </a:schemeClr>
                </a:solidFill>
              </a:rPr>
              <a:t> </a:t>
            </a:r>
            <a:r>
              <a:rPr lang="en-US" sz="3200" dirty="0" err="1" smtClean="0">
                <a:solidFill>
                  <a:schemeClr val="bg2">
                    <a:lumMod val="50000"/>
                  </a:schemeClr>
                </a:solidFill>
              </a:rPr>
              <a:t>মিলে</a:t>
            </a:r>
            <a:r>
              <a:rPr lang="en-US" sz="3200" dirty="0" smtClean="0">
                <a:solidFill>
                  <a:schemeClr val="bg2">
                    <a:lumMod val="50000"/>
                  </a:schemeClr>
                </a:solidFill>
              </a:rPr>
              <a:t> </a:t>
            </a:r>
            <a:r>
              <a:rPr lang="en-US" sz="3200" dirty="0" err="1" smtClean="0">
                <a:solidFill>
                  <a:schemeClr val="bg2">
                    <a:lumMod val="50000"/>
                  </a:schemeClr>
                </a:solidFill>
              </a:rPr>
              <a:t>টপোলজিগুলোর</a:t>
            </a:r>
            <a:r>
              <a:rPr lang="en-US" sz="3200" dirty="0" smtClean="0">
                <a:solidFill>
                  <a:schemeClr val="bg2">
                    <a:lumMod val="50000"/>
                  </a:schemeClr>
                </a:solidFill>
              </a:rPr>
              <a:t> </a:t>
            </a:r>
            <a:r>
              <a:rPr lang="en-US" sz="3200" dirty="0" err="1" smtClean="0">
                <a:solidFill>
                  <a:schemeClr val="bg2">
                    <a:lumMod val="50000"/>
                  </a:schemeClr>
                </a:solidFill>
              </a:rPr>
              <a:t>চিত্র</a:t>
            </a:r>
            <a:r>
              <a:rPr lang="en-US" sz="3200" dirty="0" smtClean="0">
                <a:solidFill>
                  <a:schemeClr val="bg2">
                    <a:lumMod val="50000"/>
                  </a:schemeClr>
                </a:solidFill>
              </a:rPr>
              <a:t> ও </a:t>
            </a:r>
            <a:r>
              <a:rPr lang="en-US" sz="3200" dirty="0" err="1" smtClean="0">
                <a:solidFill>
                  <a:schemeClr val="bg2">
                    <a:lumMod val="50000"/>
                  </a:schemeClr>
                </a:solidFill>
              </a:rPr>
              <a:t>বর্ণনাসহ</a:t>
            </a:r>
            <a:r>
              <a:rPr lang="en-US" sz="3200" dirty="0" smtClean="0">
                <a:solidFill>
                  <a:schemeClr val="bg2">
                    <a:lumMod val="50000"/>
                  </a:schemeClr>
                </a:solidFill>
              </a:rPr>
              <a:t> </a:t>
            </a:r>
            <a:r>
              <a:rPr lang="en-US" sz="3200" dirty="0" err="1" smtClean="0">
                <a:solidFill>
                  <a:schemeClr val="bg2">
                    <a:lumMod val="50000"/>
                  </a:schemeClr>
                </a:solidFill>
              </a:rPr>
              <a:t>একটি</a:t>
            </a:r>
            <a:r>
              <a:rPr lang="en-US" sz="3200" dirty="0" smtClean="0">
                <a:solidFill>
                  <a:schemeClr val="bg2">
                    <a:lumMod val="50000"/>
                  </a:schemeClr>
                </a:solidFill>
              </a:rPr>
              <a:t> </a:t>
            </a:r>
            <a:r>
              <a:rPr lang="en-US" sz="3200" dirty="0" err="1" smtClean="0">
                <a:solidFill>
                  <a:schemeClr val="bg2">
                    <a:lumMod val="50000"/>
                  </a:schemeClr>
                </a:solidFill>
              </a:rPr>
              <a:t>পোস্টার</a:t>
            </a:r>
            <a:r>
              <a:rPr lang="en-US" sz="3200" dirty="0" smtClean="0">
                <a:solidFill>
                  <a:schemeClr val="bg2">
                    <a:lumMod val="50000"/>
                  </a:schemeClr>
                </a:solidFill>
              </a:rPr>
              <a:t> </a:t>
            </a:r>
            <a:r>
              <a:rPr lang="en-US" sz="3200" dirty="0" err="1" smtClean="0">
                <a:solidFill>
                  <a:schemeClr val="bg2">
                    <a:lumMod val="50000"/>
                  </a:schemeClr>
                </a:solidFill>
              </a:rPr>
              <a:t>তৈরি</a:t>
            </a:r>
            <a:r>
              <a:rPr lang="en-US" sz="3200" dirty="0" smtClean="0">
                <a:solidFill>
                  <a:schemeClr val="bg2">
                    <a:lumMod val="50000"/>
                  </a:schemeClr>
                </a:solidFill>
              </a:rPr>
              <a:t> </a:t>
            </a:r>
            <a:r>
              <a:rPr lang="en-US" sz="3200" dirty="0" err="1" smtClean="0">
                <a:solidFill>
                  <a:schemeClr val="bg2">
                    <a:lumMod val="50000"/>
                  </a:schemeClr>
                </a:solidFill>
              </a:rPr>
              <a:t>কর</a:t>
            </a:r>
            <a:r>
              <a:rPr lang="en-US" sz="3200" dirty="0" smtClean="0">
                <a:solidFill>
                  <a:schemeClr val="bg2">
                    <a:lumMod val="50000"/>
                  </a:schemeClr>
                </a:solidFill>
              </a:rPr>
              <a:t>।</a:t>
            </a:r>
            <a:endParaRPr lang="en-US" sz="3200" dirty="0">
              <a:solidFill>
                <a:schemeClr val="bg2">
                  <a:lumMod val="50000"/>
                </a:schemeClr>
              </a:solidFill>
            </a:endParaRPr>
          </a:p>
        </p:txBody>
      </p:sp>
    </p:spTree>
    <p:extLst>
      <p:ext uri="{BB962C8B-B14F-4D97-AF65-F5344CB8AC3E}">
        <p14:creationId xmlns:p14="http://schemas.microsoft.com/office/powerpoint/2010/main" val="3414103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67000"/>
            <a:ext cx="3352800" cy="3352800"/>
          </a:xfrm>
          <a:prstGeom prst="rect">
            <a:avLst/>
          </a:prstGeom>
        </p:spPr>
      </p:pic>
      <p:sp>
        <p:nvSpPr>
          <p:cNvPr id="3" name="Cloud Callout 2"/>
          <p:cNvSpPr/>
          <p:nvPr/>
        </p:nvSpPr>
        <p:spPr>
          <a:xfrm>
            <a:off x="3810000" y="381000"/>
            <a:ext cx="4953000" cy="3048000"/>
          </a:xfrm>
          <a:prstGeom prst="cloudCallout">
            <a:avLst>
              <a:gd name="adj1" fmla="val -61565"/>
              <a:gd name="adj2" fmla="val 4983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accent6"/>
                </a:solidFill>
              </a:rPr>
              <a:t>সবাইকে</a:t>
            </a:r>
            <a:r>
              <a:rPr lang="en-US" sz="6600" b="1" dirty="0" smtClean="0">
                <a:solidFill>
                  <a:schemeClr val="accent6"/>
                </a:solidFill>
              </a:rPr>
              <a:t> </a:t>
            </a:r>
            <a:r>
              <a:rPr lang="en-US" sz="6600" b="1" dirty="0" err="1" smtClean="0">
                <a:solidFill>
                  <a:schemeClr val="accent6"/>
                </a:solidFill>
              </a:rPr>
              <a:t>শুভেচ্ছা</a:t>
            </a:r>
            <a:endParaRPr lang="en-US" sz="6600" b="1" dirty="0">
              <a:solidFill>
                <a:schemeClr val="accent6"/>
              </a:solidFill>
            </a:endParaRPr>
          </a:p>
        </p:txBody>
      </p:sp>
    </p:spTree>
    <p:extLst>
      <p:ext uri="{BB962C8B-B14F-4D97-AF65-F5344CB8AC3E}">
        <p14:creationId xmlns:p14="http://schemas.microsoft.com/office/powerpoint/2010/main" val="17923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Down Ribbon 2"/>
          <p:cNvSpPr/>
          <p:nvPr/>
        </p:nvSpPr>
        <p:spPr>
          <a:xfrm>
            <a:off x="76200" y="838200"/>
            <a:ext cx="8839200" cy="5638800"/>
          </a:xfrm>
          <a:prstGeom prst="ellipseRibbon">
            <a:avLst>
              <a:gd name="adj1" fmla="val 16083"/>
              <a:gd name="adj2" fmla="val 50000"/>
              <a:gd name="adj3" fmla="val 12500"/>
            </a:avLst>
          </a:prstGeom>
          <a:ln>
            <a:solidFill>
              <a:srgbClr val="7030A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600" b="1" dirty="0" err="1">
                <a:solidFill>
                  <a:srgbClr val="0070C0"/>
                </a:solidFill>
              </a:rPr>
              <a:t>সবাইকে</a:t>
            </a:r>
            <a:r>
              <a:rPr lang="en-US" sz="9600" dirty="0">
                <a:solidFill>
                  <a:srgbClr val="0070C0"/>
                </a:solidFill>
              </a:rPr>
              <a:t> </a:t>
            </a:r>
            <a:r>
              <a:rPr lang="en-US" sz="9600" b="1" dirty="0" err="1">
                <a:solidFill>
                  <a:srgbClr val="0070C0"/>
                </a:solidFill>
              </a:rPr>
              <a:t>স্বাগতম</a:t>
            </a:r>
            <a:endParaRPr lang="en-US" dirty="0">
              <a:solidFill>
                <a:srgbClr val="0070C0"/>
              </a:solidFill>
            </a:endParaRPr>
          </a:p>
        </p:txBody>
      </p:sp>
    </p:spTree>
    <p:extLst>
      <p:ext uri="{BB962C8B-B14F-4D97-AF65-F5344CB8AC3E}">
        <p14:creationId xmlns:p14="http://schemas.microsoft.com/office/powerpoint/2010/main" val="159234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577936"/>
            <a:ext cx="4953000" cy="3124200"/>
          </a:xfrm>
          <a:prstGeom prst="rect">
            <a:avLst/>
          </a:prstGeom>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শিক্ষক</a:t>
            </a:r>
            <a:r>
              <a:rPr lang="en-US" sz="2400" dirty="0" smtClean="0"/>
              <a:t> </a:t>
            </a:r>
            <a:r>
              <a:rPr lang="en-US" sz="2400" dirty="0" err="1" smtClean="0"/>
              <a:t>পরিচিতিঃ</a:t>
            </a:r>
            <a:endParaRPr lang="en-US" sz="2400" dirty="0" smtClean="0"/>
          </a:p>
          <a:p>
            <a:pPr algn="ctr"/>
            <a:r>
              <a:rPr lang="en-US" sz="2400" dirty="0" smtClean="0"/>
              <a:t> </a:t>
            </a:r>
            <a:r>
              <a:rPr lang="en-US" sz="2400" dirty="0" err="1" smtClean="0"/>
              <a:t>চন্দন</a:t>
            </a:r>
            <a:r>
              <a:rPr lang="en-US" sz="2400" dirty="0" smtClean="0"/>
              <a:t> </a:t>
            </a:r>
            <a:r>
              <a:rPr lang="en-US" sz="2400" dirty="0" err="1" smtClean="0"/>
              <a:t>ঘোষ</a:t>
            </a:r>
            <a:endParaRPr lang="en-US" sz="2400" dirty="0" smtClean="0"/>
          </a:p>
          <a:p>
            <a:pPr algn="ctr"/>
            <a:r>
              <a:rPr lang="en-US" sz="2400" dirty="0" err="1" smtClean="0"/>
              <a:t>সহকারি</a:t>
            </a:r>
            <a:r>
              <a:rPr lang="en-US" sz="2400" dirty="0" smtClean="0"/>
              <a:t> </a:t>
            </a:r>
            <a:r>
              <a:rPr lang="en-US" sz="2400" dirty="0" err="1" smtClean="0"/>
              <a:t>শিক্ষক</a:t>
            </a:r>
            <a:r>
              <a:rPr lang="en-US" sz="2400" dirty="0" smtClean="0"/>
              <a:t> (</a:t>
            </a:r>
            <a:r>
              <a:rPr lang="en-US" sz="2400" dirty="0" err="1" smtClean="0"/>
              <a:t>আইসিটি</a:t>
            </a:r>
            <a:r>
              <a:rPr lang="en-US" sz="2400" dirty="0" smtClean="0"/>
              <a:t>)</a:t>
            </a:r>
          </a:p>
          <a:p>
            <a:pPr algn="ctr"/>
            <a:r>
              <a:rPr lang="en-US" sz="2400" dirty="0" err="1" smtClean="0"/>
              <a:t>বরইছড়ি</a:t>
            </a:r>
            <a:r>
              <a:rPr lang="en-US" sz="2400" dirty="0" smtClean="0"/>
              <a:t> </a:t>
            </a:r>
            <a:r>
              <a:rPr lang="en-US" sz="2400" dirty="0" err="1" smtClean="0"/>
              <a:t>কর্ণফুলি</a:t>
            </a:r>
            <a:r>
              <a:rPr lang="en-US" sz="2400" dirty="0" smtClean="0"/>
              <a:t> </a:t>
            </a:r>
            <a:r>
              <a:rPr lang="en-US" sz="2400" dirty="0" err="1" smtClean="0"/>
              <a:t>নূরুল</a:t>
            </a:r>
            <a:r>
              <a:rPr lang="en-US" sz="2400" dirty="0" smtClean="0"/>
              <a:t> </a:t>
            </a:r>
            <a:r>
              <a:rPr lang="en-US" sz="2400" dirty="0" err="1" smtClean="0"/>
              <a:t>হুদা</a:t>
            </a:r>
            <a:r>
              <a:rPr lang="en-US" sz="2400" dirty="0" smtClean="0"/>
              <a:t> </a:t>
            </a:r>
            <a:r>
              <a:rPr lang="en-US" sz="2400" dirty="0" err="1" smtClean="0"/>
              <a:t>কাদেরী</a:t>
            </a:r>
            <a:r>
              <a:rPr lang="en-US" sz="2400" dirty="0" smtClean="0"/>
              <a:t> </a:t>
            </a:r>
            <a:r>
              <a:rPr lang="en-US" sz="2400" dirty="0" err="1" smtClean="0"/>
              <a:t>উচ্চ</a:t>
            </a:r>
            <a:r>
              <a:rPr lang="en-US" sz="2400" dirty="0" smtClean="0"/>
              <a:t> </a:t>
            </a:r>
            <a:r>
              <a:rPr lang="en-US" sz="2400" dirty="0" err="1" smtClean="0"/>
              <a:t>বিদ্যালয়</a:t>
            </a:r>
            <a:r>
              <a:rPr lang="en-US" sz="2400" dirty="0" smtClean="0"/>
              <a:t>, </a:t>
            </a:r>
            <a:r>
              <a:rPr lang="en-US" sz="2400" dirty="0" err="1" smtClean="0"/>
              <a:t>কাপ্তাই</a:t>
            </a:r>
            <a:r>
              <a:rPr lang="en-US" sz="2400" dirty="0" smtClean="0"/>
              <a:t>, </a:t>
            </a:r>
            <a:r>
              <a:rPr lang="en-US" sz="2400" dirty="0" err="1" smtClean="0"/>
              <a:t>রাঙ্গামাটি</a:t>
            </a:r>
            <a:endParaRPr lang="en-US" sz="2400" dirty="0"/>
          </a:p>
        </p:txBody>
      </p:sp>
      <p:cxnSp>
        <p:nvCxnSpPr>
          <p:cNvPr id="5" name="Straight Connector 4"/>
          <p:cNvCxnSpPr/>
          <p:nvPr/>
        </p:nvCxnSpPr>
        <p:spPr>
          <a:xfrm>
            <a:off x="5444837" y="914400"/>
            <a:ext cx="0" cy="4800600"/>
          </a:xfrm>
          <a:prstGeom prst="line">
            <a:avLst/>
          </a:prstGeom>
          <a:ln cmpd="dbl"/>
        </p:spPr>
        <p:style>
          <a:lnRef idx="1">
            <a:schemeClr val="dk1"/>
          </a:lnRef>
          <a:fillRef idx="0">
            <a:schemeClr val="dk1"/>
          </a:fillRef>
          <a:effectRef idx="0">
            <a:schemeClr val="dk1"/>
          </a:effectRef>
          <a:fontRef idx="minor">
            <a:schemeClr val="tx1"/>
          </a:fontRef>
        </p:style>
      </p:cxnSp>
      <p:sp>
        <p:nvSpPr>
          <p:cNvPr id="6" name="Rectangle 5"/>
          <p:cNvSpPr/>
          <p:nvPr/>
        </p:nvSpPr>
        <p:spPr>
          <a:xfrm>
            <a:off x="457200" y="555567"/>
            <a:ext cx="2895600" cy="2895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33400"/>
            <a:ext cx="2895600" cy="2917767"/>
          </a:xfrm>
          <a:prstGeom prst="rect">
            <a:avLst/>
          </a:prstGeom>
        </p:spPr>
      </p:pic>
      <p:sp>
        <p:nvSpPr>
          <p:cNvPr id="8" name="Rectangle 7"/>
          <p:cNvSpPr/>
          <p:nvPr/>
        </p:nvSpPr>
        <p:spPr>
          <a:xfrm>
            <a:off x="5867400" y="4114800"/>
            <a:ext cx="2971800" cy="1752600"/>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৮ম </a:t>
            </a:r>
            <a:r>
              <a:rPr lang="en-US" dirty="0" err="1" smtClean="0"/>
              <a:t>শ্রেণি</a:t>
            </a:r>
            <a:endParaRPr lang="en-US" dirty="0" smtClean="0"/>
          </a:p>
          <a:p>
            <a:pPr algn="ctr"/>
            <a:r>
              <a:rPr lang="en-US" dirty="0" err="1" smtClean="0"/>
              <a:t>তথ্য</a:t>
            </a:r>
            <a:r>
              <a:rPr lang="en-US" dirty="0" smtClean="0"/>
              <a:t> ও </a:t>
            </a:r>
            <a:r>
              <a:rPr lang="en-US" dirty="0" err="1" smtClean="0"/>
              <a:t>যোগাযোগ</a:t>
            </a:r>
            <a:r>
              <a:rPr lang="en-US" dirty="0" smtClean="0"/>
              <a:t> </a:t>
            </a:r>
            <a:r>
              <a:rPr lang="en-US" dirty="0" err="1" smtClean="0"/>
              <a:t>প্রযুক্তি</a:t>
            </a:r>
            <a:endParaRPr lang="en-US" dirty="0" smtClean="0"/>
          </a:p>
          <a:p>
            <a:pPr algn="ctr"/>
            <a:r>
              <a:rPr lang="en-US" dirty="0" smtClean="0"/>
              <a:t>অধ্যায়-০২</a:t>
            </a:r>
          </a:p>
          <a:p>
            <a:pPr algn="ctr"/>
            <a:r>
              <a:rPr lang="en-US" dirty="0" err="1" smtClean="0"/>
              <a:t>কম্পিউটার</a:t>
            </a:r>
            <a:r>
              <a:rPr lang="en-US" dirty="0" smtClean="0"/>
              <a:t> </a:t>
            </a:r>
            <a:r>
              <a:rPr lang="en-US" dirty="0" err="1" smtClean="0"/>
              <a:t>নেটওয়ার্ক</a:t>
            </a:r>
            <a:endParaRPr lang="en-US" dirty="0" smtClean="0"/>
          </a:p>
          <a:p>
            <a:pPr algn="ctr"/>
            <a:r>
              <a:rPr lang="en-US" dirty="0" smtClean="0"/>
              <a:t>২য় </a:t>
            </a:r>
            <a:r>
              <a:rPr lang="en-US" dirty="0" err="1" smtClean="0"/>
              <a:t>পর্ব</a:t>
            </a:r>
            <a:endParaRPr lang="en-US" dirty="0"/>
          </a:p>
        </p:txBody>
      </p:sp>
    </p:spTree>
    <p:extLst>
      <p:ext uri="{BB962C8B-B14F-4D97-AF65-F5344CB8AC3E}">
        <p14:creationId xmlns:p14="http://schemas.microsoft.com/office/powerpoint/2010/main" val="213922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1143000" y="4779170"/>
            <a:ext cx="7239000" cy="1621630"/>
          </a:xfrm>
          <a:prstGeom prst="wav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তোমরা</a:t>
            </a:r>
            <a:r>
              <a:rPr lang="en-US" sz="2400" dirty="0"/>
              <a:t> </a:t>
            </a:r>
            <a:r>
              <a:rPr lang="en-US" sz="2400" dirty="0" err="1"/>
              <a:t>কি</a:t>
            </a:r>
            <a:r>
              <a:rPr lang="en-US" sz="2400" dirty="0"/>
              <a:t> </a:t>
            </a:r>
            <a:r>
              <a:rPr lang="en-US" sz="2400" dirty="0" err="1"/>
              <a:t>বলতে</a:t>
            </a:r>
            <a:r>
              <a:rPr lang="en-US" sz="2400" dirty="0"/>
              <a:t> </a:t>
            </a:r>
            <a:r>
              <a:rPr lang="en-US" sz="2400" dirty="0" err="1"/>
              <a:t>পারবে</a:t>
            </a:r>
            <a:r>
              <a:rPr lang="en-US" sz="2400" dirty="0"/>
              <a:t>, </a:t>
            </a:r>
            <a:r>
              <a:rPr lang="en-US" sz="2400" dirty="0" err="1" smtClean="0"/>
              <a:t>উপরের</a:t>
            </a:r>
            <a:r>
              <a:rPr lang="en-US" sz="2400" dirty="0" smtClean="0"/>
              <a:t> </a:t>
            </a:r>
            <a:r>
              <a:rPr lang="en-US" sz="2400" dirty="0" err="1" smtClean="0"/>
              <a:t>চিত্রগুলো</a:t>
            </a:r>
            <a:r>
              <a:rPr lang="en-US" sz="2400" dirty="0" smtClean="0"/>
              <a:t> </a:t>
            </a:r>
            <a:r>
              <a:rPr lang="en-US" sz="2400" dirty="0" err="1"/>
              <a:t>দ্বারা</a:t>
            </a:r>
            <a:r>
              <a:rPr lang="en-US" sz="2400" dirty="0"/>
              <a:t> </a:t>
            </a:r>
            <a:r>
              <a:rPr lang="en-US" sz="2400" dirty="0" err="1"/>
              <a:t>কি</a:t>
            </a:r>
            <a:r>
              <a:rPr lang="en-US" sz="2400" dirty="0"/>
              <a:t> </a:t>
            </a:r>
            <a:r>
              <a:rPr lang="en-US" sz="2400" dirty="0" err="1"/>
              <a:t>বোঝানো</a:t>
            </a:r>
            <a:r>
              <a:rPr lang="en-US" sz="2400" dirty="0"/>
              <a:t> </a:t>
            </a:r>
            <a:r>
              <a:rPr lang="en-US" sz="2400" dirty="0" err="1"/>
              <a:t>হয়েছে</a:t>
            </a:r>
            <a:r>
              <a:rPr lang="en-US" sz="24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3429000" cy="3200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692" y="685801"/>
            <a:ext cx="4563630" cy="3200400"/>
          </a:xfrm>
          <a:prstGeom prst="rect">
            <a:avLst/>
          </a:prstGeom>
        </p:spPr>
      </p:pic>
    </p:spTree>
    <p:extLst>
      <p:ext uri="{BB962C8B-B14F-4D97-AF65-F5344CB8AC3E}">
        <p14:creationId xmlns:p14="http://schemas.microsoft.com/office/powerpoint/2010/main" val="142608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219200"/>
            <a:ext cx="8077200" cy="4495800"/>
          </a:xfrm>
          <a:prstGeom prst="roundRect">
            <a:avLst/>
          </a:prstGeom>
          <a:solidFill>
            <a:srgbClr val="00B05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bn-BD" sz="3600" dirty="0" smtClean="0"/>
              <a:t> শিখনফল</a:t>
            </a:r>
            <a:r>
              <a:rPr lang="en-US" sz="3600" dirty="0" smtClean="0"/>
              <a:t>ঃ</a:t>
            </a:r>
          </a:p>
          <a:p>
            <a:pPr algn="ctr"/>
            <a:r>
              <a:rPr lang="en-US" sz="3600" dirty="0" smtClean="0"/>
              <a:t>১। </a:t>
            </a:r>
            <a:r>
              <a:rPr lang="bn-BD" sz="3600" dirty="0" smtClean="0"/>
              <a:t>কম্পিউটার নেটওয়ার্কের ধারণা</a:t>
            </a:r>
            <a:r>
              <a:rPr lang="en-US" sz="3600" dirty="0" smtClean="0"/>
              <a:t> ও </a:t>
            </a:r>
            <a:r>
              <a:rPr lang="en-US" sz="3600" dirty="0" err="1" smtClean="0"/>
              <a:t>প্রকারভেদ</a:t>
            </a:r>
            <a:r>
              <a:rPr lang="en-US" sz="3600" dirty="0"/>
              <a:t> </a:t>
            </a:r>
            <a:r>
              <a:rPr lang="bn-BD" sz="3600" dirty="0" smtClean="0"/>
              <a:t>ব্যাখ্যা করতে পারবে</a:t>
            </a:r>
            <a:r>
              <a:rPr lang="en-US" sz="3600" dirty="0" smtClean="0"/>
              <a:t>।</a:t>
            </a:r>
          </a:p>
          <a:p>
            <a:pPr algn="ctr"/>
            <a:r>
              <a:rPr lang="en-US" sz="3600" dirty="0" smtClean="0"/>
              <a:t>২। </a:t>
            </a:r>
            <a:r>
              <a:rPr lang="en-US" sz="3600" dirty="0" err="1" smtClean="0"/>
              <a:t>নেটওয়ার্ক</a:t>
            </a:r>
            <a:r>
              <a:rPr lang="en-US" sz="3600" dirty="0" smtClean="0"/>
              <a:t> </a:t>
            </a:r>
            <a:r>
              <a:rPr lang="en-US" sz="3600" dirty="0" err="1" smtClean="0"/>
              <a:t>তৈরি</a:t>
            </a:r>
            <a:r>
              <a:rPr lang="en-US" sz="3600" dirty="0" smtClean="0"/>
              <a:t> </a:t>
            </a:r>
            <a:r>
              <a:rPr lang="en-US" sz="3600" dirty="0" err="1" smtClean="0"/>
              <a:t>করতে</a:t>
            </a:r>
            <a:r>
              <a:rPr lang="en-US" sz="3600" dirty="0" smtClean="0"/>
              <a:t> </a:t>
            </a:r>
            <a:r>
              <a:rPr lang="en-US" sz="3600" dirty="0" err="1" smtClean="0"/>
              <a:t>পারবে</a:t>
            </a:r>
            <a:r>
              <a:rPr lang="en-US" sz="3600" dirty="0" smtClean="0"/>
              <a:t>।</a:t>
            </a:r>
          </a:p>
          <a:p>
            <a:pPr algn="ctr"/>
            <a:r>
              <a:rPr lang="en-US" sz="3600" dirty="0" smtClean="0"/>
              <a:t>৩। </a:t>
            </a:r>
            <a:r>
              <a:rPr lang="en-US" sz="3600" dirty="0" err="1" smtClean="0"/>
              <a:t>বিভিন্ন</a:t>
            </a:r>
            <a:r>
              <a:rPr lang="en-US" sz="3600" dirty="0" smtClean="0"/>
              <a:t> </a:t>
            </a:r>
            <a:r>
              <a:rPr lang="en-US" sz="3600" dirty="0" err="1" smtClean="0"/>
              <a:t>ধরনের</a:t>
            </a:r>
            <a:r>
              <a:rPr lang="en-US" sz="3600" dirty="0" smtClean="0"/>
              <a:t> </a:t>
            </a:r>
            <a:r>
              <a:rPr lang="en-US" sz="3600" dirty="0" err="1" smtClean="0"/>
              <a:t>নেটওয়ার্কের</a:t>
            </a:r>
            <a:r>
              <a:rPr lang="en-US" sz="3600" dirty="0" smtClean="0"/>
              <a:t> </a:t>
            </a:r>
            <a:r>
              <a:rPr lang="en-US" sz="3600" dirty="0" err="1" smtClean="0"/>
              <a:t>সুবিধা</a:t>
            </a:r>
            <a:r>
              <a:rPr lang="en-US" sz="3600" dirty="0" smtClean="0"/>
              <a:t> ও </a:t>
            </a:r>
            <a:r>
              <a:rPr lang="en-US" sz="3600" dirty="0" err="1" smtClean="0"/>
              <a:t>অসুবিধা</a:t>
            </a:r>
            <a:r>
              <a:rPr lang="en-US" sz="3600" dirty="0" smtClean="0"/>
              <a:t> </a:t>
            </a:r>
            <a:r>
              <a:rPr lang="en-US" sz="3600" dirty="0" err="1" smtClean="0"/>
              <a:t>সম্পর্কে</a:t>
            </a:r>
            <a:r>
              <a:rPr lang="en-US" sz="3600" dirty="0" smtClean="0"/>
              <a:t> </a:t>
            </a:r>
            <a:r>
              <a:rPr lang="en-US" sz="3600" dirty="0" err="1" smtClean="0"/>
              <a:t>জানতে</a:t>
            </a:r>
            <a:r>
              <a:rPr lang="en-US" sz="3600" dirty="0" smtClean="0"/>
              <a:t> </a:t>
            </a:r>
            <a:r>
              <a:rPr lang="en-US" sz="3600" dirty="0" err="1" smtClean="0"/>
              <a:t>পারবে</a:t>
            </a:r>
            <a:r>
              <a:rPr lang="en-US" sz="3600" dirty="0" smtClean="0"/>
              <a:t>।</a:t>
            </a:r>
            <a:endParaRPr lang="en-US" sz="3600" dirty="0" smtClean="0"/>
          </a:p>
        </p:txBody>
      </p:sp>
    </p:spTree>
    <p:extLst>
      <p:ext uri="{BB962C8B-B14F-4D97-AF65-F5344CB8AC3E}">
        <p14:creationId xmlns:p14="http://schemas.microsoft.com/office/powerpoint/2010/main" val="3703782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86200"/>
            <a:ext cx="3276600" cy="2438400"/>
          </a:xfrm>
          <a:prstGeom prst="rect">
            <a:avLst/>
          </a:prstGeom>
        </p:spPr>
      </p:pic>
      <p:sp>
        <p:nvSpPr>
          <p:cNvPr id="4" name="Cloud Callout 3"/>
          <p:cNvSpPr/>
          <p:nvPr/>
        </p:nvSpPr>
        <p:spPr>
          <a:xfrm>
            <a:off x="1866900" y="152400"/>
            <a:ext cx="7200900" cy="3810000"/>
          </a:xfrm>
          <a:prstGeom prst="cloudCallout">
            <a:avLst>
              <a:gd name="adj1" fmla="val -38726"/>
              <a:gd name="adj2" fmla="val 574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dirty="0">
                <a:solidFill>
                  <a:schemeClr val="tx1"/>
                </a:solidFill>
              </a:rPr>
              <a:t>অনেকভাবেই কম্পিউটারগুলো জুড়ে দেওয়া যেতে পারে</a:t>
            </a:r>
            <a:r>
              <a:rPr lang="en-US" dirty="0">
                <a:solidFill>
                  <a:schemeClr val="tx1"/>
                </a:solidFill>
              </a:rPr>
              <a:t>। </a:t>
            </a:r>
            <a:r>
              <a:rPr lang="bn-BD" dirty="0">
                <a:solidFill>
                  <a:schemeClr val="tx1"/>
                </a:solidFill>
              </a:rPr>
              <a:t>কম্পিউটার জুড়ে দেওয়ার এই ভিন্ন ভিন্ন পদ্ধতি</a:t>
            </a:r>
            <a:r>
              <a:rPr lang="en-US" dirty="0" err="1">
                <a:solidFill>
                  <a:schemeClr val="tx1"/>
                </a:solidFill>
              </a:rPr>
              <a:t>কে</a:t>
            </a:r>
            <a:r>
              <a:rPr lang="bn-BD" dirty="0">
                <a:solidFill>
                  <a:schemeClr val="tx1"/>
                </a:solidFill>
              </a:rPr>
              <a:t> বলা হয়</a:t>
            </a:r>
            <a:r>
              <a:rPr lang="en-US" dirty="0">
                <a:solidFill>
                  <a:schemeClr val="tx1"/>
                </a:solidFill>
              </a:rPr>
              <a:t> </a:t>
            </a:r>
            <a:r>
              <a:rPr lang="bn-BD" dirty="0">
                <a:solidFill>
                  <a:schemeClr val="tx1"/>
                </a:solidFill>
              </a:rPr>
              <a:t>কম্পিউটারের নেটওয়ার্ক টপোলজি</a:t>
            </a:r>
            <a:r>
              <a:rPr lang="en-US" dirty="0">
                <a:solidFill>
                  <a:schemeClr val="tx1"/>
                </a:solidFill>
              </a:rPr>
              <a:t>। </a:t>
            </a:r>
            <a:r>
              <a:rPr lang="bn-BD" dirty="0">
                <a:solidFill>
                  <a:schemeClr val="tx1"/>
                </a:solidFill>
              </a:rPr>
              <a:t>এখন আমরা কয়েক ধরনের নেটওয়ার্ক টোপোলজি নিয়ে আলোচনা করব</a:t>
            </a:r>
            <a:r>
              <a:rPr lang="en-US" dirty="0">
                <a:solidFill>
                  <a:schemeClr val="tx1"/>
                </a:solidFill>
              </a:rPr>
              <a:t>।</a:t>
            </a:r>
          </a:p>
        </p:txBody>
      </p:sp>
    </p:spTree>
    <p:extLst>
      <p:ext uri="{BB962C8B-B14F-4D97-AF65-F5344CB8AC3E}">
        <p14:creationId xmlns:p14="http://schemas.microsoft.com/office/powerpoint/2010/main" val="236934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962400"/>
            <a:ext cx="8001000" cy="2590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bn-BD" b="1" dirty="0">
                <a:solidFill>
                  <a:schemeClr val="tx1"/>
                </a:solidFill>
              </a:rPr>
              <a:t>বাস টপোলজি</a:t>
            </a:r>
            <a:r>
              <a:rPr lang="bn-BD" dirty="0">
                <a:solidFill>
                  <a:schemeClr val="tx1"/>
                </a:solidFill>
              </a:rPr>
              <a:t> </a:t>
            </a:r>
            <a:r>
              <a:rPr lang="bn-BD" dirty="0" smtClean="0">
                <a:solidFill>
                  <a:schemeClr val="tx1"/>
                </a:solidFill>
              </a:rPr>
              <a:t>(</a:t>
            </a:r>
            <a:r>
              <a:rPr lang="en-US" dirty="0" smtClean="0">
                <a:solidFill>
                  <a:schemeClr val="tx1"/>
                </a:solidFill>
              </a:rPr>
              <a:t>Bus Topology):- </a:t>
            </a:r>
            <a:r>
              <a:rPr lang="bn-BD" dirty="0">
                <a:solidFill>
                  <a:schemeClr val="tx1"/>
                </a:solidFill>
              </a:rPr>
              <a:t>যে টপোলজিতে একটি মূল তারের সাথে সবকটি </a:t>
            </a:r>
            <a:r>
              <a:rPr lang="bn-BD" dirty="0" smtClean="0">
                <a:solidFill>
                  <a:schemeClr val="tx1"/>
                </a:solidFill>
              </a:rPr>
              <a:t>কম্পিউটার </a:t>
            </a:r>
            <a:r>
              <a:rPr lang="bn-BD" dirty="0">
                <a:solidFill>
                  <a:schemeClr val="tx1"/>
                </a:solidFill>
              </a:rPr>
              <a:t>সংযুক্ত থাকে তাকে বাস টপোলজি বলা হয়</a:t>
            </a:r>
            <a:r>
              <a:rPr lang="bn-BD" dirty="0" smtClean="0">
                <a:solidFill>
                  <a:schemeClr val="tx1"/>
                </a:solidFill>
              </a:rPr>
              <a:t>।</a:t>
            </a:r>
            <a:r>
              <a:rPr lang="en-US" dirty="0" smtClean="0">
                <a:solidFill>
                  <a:schemeClr val="tx1"/>
                </a:solidFill>
              </a:rPr>
              <a:t> </a:t>
            </a:r>
            <a:r>
              <a:rPr lang="en-US" dirty="0" err="1" smtClean="0">
                <a:solidFill>
                  <a:schemeClr val="tx1"/>
                </a:solidFill>
              </a:rPr>
              <a:t>বাস</a:t>
            </a:r>
            <a:r>
              <a:rPr lang="en-US" dirty="0" smtClean="0">
                <a:solidFill>
                  <a:schemeClr val="tx1"/>
                </a:solidFill>
              </a:rPr>
              <a:t> </a:t>
            </a:r>
            <a:r>
              <a:rPr lang="en-US" dirty="0" err="1" smtClean="0">
                <a:solidFill>
                  <a:schemeClr val="tx1"/>
                </a:solidFill>
              </a:rPr>
              <a:t>টপোলজি</a:t>
            </a:r>
            <a:r>
              <a:rPr lang="en-US" dirty="0" smtClean="0">
                <a:solidFill>
                  <a:schemeClr val="tx1"/>
                </a:solidFill>
              </a:rPr>
              <a:t> </a:t>
            </a:r>
            <a:r>
              <a:rPr lang="en-US" dirty="0" err="1" smtClean="0">
                <a:solidFill>
                  <a:schemeClr val="tx1"/>
                </a:solidFill>
              </a:rPr>
              <a:t>খুবই</a:t>
            </a:r>
            <a:r>
              <a:rPr lang="en-US" dirty="0" smtClean="0">
                <a:solidFill>
                  <a:schemeClr val="tx1"/>
                </a:solidFill>
              </a:rPr>
              <a:t> </a:t>
            </a:r>
            <a:r>
              <a:rPr lang="en-US" dirty="0" err="1" smtClean="0">
                <a:solidFill>
                  <a:schemeClr val="tx1"/>
                </a:solidFill>
              </a:rPr>
              <a:t>সহজ</a:t>
            </a:r>
            <a:r>
              <a:rPr lang="en-US" dirty="0" smtClean="0">
                <a:solidFill>
                  <a:schemeClr val="tx1"/>
                </a:solidFill>
              </a:rPr>
              <a:t>। </a:t>
            </a:r>
            <a:r>
              <a:rPr lang="en-US" dirty="0" err="1" smtClean="0">
                <a:solidFill>
                  <a:schemeClr val="tx1"/>
                </a:solidFill>
              </a:rPr>
              <a:t>কারন</a:t>
            </a:r>
            <a:r>
              <a:rPr lang="en-US" dirty="0" smtClean="0">
                <a:solidFill>
                  <a:schemeClr val="tx1"/>
                </a:solidFill>
              </a:rPr>
              <a:t> </a:t>
            </a:r>
            <a:r>
              <a:rPr lang="en-US" dirty="0" err="1" smtClean="0">
                <a:solidFill>
                  <a:schemeClr val="tx1"/>
                </a:solidFill>
              </a:rPr>
              <a:t>বাস</a:t>
            </a:r>
            <a:r>
              <a:rPr lang="en-US" dirty="0" smtClean="0">
                <a:solidFill>
                  <a:schemeClr val="tx1"/>
                </a:solidFill>
              </a:rPr>
              <a:t> </a:t>
            </a:r>
            <a:r>
              <a:rPr lang="en-US" dirty="0" err="1" smtClean="0">
                <a:solidFill>
                  <a:schemeClr val="tx1"/>
                </a:solidFill>
              </a:rPr>
              <a:t>টপোলজিতে</a:t>
            </a:r>
            <a:r>
              <a:rPr lang="en-US" dirty="0" smtClean="0">
                <a:solidFill>
                  <a:schemeClr val="tx1"/>
                </a:solidFill>
              </a:rPr>
              <a:t> </a:t>
            </a:r>
            <a:r>
              <a:rPr lang="en-US" dirty="0" err="1" smtClean="0">
                <a:solidFill>
                  <a:schemeClr val="tx1"/>
                </a:solidFill>
              </a:rPr>
              <a:t>কোন</a:t>
            </a:r>
            <a:r>
              <a:rPr lang="en-US" dirty="0" smtClean="0">
                <a:solidFill>
                  <a:schemeClr val="tx1"/>
                </a:solidFill>
              </a:rPr>
              <a:t> </a:t>
            </a:r>
            <a:r>
              <a:rPr lang="en-US" dirty="0" err="1" smtClean="0">
                <a:solidFill>
                  <a:schemeClr val="tx1"/>
                </a:solidFill>
              </a:rPr>
              <a:t>একটি</a:t>
            </a:r>
            <a:r>
              <a:rPr lang="en-US" dirty="0" smtClean="0">
                <a:solidFill>
                  <a:schemeClr val="tx1"/>
                </a:solidFill>
              </a:rPr>
              <a:t> </a:t>
            </a:r>
            <a:r>
              <a:rPr lang="en-US" dirty="0" err="1" smtClean="0">
                <a:solidFill>
                  <a:schemeClr val="tx1"/>
                </a:solidFill>
              </a:rPr>
              <a:t>কম্পিউটার</a:t>
            </a:r>
            <a:r>
              <a:rPr lang="en-US" dirty="0" smtClean="0">
                <a:solidFill>
                  <a:schemeClr val="tx1"/>
                </a:solidFill>
              </a:rPr>
              <a:t> </a:t>
            </a:r>
            <a:r>
              <a:rPr lang="en-US" dirty="0" err="1" smtClean="0">
                <a:solidFill>
                  <a:schemeClr val="tx1"/>
                </a:solidFill>
              </a:rPr>
              <a:t>যদি</a:t>
            </a:r>
            <a:r>
              <a:rPr lang="en-US" dirty="0" smtClean="0">
                <a:solidFill>
                  <a:schemeClr val="tx1"/>
                </a:solidFill>
              </a:rPr>
              <a:t> </a:t>
            </a:r>
            <a:r>
              <a:rPr lang="en-US" dirty="0" err="1" smtClean="0">
                <a:solidFill>
                  <a:schemeClr val="tx1"/>
                </a:solidFill>
              </a:rPr>
              <a:t>অন্য</a:t>
            </a:r>
            <a:r>
              <a:rPr lang="en-US" dirty="0" smtClean="0">
                <a:solidFill>
                  <a:schemeClr val="tx1"/>
                </a:solidFill>
              </a:rPr>
              <a:t> </a:t>
            </a:r>
            <a:r>
              <a:rPr lang="en-US" dirty="0" err="1" smtClean="0">
                <a:solidFill>
                  <a:schemeClr val="tx1"/>
                </a:solidFill>
              </a:rPr>
              <a:t>কোন</a:t>
            </a:r>
            <a:r>
              <a:rPr lang="en-US" dirty="0" smtClean="0">
                <a:solidFill>
                  <a:schemeClr val="tx1"/>
                </a:solidFill>
              </a:rPr>
              <a:t> </a:t>
            </a:r>
            <a:r>
              <a:rPr lang="en-US" dirty="0" err="1" smtClean="0">
                <a:solidFill>
                  <a:schemeClr val="tx1"/>
                </a:solidFill>
              </a:rPr>
              <a:t>কম্পিউটারের</a:t>
            </a:r>
            <a:r>
              <a:rPr lang="en-US" dirty="0" smtClean="0">
                <a:solidFill>
                  <a:schemeClr val="tx1"/>
                </a:solidFill>
              </a:rPr>
              <a:t> </a:t>
            </a:r>
            <a:r>
              <a:rPr lang="en-US" dirty="0" err="1" smtClean="0">
                <a:solidFill>
                  <a:schemeClr val="tx1"/>
                </a:solidFill>
              </a:rPr>
              <a:t>সাথে</a:t>
            </a:r>
            <a:r>
              <a:rPr lang="en-US" dirty="0" smtClean="0">
                <a:solidFill>
                  <a:schemeClr val="tx1"/>
                </a:solidFill>
              </a:rPr>
              <a:t> </a:t>
            </a:r>
            <a:r>
              <a:rPr lang="en-US" dirty="0" err="1" smtClean="0">
                <a:solidFill>
                  <a:schemeClr val="tx1"/>
                </a:solidFill>
              </a:rPr>
              <a:t>যোগাযোগ</a:t>
            </a:r>
            <a:r>
              <a:rPr lang="en-US" dirty="0" smtClean="0">
                <a:solidFill>
                  <a:schemeClr val="tx1"/>
                </a:solidFill>
              </a:rPr>
              <a:t> </a:t>
            </a:r>
            <a:r>
              <a:rPr lang="en-US" dirty="0" err="1" smtClean="0">
                <a:solidFill>
                  <a:schemeClr val="tx1"/>
                </a:solidFill>
              </a:rPr>
              <a:t>করতে</a:t>
            </a:r>
            <a:r>
              <a:rPr lang="en-US" dirty="0" smtClean="0">
                <a:solidFill>
                  <a:schemeClr val="tx1"/>
                </a:solidFill>
              </a:rPr>
              <a:t> </a:t>
            </a:r>
            <a:r>
              <a:rPr lang="en-US" dirty="0" err="1" smtClean="0">
                <a:solidFill>
                  <a:schemeClr val="tx1"/>
                </a:solidFill>
              </a:rPr>
              <a:t>চায়</a:t>
            </a:r>
            <a:r>
              <a:rPr lang="en-US" dirty="0" smtClean="0">
                <a:solidFill>
                  <a:schemeClr val="tx1"/>
                </a:solidFill>
              </a:rPr>
              <a:t>, </a:t>
            </a:r>
            <a:r>
              <a:rPr lang="en-US" dirty="0" err="1" smtClean="0">
                <a:solidFill>
                  <a:schemeClr val="tx1"/>
                </a:solidFill>
              </a:rPr>
              <a:t>তাহলে</a:t>
            </a:r>
            <a:r>
              <a:rPr lang="en-US" dirty="0" smtClean="0">
                <a:solidFill>
                  <a:schemeClr val="tx1"/>
                </a:solidFill>
              </a:rPr>
              <a:t> </a:t>
            </a:r>
            <a:r>
              <a:rPr lang="en-US" dirty="0" err="1" smtClean="0">
                <a:solidFill>
                  <a:schemeClr val="tx1"/>
                </a:solidFill>
              </a:rPr>
              <a:t>সব</a:t>
            </a:r>
            <a:r>
              <a:rPr lang="en-US" dirty="0" smtClean="0">
                <a:solidFill>
                  <a:schemeClr val="tx1"/>
                </a:solidFill>
              </a:rPr>
              <a:t> </a:t>
            </a:r>
            <a:r>
              <a:rPr lang="en-US" dirty="0" err="1" smtClean="0">
                <a:solidFill>
                  <a:schemeClr val="tx1"/>
                </a:solidFill>
              </a:rPr>
              <a:t>কম্পিউটারের</a:t>
            </a:r>
            <a:r>
              <a:rPr lang="en-US" dirty="0" smtClean="0">
                <a:solidFill>
                  <a:schemeClr val="tx1"/>
                </a:solidFill>
              </a:rPr>
              <a:t> </a:t>
            </a:r>
            <a:r>
              <a:rPr lang="en-US" dirty="0" err="1" smtClean="0">
                <a:solidFill>
                  <a:schemeClr val="tx1"/>
                </a:solidFill>
              </a:rPr>
              <a:t>কাছেই</a:t>
            </a:r>
            <a:r>
              <a:rPr lang="en-US" dirty="0" smtClean="0">
                <a:solidFill>
                  <a:schemeClr val="tx1"/>
                </a:solidFill>
              </a:rPr>
              <a:t> </a:t>
            </a:r>
            <a:r>
              <a:rPr lang="en-US" dirty="0" err="1" smtClean="0">
                <a:solidFill>
                  <a:schemeClr val="tx1"/>
                </a:solidFill>
              </a:rPr>
              <a:t>সে</a:t>
            </a:r>
            <a:r>
              <a:rPr lang="en-US" dirty="0" smtClean="0">
                <a:solidFill>
                  <a:schemeClr val="tx1"/>
                </a:solidFill>
              </a:rPr>
              <a:t> </a:t>
            </a:r>
            <a:r>
              <a:rPr lang="en-US" dirty="0" err="1" smtClean="0">
                <a:solidFill>
                  <a:schemeClr val="tx1"/>
                </a:solidFill>
              </a:rPr>
              <a:t>তথ্য</a:t>
            </a:r>
            <a:r>
              <a:rPr lang="en-US" dirty="0" smtClean="0">
                <a:solidFill>
                  <a:schemeClr val="tx1"/>
                </a:solidFill>
              </a:rPr>
              <a:t> </a:t>
            </a:r>
            <a:r>
              <a:rPr lang="en-US" dirty="0" err="1" smtClean="0">
                <a:solidFill>
                  <a:schemeClr val="tx1"/>
                </a:solidFill>
              </a:rPr>
              <a:t>পৌঁছে</a:t>
            </a:r>
            <a:r>
              <a:rPr lang="en-US" dirty="0" smtClean="0">
                <a:solidFill>
                  <a:schemeClr val="tx1"/>
                </a:solidFill>
              </a:rPr>
              <a:t> </a:t>
            </a:r>
            <a:r>
              <a:rPr lang="en-US" dirty="0" err="1" smtClean="0">
                <a:solidFill>
                  <a:schemeClr val="tx1"/>
                </a:solidFill>
              </a:rPr>
              <a:t>যায়</a:t>
            </a:r>
            <a:r>
              <a:rPr lang="en-US" dirty="0" smtClean="0">
                <a:solidFill>
                  <a:schemeClr val="tx1"/>
                </a:solidFill>
              </a:rPr>
              <a:t>।</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09600"/>
            <a:ext cx="7848600" cy="2971800"/>
          </a:xfrm>
          <a:prstGeom prst="rect">
            <a:avLst/>
          </a:prstGeom>
        </p:spPr>
      </p:pic>
    </p:spTree>
    <p:extLst>
      <p:ext uri="{BB962C8B-B14F-4D97-AF65-F5344CB8AC3E}">
        <p14:creationId xmlns:p14="http://schemas.microsoft.com/office/powerpoint/2010/main" val="217408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962400"/>
            <a:ext cx="8153400" cy="25907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Ring </a:t>
            </a:r>
            <a:r>
              <a:rPr lang="en-US" dirty="0" smtClean="0"/>
              <a:t>Topology(</a:t>
            </a:r>
            <a:r>
              <a:rPr lang="bn-BD" dirty="0"/>
              <a:t>রিং টপোলজি</a:t>
            </a:r>
            <a:r>
              <a:rPr lang="en-US" dirty="0" smtClean="0"/>
              <a:t>):</a:t>
            </a:r>
            <a:r>
              <a:rPr lang="bn-BD" dirty="0" smtClean="0"/>
              <a:t>রিং </a:t>
            </a:r>
            <a:r>
              <a:rPr lang="bn-BD" dirty="0"/>
              <a:t>টপোলজিতে </a:t>
            </a:r>
            <a:r>
              <a:rPr lang="bn-BD" dirty="0" smtClean="0"/>
              <a:t>প্রতিটি </a:t>
            </a:r>
            <a:r>
              <a:rPr lang="bn-BD" dirty="0"/>
              <a:t>কম্পিউটার তার </a:t>
            </a:r>
            <a:r>
              <a:rPr lang="bn-BD" dirty="0" smtClean="0"/>
              <a:t>পা</a:t>
            </a:r>
            <a:r>
              <a:rPr lang="en-US" dirty="0" err="1" smtClean="0"/>
              <a:t>শের</a:t>
            </a:r>
            <a:r>
              <a:rPr lang="bn-BD" dirty="0" smtClean="0"/>
              <a:t> </a:t>
            </a:r>
            <a:r>
              <a:rPr lang="bn-BD" dirty="0"/>
              <a:t>কম্পিউটারের সাথে সংযুক্ত থাকে। এভাবে </a:t>
            </a:r>
            <a:r>
              <a:rPr lang="bn-BD" dirty="0" smtClean="0"/>
              <a:t>রিং</a:t>
            </a:r>
            <a:r>
              <a:rPr lang="en-US" dirty="0" err="1" smtClean="0"/>
              <a:t>য়ের</a:t>
            </a:r>
            <a:r>
              <a:rPr lang="bn-BD" dirty="0" smtClean="0"/>
              <a:t> </a:t>
            </a:r>
            <a:r>
              <a:rPr lang="bn-BD" dirty="0"/>
              <a:t>সর্বশেষ কম্পিউটারটি প্রথম কম্পিউটারের সাথে সংযুক্ত থাকে। এ ব্যবস্থায় কোনো কম্পিউটার ডেটা পাঠালে তা </a:t>
            </a:r>
            <a:r>
              <a:rPr lang="bn-BD" dirty="0" smtClean="0"/>
              <a:t>বৃত্ত</a:t>
            </a:r>
            <a:r>
              <a:rPr lang="en-US" smtClean="0"/>
              <a:t>া</a:t>
            </a:r>
            <a:r>
              <a:rPr lang="bn-BD" smtClean="0"/>
              <a:t>কার </a:t>
            </a:r>
            <a:r>
              <a:rPr lang="bn-BD" dirty="0"/>
              <a:t>পথে ঘুরতে থাকে যতক্ষণ না পর্যন্ত প্রাপক কম্পিউটারটি ডেটা গ্রহণ করে। এ ব্যবস্থায় কোনো কেন্দ্রীয় কম্পিউটার থাকে না। এতে প্রতিটি কম্পিউটারের গুরুত্ব সমান। রিং টপোলজিতে যেহেতু প্রতিটি কম্পিউটার ধারাবাহিকভাবে বৃত্তাকারে সংযুক্ত থাকে তাই এক্ষেত্রে নেটওয়ার্কের প্রথম কম্পিউটারটি শেষ কম্পিউটারের সাথে সংযুক্ত থাকে।</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62" y="204787"/>
            <a:ext cx="7305675" cy="3605213"/>
          </a:xfrm>
          <a:prstGeom prst="rect">
            <a:avLst/>
          </a:prstGeom>
        </p:spPr>
      </p:pic>
    </p:spTree>
    <p:extLst>
      <p:ext uri="{BB962C8B-B14F-4D97-AF65-F5344CB8AC3E}">
        <p14:creationId xmlns:p14="http://schemas.microsoft.com/office/powerpoint/2010/main" val="3550541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77" y="304800"/>
            <a:ext cx="8554645" cy="3581400"/>
          </a:xfrm>
          <a:prstGeom prst="rect">
            <a:avLst/>
          </a:prstGeom>
        </p:spPr>
      </p:pic>
      <p:sp>
        <p:nvSpPr>
          <p:cNvPr id="5" name="Rounded Rectangle 4"/>
          <p:cNvSpPr/>
          <p:nvPr/>
        </p:nvSpPr>
        <p:spPr>
          <a:xfrm>
            <a:off x="294677" y="4191000"/>
            <a:ext cx="8554645" cy="213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dirty="0"/>
              <a:t>স্টার </a:t>
            </a:r>
            <a:r>
              <a:rPr lang="bn-BD" dirty="0" smtClean="0"/>
              <a:t>টপোলজি</a:t>
            </a:r>
            <a:r>
              <a:rPr lang="en-US" dirty="0" smtClean="0"/>
              <a:t> </a:t>
            </a:r>
            <a:r>
              <a:rPr lang="bn-BD" dirty="0" smtClean="0"/>
              <a:t>(</a:t>
            </a:r>
            <a:r>
              <a:rPr lang="bn-BD" dirty="0"/>
              <a:t> </a:t>
            </a:r>
            <a:r>
              <a:rPr lang="en-US" dirty="0"/>
              <a:t>Star Topology): </a:t>
            </a:r>
            <a:r>
              <a:rPr lang="bn-BD" dirty="0"/>
              <a:t>যে টপোলজি একটি কেন্দ্রীয় নিয়ন্ত্রণকারী </a:t>
            </a:r>
            <a:r>
              <a:rPr lang="bn-BD" dirty="0" smtClean="0"/>
              <a:t>কম্পিউটারের </a:t>
            </a:r>
            <a:r>
              <a:rPr lang="bn-BD" dirty="0"/>
              <a:t>সাথে অন্যান্য </a:t>
            </a:r>
            <a:r>
              <a:rPr lang="bn-BD" dirty="0" smtClean="0"/>
              <a:t>কম্পিউটার</a:t>
            </a:r>
            <a:r>
              <a:rPr lang="en-US" dirty="0" err="1" smtClean="0"/>
              <a:t>গুলোকে</a:t>
            </a:r>
            <a:r>
              <a:rPr lang="bn-BD" dirty="0" smtClean="0"/>
              <a:t> </a:t>
            </a:r>
            <a:r>
              <a:rPr lang="bn-BD" dirty="0"/>
              <a:t>সংযুক্ত করে নেটওয়ার্ক </a:t>
            </a:r>
            <a:r>
              <a:rPr lang="en-US" dirty="0" err="1" smtClean="0"/>
              <a:t>তৈরি</a:t>
            </a:r>
            <a:r>
              <a:rPr lang="bn-BD" dirty="0" smtClean="0"/>
              <a:t> </a:t>
            </a:r>
            <a:r>
              <a:rPr lang="en-US" dirty="0" err="1" smtClean="0"/>
              <a:t>করে</a:t>
            </a:r>
            <a:r>
              <a:rPr lang="en-US" dirty="0" smtClean="0"/>
              <a:t> </a:t>
            </a:r>
            <a:r>
              <a:rPr lang="bn-BD" dirty="0" smtClean="0"/>
              <a:t>তাকে </a:t>
            </a:r>
            <a:r>
              <a:rPr lang="bn-BD" dirty="0"/>
              <a:t>স্টার টপোলজি বলা হয়</a:t>
            </a:r>
            <a:r>
              <a:rPr lang="bn-BD" dirty="0" smtClean="0"/>
              <a:t>।</a:t>
            </a:r>
            <a:r>
              <a:rPr lang="en-US" dirty="0" smtClean="0"/>
              <a:t> </a:t>
            </a:r>
            <a:r>
              <a:rPr lang="en-US" dirty="0" err="1" smtClean="0"/>
              <a:t>এই</a:t>
            </a:r>
            <a:r>
              <a:rPr lang="en-US" dirty="0" smtClean="0"/>
              <a:t> </a:t>
            </a:r>
            <a:r>
              <a:rPr lang="en-US" dirty="0" err="1" smtClean="0"/>
              <a:t>টপোলজি</a:t>
            </a:r>
            <a:r>
              <a:rPr lang="en-US" dirty="0" smtClean="0"/>
              <a:t> </a:t>
            </a:r>
            <a:r>
              <a:rPr lang="en-US" dirty="0" err="1" smtClean="0"/>
              <a:t>তুলনামুলকভাবে</a:t>
            </a:r>
            <a:r>
              <a:rPr lang="en-US" dirty="0" smtClean="0"/>
              <a:t> </a:t>
            </a:r>
            <a:r>
              <a:rPr lang="en-US" dirty="0" err="1" smtClean="0"/>
              <a:t>সহজ</a:t>
            </a:r>
            <a:r>
              <a:rPr lang="en-US" dirty="0" smtClean="0"/>
              <a:t> </a:t>
            </a:r>
            <a:r>
              <a:rPr lang="en-US" dirty="0" err="1" smtClean="0"/>
              <a:t>একটি</a:t>
            </a:r>
            <a:r>
              <a:rPr lang="en-US" dirty="0" smtClean="0"/>
              <a:t> </a:t>
            </a:r>
            <a:r>
              <a:rPr lang="en-US" dirty="0" err="1" smtClean="0"/>
              <a:t>টপোলজি</a:t>
            </a:r>
            <a:r>
              <a:rPr lang="en-US" dirty="0" smtClean="0"/>
              <a:t>। </a:t>
            </a:r>
            <a:r>
              <a:rPr lang="en-US" dirty="0" err="1" smtClean="0"/>
              <a:t>আমরা</a:t>
            </a:r>
            <a:r>
              <a:rPr lang="en-US" dirty="0" smtClean="0"/>
              <a:t> </a:t>
            </a:r>
            <a:r>
              <a:rPr lang="en-US" dirty="0" err="1" smtClean="0"/>
              <a:t>যদি</a:t>
            </a:r>
            <a:r>
              <a:rPr lang="en-US" dirty="0" smtClean="0"/>
              <a:t> </a:t>
            </a:r>
            <a:r>
              <a:rPr lang="en-US" dirty="0" err="1" smtClean="0"/>
              <a:t>তাড়াতাড়ি</a:t>
            </a:r>
            <a:r>
              <a:rPr lang="en-US" dirty="0" smtClean="0"/>
              <a:t> ও </a:t>
            </a:r>
            <a:r>
              <a:rPr lang="en-US" dirty="0" err="1" smtClean="0"/>
              <a:t>সহজে</a:t>
            </a:r>
            <a:r>
              <a:rPr lang="en-US" dirty="0" smtClean="0"/>
              <a:t> </a:t>
            </a:r>
            <a:r>
              <a:rPr lang="en-US" dirty="0" err="1" smtClean="0"/>
              <a:t>কম্পিউটার</a:t>
            </a:r>
            <a:r>
              <a:rPr lang="en-US" dirty="0" smtClean="0"/>
              <a:t> </a:t>
            </a:r>
            <a:r>
              <a:rPr lang="en-US" dirty="0" err="1" smtClean="0"/>
              <a:t>নেটওয়ার্ক</a:t>
            </a:r>
            <a:r>
              <a:rPr lang="en-US" dirty="0" smtClean="0"/>
              <a:t> </a:t>
            </a:r>
            <a:r>
              <a:rPr lang="en-US" dirty="0" err="1" smtClean="0"/>
              <a:t>তৈরি</a:t>
            </a:r>
            <a:r>
              <a:rPr lang="en-US" dirty="0" smtClean="0"/>
              <a:t> </a:t>
            </a:r>
            <a:r>
              <a:rPr lang="en-US" dirty="0" err="1" smtClean="0"/>
              <a:t>করতে</a:t>
            </a:r>
            <a:r>
              <a:rPr lang="en-US" dirty="0" smtClean="0"/>
              <a:t> </a:t>
            </a:r>
            <a:r>
              <a:rPr lang="en-US" dirty="0" err="1" smtClean="0"/>
              <a:t>চাই</a:t>
            </a:r>
            <a:r>
              <a:rPr lang="en-US" dirty="0" smtClean="0"/>
              <a:t>, </a:t>
            </a:r>
            <a:r>
              <a:rPr lang="en-US" dirty="0" err="1" smtClean="0"/>
              <a:t>তাহলে</a:t>
            </a:r>
            <a:r>
              <a:rPr lang="en-US" dirty="0" smtClean="0"/>
              <a:t> </a:t>
            </a:r>
            <a:r>
              <a:rPr lang="en-US" dirty="0" err="1" smtClean="0"/>
              <a:t>স্টার</a:t>
            </a:r>
            <a:r>
              <a:rPr lang="en-US" dirty="0" smtClean="0"/>
              <a:t> </a:t>
            </a:r>
            <a:r>
              <a:rPr lang="en-US" dirty="0" err="1" smtClean="0"/>
              <a:t>টপোলজিই</a:t>
            </a:r>
            <a:r>
              <a:rPr lang="en-US" dirty="0" smtClean="0"/>
              <a:t> </a:t>
            </a:r>
            <a:r>
              <a:rPr lang="en-US" dirty="0" err="1" smtClean="0"/>
              <a:t>তৈরি</a:t>
            </a:r>
            <a:r>
              <a:rPr lang="en-US" dirty="0" smtClean="0"/>
              <a:t> </a:t>
            </a:r>
            <a:r>
              <a:rPr lang="en-US" dirty="0" err="1" smtClean="0"/>
              <a:t>করা</a:t>
            </a:r>
            <a:r>
              <a:rPr lang="en-US" dirty="0" smtClean="0"/>
              <a:t>  </a:t>
            </a:r>
            <a:r>
              <a:rPr lang="en-US" dirty="0" err="1" smtClean="0"/>
              <a:t>ভাল</a:t>
            </a:r>
            <a:r>
              <a:rPr lang="en-US" dirty="0" smtClean="0"/>
              <a:t>।</a:t>
            </a:r>
            <a:endParaRPr lang="en-US" dirty="0"/>
          </a:p>
        </p:txBody>
      </p:sp>
    </p:spTree>
    <p:extLst>
      <p:ext uri="{BB962C8B-B14F-4D97-AF65-F5344CB8AC3E}">
        <p14:creationId xmlns:p14="http://schemas.microsoft.com/office/powerpoint/2010/main" val="1859691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268</TotalTime>
  <Words>328</Words>
  <Application>Microsoft Office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Chandan</dc:creator>
  <cp:lastModifiedBy>Chandan</cp:lastModifiedBy>
  <cp:revision>90</cp:revision>
  <dcterms:created xsi:type="dcterms:W3CDTF">2006-08-16T00:00:00Z</dcterms:created>
  <dcterms:modified xsi:type="dcterms:W3CDTF">2020-01-04T03:20:40Z</dcterms:modified>
</cp:coreProperties>
</file>