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7" r:id="rId7"/>
    <p:sldId id="269" r:id="rId8"/>
    <p:sldId id="268"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6" autoAdjust="0"/>
  </p:normalViewPr>
  <p:slideViewPr>
    <p:cSldViewPr snapToGrid="0">
      <p:cViewPr varScale="1">
        <p:scale>
          <a:sx n="69" d="100"/>
          <a:sy n="69" d="100"/>
        </p:scale>
        <p:origin x="-7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677D-6119-4F8C-9F8C-2A5DAB41C646}" type="datetimeFigureOut">
              <a:rPr lang="en-US" smtClean="0"/>
              <a:t>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2FD4B-47FD-48AD-81CD-25DCE1D28EFD}" type="slidenum">
              <a:rPr lang="en-US" smtClean="0"/>
              <a:t>‹#›</a:t>
            </a:fld>
            <a:endParaRPr lang="en-US"/>
          </a:p>
        </p:txBody>
      </p:sp>
    </p:spTree>
    <p:extLst>
      <p:ext uri="{BB962C8B-B14F-4D97-AF65-F5344CB8AC3E}">
        <p14:creationId xmlns:p14="http://schemas.microsoft.com/office/powerpoint/2010/main" val="125602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2FD4B-47FD-48AD-81CD-25DCE1D28EFD}" type="slidenum">
              <a:rPr lang="en-US" smtClean="0"/>
              <a:t>1</a:t>
            </a:fld>
            <a:endParaRPr lang="en-US"/>
          </a:p>
        </p:txBody>
      </p:sp>
    </p:spTree>
    <p:extLst>
      <p:ext uri="{BB962C8B-B14F-4D97-AF65-F5344CB8AC3E}">
        <p14:creationId xmlns:p14="http://schemas.microsoft.com/office/powerpoint/2010/main" val="20870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2FD4B-47FD-48AD-81CD-25DCE1D28EFD}" type="slidenum">
              <a:rPr lang="en-US" smtClean="0"/>
              <a:t>2</a:t>
            </a:fld>
            <a:endParaRPr lang="en-US"/>
          </a:p>
        </p:txBody>
      </p:sp>
    </p:spTree>
    <p:extLst>
      <p:ext uri="{BB962C8B-B14F-4D97-AF65-F5344CB8AC3E}">
        <p14:creationId xmlns:p14="http://schemas.microsoft.com/office/powerpoint/2010/main" val="3381728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C84B07-F597-4175-9E37-73A9D3930B82}"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246963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84B07-F597-4175-9E37-73A9D3930B82}"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413598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84B07-F597-4175-9E37-73A9D3930B82}"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381220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C84B07-F597-4175-9E37-73A9D3930B82}"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31583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C84B07-F597-4175-9E37-73A9D3930B82}" type="datetimeFigureOut">
              <a:rPr lang="en-US" smtClean="0"/>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4134819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C84B07-F597-4175-9E37-73A9D3930B82}"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30087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C84B07-F597-4175-9E37-73A9D3930B82}" type="datetimeFigureOut">
              <a:rPr lang="en-US" smtClean="0"/>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407696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C84B07-F597-4175-9E37-73A9D3930B82}" type="datetimeFigureOut">
              <a:rPr lang="en-US" smtClean="0"/>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391267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84B07-F597-4175-9E37-73A9D3930B82}" type="datetimeFigureOut">
              <a:rPr lang="en-US" smtClean="0"/>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423185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84B07-F597-4175-9E37-73A9D3930B82}"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103181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C84B07-F597-4175-9E37-73A9D3930B82}" type="datetimeFigureOut">
              <a:rPr lang="en-US" smtClean="0"/>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D19BD-D704-450E-86EC-BB99932FFF5F}" type="slidenum">
              <a:rPr lang="en-US" smtClean="0"/>
              <a:t>‹#›</a:t>
            </a:fld>
            <a:endParaRPr lang="en-US"/>
          </a:p>
        </p:txBody>
      </p:sp>
    </p:spTree>
    <p:extLst>
      <p:ext uri="{BB962C8B-B14F-4D97-AF65-F5344CB8AC3E}">
        <p14:creationId xmlns:p14="http://schemas.microsoft.com/office/powerpoint/2010/main" val="245674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84B07-F597-4175-9E37-73A9D3930B82}" type="datetimeFigureOut">
              <a:rPr lang="en-US" smtClean="0"/>
              <a:t>1/5/2020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FD19BD-D704-450E-86EC-BB99932FFF5F}" type="slidenum">
              <a:rPr lang="en-US" smtClean="0"/>
              <a:t>‹#›</a:t>
            </a:fld>
            <a:endParaRPr lang="en-US"/>
          </a:p>
        </p:txBody>
      </p:sp>
    </p:spTree>
    <p:extLst>
      <p:ext uri="{BB962C8B-B14F-4D97-AF65-F5344CB8AC3E}">
        <p14:creationId xmlns:p14="http://schemas.microsoft.com/office/powerpoint/2010/main" val="4260576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014" y="-150126"/>
            <a:ext cx="7439165" cy="1364776"/>
          </a:xfrm>
        </p:spPr>
        <p:txBody>
          <a:bodyPr>
            <a:noAutofit/>
          </a:bodyPr>
          <a:lstStyle/>
          <a:p>
            <a:r>
              <a:rPr lang="bn-IN" sz="9600" dirty="0" smtClean="0">
                <a:solidFill>
                  <a:srgbClr val="00B050"/>
                </a:solidFill>
                <a:latin typeface="NikoshBAN" panose="02000000000000000000" pitchFamily="2" charset="0"/>
                <a:cs typeface="NikoshBAN" panose="02000000000000000000" pitchFamily="2" charset="0"/>
              </a:rPr>
              <a:t>স্বাগতম</a:t>
            </a:r>
            <a:endParaRPr lang="en-US" sz="9600" dirty="0">
              <a:solidFill>
                <a:srgbClr val="00B05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4147" y="914262"/>
            <a:ext cx="8412368" cy="4947450"/>
          </a:xfrm>
          <a:prstGeom prst="rect">
            <a:avLst/>
          </a:prstGeom>
        </p:spPr>
      </p:pic>
    </p:spTree>
    <p:extLst>
      <p:ext uri="{BB962C8B-B14F-4D97-AF65-F5344CB8AC3E}">
        <p14:creationId xmlns:p14="http://schemas.microsoft.com/office/powerpoint/2010/main" val="225221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853" y="682387"/>
            <a:ext cx="10713494" cy="5075997"/>
          </a:xfrm>
        </p:spPr>
        <p:txBody>
          <a:bodyPr>
            <a:normAutofit fontScale="90000"/>
          </a:bodyPr>
          <a:lstStyle/>
          <a:p>
            <a:r>
              <a:rPr lang="bn-IN" b="1" dirty="0" smtClean="0">
                <a:solidFill>
                  <a:schemeClr val="accent2">
                    <a:lumMod val="50000"/>
                  </a:schemeClr>
                </a:solidFill>
              </a:rPr>
              <a:t>মূল্যায়নঃ</a:t>
            </a:r>
            <a:r>
              <a:rPr lang="bn-IN" dirty="0" smtClean="0">
                <a:solidFill>
                  <a:schemeClr val="accent2">
                    <a:lumMod val="50000"/>
                  </a:schemeClr>
                </a:solidFill>
              </a:rPr>
              <a:t/>
            </a:r>
            <a:br>
              <a:rPr lang="bn-IN" dirty="0" smtClean="0">
                <a:solidFill>
                  <a:schemeClr val="accent2">
                    <a:lumMod val="50000"/>
                  </a:schemeClr>
                </a:solidFill>
              </a:rPr>
            </a:br>
            <a:r>
              <a:rPr lang="bn-IN" sz="4000" dirty="0" smtClean="0">
                <a:solidFill>
                  <a:schemeClr val="accent2">
                    <a:lumMod val="50000"/>
                  </a:schemeClr>
                </a:solidFill>
                <a:latin typeface="NikoshBAN" panose="02000000000000000000" pitchFamily="2" charset="0"/>
                <a:cs typeface="NikoshBAN" panose="02000000000000000000" pitchFamily="2" charset="0"/>
              </a:rPr>
              <a:t>১</a:t>
            </a:r>
            <a:r>
              <a:rPr lang="bn-IN" sz="3600" dirty="0" smtClean="0">
                <a:solidFill>
                  <a:schemeClr val="accent2">
                    <a:lumMod val="50000"/>
                  </a:schemeClr>
                </a:solidFill>
                <a:latin typeface="NikoshBAN" panose="02000000000000000000" pitchFamily="2" charset="0"/>
                <a:cs typeface="NikoshBAN" panose="02000000000000000000" pitchFamily="2" charset="0"/>
              </a:rPr>
              <a:t>।</a:t>
            </a:r>
            <a:r>
              <a:rPr lang="en-US" sz="3600" dirty="0" smtClean="0">
                <a:solidFill>
                  <a:schemeClr val="accent2">
                    <a:lumMod val="50000"/>
                  </a:schemeClr>
                </a:solidFill>
                <a:latin typeface="NikoshBAN" panose="02000000000000000000" pitchFamily="2" charset="0"/>
                <a:cs typeface="NikoshBAN" panose="02000000000000000000" pitchFamily="2" charset="0"/>
              </a:rPr>
              <a:t> </a:t>
            </a:r>
            <a:r>
              <a:rPr lang="bn-IN" sz="3600" dirty="0" smtClean="0">
                <a:solidFill>
                  <a:schemeClr val="accent2">
                    <a:lumMod val="50000"/>
                  </a:schemeClr>
                </a:solidFill>
              </a:rPr>
              <a:t>উত্তল লেন্স দেখতে কেমন?</a:t>
            </a:r>
            <a:br>
              <a:rPr lang="bn-IN" sz="3600" dirty="0" smtClean="0">
                <a:solidFill>
                  <a:schemeClr val="accent2">
                    <a:lumMod val="50000"/>
                  </a:schemeClr>
                </a:solidFill>
              </a:rPr>
            </a:br>
            <a:r>
              <a:rPr lang="en-US" sz="3600" dirty="0" smtClean="0">
                <a:solidFill>
                  <a:schemeClr val="accent2">
                    <a:lumMod val="50000"/>
                  </a:schemeClr>
                </a:solidFill>
              </a:rPr>
              <a:t>                  </a:t>
            </a:r>
            <a:r>
              <a:rPr lang="bn-IN" sz="3600" dirty="0" smtClean="0">
                <a:solidFill>
                  <a:schemeClr val="accent2">
                    <a:lumMod val="50000"/>
                  </a:schemeClr>
                </a:solidFill>
              </a:rPr>
              <a:t>ক।</a:t>
            </a:r>
            <a:r>
              <a:rPr lang="bn-IN" sz="3600" dirty="0" smtClean="0">
                <a:solidFill>
                  <a:srgbClr val="C00000"/>
                </a:solidFill>
              </a:rPr>
              <a:t>ম</a:t>
            </a:r>
            <a:r>
              <a:rPr lang="bn-IN" sz="3600" dirty="0" smtClean="0">
                <a:solidFill>
                  <a:srgbClr val="C00000"/>
                </a:solidFill>
                <a:latin typeface="NikoshBAN" panose="02000000000000000000" pitchFamily="2" charset="0"/>
                <a:cs typeface="NikoshBAN" panose="02000000000000000000" pitchFamily="2" charset="0"/>
              </a:rPr>
              <a:t>ধ্যভাগ মোটা খ।মধ্যভাগ সরু গ। গোলাকার ঘ। লম্বাকার।</a:t>
            </a:r>
            <a:br>
              <a:rPr lang="bn-IN" sz="3600" dirty="0" smtClean="0">
                <a:solidFill>
                  <a:srgbClr val="C00000"/>
                </a:solidFill>
                <a:latin typeface="NikoshBAN" panose="02000000000000000000" pitchFamily="2" charset="0"/>
                <a:cs typeface="NikoshBAN" panose="02000000000000000000" pitchFamily="2" charset="0"/>
              </a:rPr>
            </a:br>
            <a:r>
              <a:rPr lang="en-US" sz="3600" dirty="0" smtClean="0">
                <a:solidFill>
                  <a:srgbClr val="C00000"/>
                </a:solidFill>
                <a:latin typeface="NikoshBAN" panose="02000000000000000000" pitchFamily="2" charset="0"/>
                <a:cs typeface="NikoshBAN" panose="02000000000000000000" pitchFamily="2" charset="0"/>
              </a:rPr>
              <a:t>                        </a:t>
            </a:r>
            <a:r>
              <a:rPr lang="bn-IN" sz="4400" dirty="0" smtClean="0">
                <a:solidFill>
                  <a:srgbClr val="C00000"/>
                </a:solidFill>
                <a:latin typeface="NikoshBAN" panose="02000000000000000000" pitchFamily="2" charset="0"/>
                <a:cs typeface="NikoshBAN" panose="02000000000000000000" pitchFamily="2" charset="0"/>
              </a:rPr>
              <a:t>২।</a:t>
            </a:r>
            <a:r>
              <a:rPr lang="en-US" sz="4400" dirty="0" smtClean="0">
                <a:solidFill>
                  <a:srgbClr val="C00000"/>
                </a:solidFill>
                <a:latin typeface="NikoshBAN" panose="02000000000000000000" pitchFamily="2" charset="0"/>
                <a:cs typeface="NikoshBAN" panose="02000000000000000000" pitchFamily="2" charset="0"/>
              </a:rPr>
              <a:t> </a:t>
            </a:r>
            <a:r>
              <a:rPr lang="bn-IN" sz="4400" dirty="0" smtClean="0">
                <a:solidFill>
                  <a:srgbClr val="C00000"/>
                </a:solidFill>
                <a:latin typeface="NikoshBAN" panose="02000000000000000000" pitchFamily="2" charset="0"/>
                <a:cs typeface="NikoshBAN" panose="02000000000000000000" pitchFamily="2" charset="0"/>
              </a:rPr>
              <a:t>লেন্স কি</a:t>
            </a:r>
            <a:r>
              <a:rPr lang="bn-IN" sz="3600" dirty="0" smtClean="0">
                <a:solidFill>
                  <a:srgbClr val="C00000"/>
                </a:solidFill>
                <a:latin typeface="NikoshBAN" panose="02000000000000000000" pitchFamily="2" charset="0"/>
                <a:cs typeface="NikoshBAN" panose="02000000000000000000" pitchFamily="2" charset="0"/>
              </a:rPr>
              <a:t>? ক।দুইটি গোলীয় পৃষ্ঠা দ্বারা সীমাবদ্ধ কোন স্বচছ</a:t>
            </a:r>
            <a:br>
              <a:rPr lang="bn-IN" sz="3600" dirty="0" smtClean="0">
                <a:solidFill>
                  <a:srgbClr val="C00000"/>
                </a:solidFill>
                <a:latin typeface="NikoshBAN" panose="02000000000000000000" pitchFamily="2" charset="0"/>
                <a:cs typeface="NikoshBAN" panose="02000000000000000000" pitchFamily="2" charset="0"/>
              </a:rPr>
            </a:br>
            <a:r>
              <a:rPr lang="en-US" sz="3600" dirty="0" smtClean="0">
                <a:solidFill>
                  <a:srgbClr val="C00000"/>
                </a:solidFill>
                <a:latin typeface="NikoshBAN" panose="02000000000000000000" pitchFamily="2" charset="0"/>
                <a:cs typeface="NikoshBAN" panose="02000000000000000000" pitchFamily="2" charset="0"/>
              </a:rPr>
              <a:t>             </a:t>
            </a:r>
            <a:r>
              <a:rPr lang="bn-IN" sz="3600" dirty="0" smtClean="0">
                <a:solidFill>
                  <a:srgbClr val="C00000"/>
                </a:solidFill>
                <a:latin typeface="NikoshBAN" panose="02000000000000000000" pitchFamily="2" charset="0"/>
                <a:cs typeface="NikoshBAN" panose="02000000000000000000" pitchFamily="2" charset="0"/>
              </a:rPr>
              <a:t>প্রতিসারক মাধ্যমকে লেন্স বলে। খ।এক  দিকে </a:t>
            </a:r>
            <a:br>
              <a:rPr lang="bn-IN" sz="3600" dirty="0" smtClean="0">
                <a:solidFill>
                  <a:srgbClr val="C00000"/>
                </a:solidFill>
                <a:latin typeface="NikoshBAN" panose="02000000000000000000" pitchFamily="2" charset="0"/>
                <a:cs typeface="NikoshBAN" panose="02000000000000000000" pitchFamily="2" charset="0"/>
              </a:rPr>
            </a:br>
            <a:r>
              <a:rPr lang="en-US" sz="3600" dirty="0" smtClean="0">
                <a:solidFill>
                  <a:srgbClr val="C00000"/>
                </a:solidFill>
                <a:latin typeface="NikoshBAN" panose="02000000000000000000" pitchFamily="2" charset="0"/>
                <a:cs typeface="NikoshBAN" panose="02000000000000000000" pitchFamily="2" charset="0"/>
              </a:rPr>
              <a:t>                              </a:t>
            </a:r>
            <a:r>
              <a:rPr lang="bn-IN" sz="3600" dirty="0" smtClean="0">
                <a:solidFill>
                  <a:srgbClr val="C00000"/>
                </a:solidFill>
                <a:latin typeface="NikoshBAN" panose="02000000000000000000" pitchFamily="2" charset="0"/>
                <a:cs typeface="NikoshBAN" panose="02000000000000000000" pitchFamily="2" charset="0"/>
              </a:rPr>
              <a:t>গোল করা পৃয্ঠাকে।গ।দুই দিকে সরু তাকে।ঘ।মোটা দর্পনকে।</a:t>
            </a:r>
            <a:br>
              <a:rPr lang="bn-IN" sz="3600" dirty="0" smtClean="0">
                <a:solidFill>
                  <a:srgbClr val="C00000"/>
                </a:solidFill>
                <a:latin typeface="NikoshBAN" panose="02000000000000000000" pitchFamily="2" charset="0"/>
                <a:cs typeface="NikoshBAN" panose="02000000000000000000" pitchFamily="2" charset="0"/>
              </a:rPr>
            </a:br>
            <a:r>
              <a:rPr lang="en-US" sz="3600" dirty="0" smtClean="0">
                <a:solidFill>
                  <a:srgbClr val="C00000"/>
                </a:solidFill>
                <a:latin typeface="NikoshBAN" panose="02000000000000000000" pitchFamily="2" charset="0"/>
                <a:cs typeface="NikoshBAN" panose="02000000000000000000" pitchFamily="2" charset="0"/>
              </a:rPr>
              <a:t>                      </a:t>
            </a:r>
            <a:r>
              <a:rPr lang="bn-IN" sz="4400" dirty="0" smtClean="0">
                <a:solidFill>
                  <a:srgbClr val="C00000"/>
                </a:solidFill>
                <a:latin typeface="NikoshBAN" panose="02000000000000000000" pitchFamily="2" charset="0"/>
                <a:cs typeface="NikoshBAN" panose="02000000000000000000" pitchFamily="2" charset="0"/>
              </a:rPr>
              <a:t>৩।</a:t>
            </a:r>
            <a:r>
              <a:rPr lang="en-US" sz="4400" dirty="0" smtClean="0">
                <a:solidFill>
                  <a:srgbClr val="C00000"/>
                </a:solidFill>
                <a:latin typeface="NikoshBAN" panose="02000000000000000000" pitchFamily="2" charset="0"/>
                <a:cs typeface="NikoshBAN" panose="02000000000000000000" pitchFamily="2" charset="0"/>
              </a:rPr>
              <a:t> </a:t>
            </a:r>
            <a:r>
              <a:rPr lang="bn-IN" sz="3600" dirty="0" smtClean="0">
                <a:solidFill>
                  <a:srgbClr val="C00000"/>
                </a:solidFill>
                <a:latin typeface="NikoshBAN" panose="02000000000000000000" pitchFamily="2" charset="0"/>
                <a:cs typeface="NikoshBAN" panose="02000000000000000000" pitchFamily="2" charset="0"/>
              </a:rPr>
              <a:t>অবতল লেন্স দেখতে কেমন? ক ।মধ্যভাগ সরু খ ।মধ্যভাগমোটা</a:t>
            </a:r>
            <a:br>
              <a:rPr lang="bn-IN" sz="3600" dirty="0" smtClean="0">
                <a:solidFill>
                  <a:srgbClr val="C00000"/>
                </a:solidFill>
                <a:latin typeface="NikoshBAN" panose="02000000000000000000" pitchFamily="2" charset="0"/>
                <a:cs typeface="NikoshBAN" panose="02000000000000000000" pitchFamily="2" charset="0"/>
              </a:rPr>
            </a:br>
            <a:r>
              <a:rPr lang="bn-IN" sz="3600" dirty="0" smtClean="0">
                <a:solidFill>
                  <a:srgbClr val="C00000"/>
                </a:solidFill>
                <a:latin typeface="NikoshBAN" panose="02000000000000000000" pitchFamily="2" charset="0"/>
                <a:cs typeface="NikoshBAN" panose="02000000000000000000" pitchFamily="2" charset="0"/>
              </a:rPr>
              <a:t>গ। লম্বাকার ঘ। গোলাকর।</a:t>
            </a:r>
            <a:br>
              <a:rPr lang="bn-IN" sz="3600" dirty="0" smtClean="0">
                <a:solidFill>
                  <a:srgbClr val="C00000"/>
                </a:solidFill>
                <a:latin typeface="NikoshBAN" panose="02000000000000000000" pitchFamily="2" charset="0"/>
                <a:cs typeface="NikoshBAN" panose="02000000000000000000" pitchFamily="2" charset="0"/>
              </a:rPr>
            </a:br>
            <a:endParaRPr lang="en-US" sz="3600" dirty="0">
              <a:solidFill>
                <a:srgbClr val="C00000"/>
              </a:solidFill>
            </a:endParaRPr>
          </a:p>
        </p:txBody>
      </p:sp>
    </p:spTree>
    <p:extLst>
      <p:ext uri="{BB962C8B-B14F-4D97-AF65-F5344CB8AC3E}">
        <p14:creationId xmlns:p14="http://schemas.microsoft.com/office/powerpoint/2010/main" val="62464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solidFill>
                  <a:srgbClr val="00B050"/>
                </a:solidFill>
                <a:latin typeface="NikoshBAN" panose="02000000000000000000" pitchFamily="2" charset="0"/>
                <a:cs typeface="NikoshBAN" panose="02000000000000000000" pitchFamily="2" charset="0"/>
              </a:rPr>
              <a:t>বাড়ির কাজঃ</a:t>
            </a:r>
            <a:br>
              <a:rPr lang="bn-IN" dirty="0" smtClean="0">
                <a:solidFill>
                  <a:srgbClr val="00B050"/>
                </a:solidFill>
                <a:latin typeface="NikoshBAN" panose="02000000000000000000" pitchFamily="2" charset="0"/>
                <a:cs typeface="NikoshBAN" panose="02000000000000000000" pitchFamily="2" charset="0"/>
              </a:rPr>
            </a:br>
            <a:r>
              <a:rPr lang="bn-IN" sz="3200" dirty="0" smtClean="0">
                <a:solidFill>
                  <a:srgbClr val="00B050"/>
                </a:solidFill>
              </a:rPr>
              <a:t/>
            </a:r>
            <a:br>
              <a:rPr lang="bn-IN" sz="3200" dirty="0" smtClean="0">
                <a:solidFill>
                  <a:srgbClr val="00B050"/>
                </a:solidFill>
              </a:rPr>
            </a:br>
            <a:r>
              <a:rPr lang="bn-IN" sz="3200" dirty="0" smtClean="0">
                <a:solidFill>
                  <a:srgbClr val="00B050"/>
                </a:solidFill>
              </a:rPr>
              <a:t>       </a:t>
            </a:r>
            <a:r>
              <a:rPr lang="bn-IN" sz="3200" dirty="0" smtClean="0">
                <a:solidFill>
                  <a:srgbClr val="00B050"/>
                </a:solidFill>
                <a:latin typeface="NikoshBAN" panose="02000000000000000000" pitchFamily="2" charset="0"/>
                <a:cs typeface="NikoshBAN" panose="02000000000000000000" pitchFamily="2" charset="0"/>
              </a:rPr>
              <a:t>১। তোমরা উত্তল লেন্সর চিহ্নিত চিত্রের বিবরণ দাও?</a:t>
            </a:r>
            <a:br>
              <a:rPr lang="bn-IN" sz="3200" dirty="0" smtClean="0">
                <a:solidFill>
                  <a:srgbClr val="00B050"/>
                </a:solidFill>
                <a:latin typeface="NikoshBAN" panose="02000000000000000000" pitchFamily="2" charset="0"/>
                <a:cs typeface="NikoshBAN" panose="02000000000000000000" pitchFamily="2" charset="0"/>
              </a:rPr>
            </a:br>
            <a:r>
              <a:rPr lang="bn-IN" sz="3200" dirty="0" smtClean="0">
                <a:solidFill>
                  <a:srgbClr val="00B050"/>
                </a:solidFill>
                <a:latin typeface="NikoshBAN" panose="02000000000000000000" pitchFamily="2" charset="0"/>
                <a:cs typeface="NikoshBAN" panose="02000000000000000000" pitchFamily="2" charset="0"/>
              </a:rPr>
              <a:t>         ২। অবতল লেন্সর চিহ্নত চিত্রের বিবরণ দাও</a:t>
            </a:r>
            <a:r>
              <a:rPr lang="bn-IN" sz="4000" dirty="0" smtClean="0">
                <a:solidFill>
                  <a:srgbClr val="00B050"/>
                </a:solidFill>
                <a:latin typeface="NikoshBAN" panose="02000000000000000000" pitchFamily="2" charset="0"/>
                <a:cs typeface="NikoshBAN" panose="02000000000000000000" pitchFamily="2" charset="0"/>
              </a:rPr>
              <a:t>?</a:t>
            </a:r>
            <a:endParaRPr lang="en-US" sz="4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2739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4812" y="0"/>
            <a:ext cx="9144000" cy="2387600"/>
          </a:xfrm>
        </p:spPr>
        <p:txBody>
          <a:bodyPr>
            <a:normAutofit/>
          </a:bodyPr>
          <a:lstStyle/>
          <a:p>
            <a:r>
              <a:rPr lang="bn-IN" sz="13800" dirty="0" smtClean="0">
                <a:solidFill>
                  <a:srgbClr val="FF0000"/>
                </a:solidFill>
                <a:latin typeface="NikoshBAN" panose="02000000000000000000" pitchFamily="2" charset="0"/>
                <a:cs typeface="NikoshBAN" panose="02000000000000000000" pitchFamily="2" charset="0"/>
              </a:rPr>
              <a:t>ধন্যবাদ</a:t>
            </a:r>
            <a:endParaRPr lang="en-US" sz="13800" dirty="0">
              <a:solidFill>
                <a:srgbClr val="FF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934" y="1978925"/>
            <a:ext cx="7379851" cy="4394580"/>
          </a:xfrm>
          <a:prstGeom prst="rect">
            <a:avLst/>
          </a:prstGeom>
        </p:spPr>
      </p:pic>
    </p:spTree>
    <p:extLst>
      <p:ext uri="{BB962C8B-B14F-4D97-AF65-F5344CB8AC3E}">
        <p14:creationId xmlns:p14="http://schemas.microsoft.com/office/powerpoint/2010/main" val="419278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par>
                                <p:cTn id="23" presetID="26" presetClass="exit" presetSubtype="0" fill="hold" grpId="0" nodeType="withEffect">
                                  <p:stCondLst>
                                    <p:cond delay="0"/>
                                  </p:stCondLst>
                                  <p:childTnLst>
                                    <p:animEffect transition="out" filter="wipe(down)">
                                      <p:cBhvr>
                                        <p:cTn id="24" dur="180" accel="50000">
                                          <p:stCondLst>
                                            <p:cond delay="1820"/>
                                          </p:stCondLst>
                                        </p:cTn>
                                        <p:tgtEl>
                                          <p:spTgt spid="2"/>
                                        </p:tgtEl>
                                      </p:cBhvr>
                                    </p:animEffect>
                                    <p:anim calcmode="lin" valueType="num">
                                      <p:cBhvr>
                                        <p:cTn id="25"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26"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27"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1"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32" dur="26">
                                          <p:stCondLst>
                                            <p:cond delay="620"/>
                                          </p:stCondLst>
                                        </p:cTn>
                                        <p:tgtEl>
                                          <p:spTgt spid="2"/>
                                        </p:tgtEl>
                                      </p:cBhvr>
                                      <p:to x="100000" y="60000"/>
                                    </p:animScale>
                                    <p:animScale>
                                      <p:cBhvr>
                                        <p:cTn id="33" dur="166" decel="50000">
                                          <p:stCondLst>
                                            <p:cond delay="646"/>
                                          </p:stCondLst>
                                        </p:cTn>
                                        <p:tgtEl>
                                          <p:spTgt spid="2"/>
                                        </p:tgtEl>
                                      </p:cBhvr>
                                      <p:to x="100000" y="100000"/>
                                    </p:animScale>
                                    <p:animScale>
                                      <p:cBhvr>
                                        <p:cTn id="34" dur="26">
                                          <p:stCondLst>
                                            <p:cond delay="1312"/>
                                          </p:stCondLst>
                                        </p:cTn>
                                        <p:tgtEl>
                                          <p:spTgt spid="2"/>
                                        </p:tgtEl>
                                      </p:cBhvr>
                                      <p:to x="100000" y="80000"/>
                                    </p:animScale>
                                    <p:animScale>
                                      <p:cBhvr>
                                        <p:cTn id="35" dur="166" decel="50000">
                                          <p:stCondLst>
                                            <p:cond delay="1338"/>
                                          </p:stCondLst>
                                        </p:cTn>
                                        <p:tgtEl>
                                          <p:spTgt spid="2"/>
                                        </p:tgtEl>
                                      </p:cBhvr>
                                      <p:to x="100000" y="100000"/>
                                    </p:animScale>
                                    <p:animScale>
                                      <p:cBhvr>
                                        <p:cTn id="36" dur="26">
                                          <p:stCondLst>
                                            <p:cond delay="1642"/>
                                          </p:stCondLst>
                                        </p:cTn>
                                        <p:tgtEl>
                                          <p:spTgt spid="2"/>
                                        </p:tgtEl>
                                      </p:cBhvr>
                                      <p:to x="100000" y="90000"/>
                                    </p:animScale>
                                    <p:animScale>
                                      <p:cBhvr>
                                        <p:cTn id="37" dur="166" decel="50000">
                                          <p:stCondLst>
                                            <p:cond delay="1668"/>
                                          </p:stCondLst>
                                        </p:cTn>
                                        <p:tgtEl>
                                          <p:spTgt spid="2"/>
                                        </p:tgtEl>
                                      </p:cBhvr>
                                      <p:to x="100000" y="100000"/>
                                    </p:animScale>
                                    <p:animScale>
                                      <p:cBhvr>
                                        <p:cTn id="38" dur="26">
                                          <p:stCondLst>
                                            <p:cond delay="1808"/>
                                          </p:stCondLst>
                                        </p:cTn>
                                        <p:tgtEl>
                                          <p:spTgt spid="2"/>
                                        </p:tgtEl>
                                      </p:cBhvr>
                                      <p:to x="100000" y="95000"/>
                                    </p:animScale>
                                    <p:animScale>
                                      <p:cBhvr>
                                        <p:cTn id="39" dur="166" decel="50000">
                                          <p:stCondLst>
                                            <p:cond delay="1834"/>
                                          </p:stCondLst>
                                        </p:cTn>
                                        <p:tgtEl>
                                          <p:spTgt spid="2"/>
                                        </p:tgtEl>
                                      </p:cBhvr>
                                      <p:to x="100000" y="100000"/>
                                    </p:animScale>
                                    <p:set>
                                      <p:cBhvr>
                                        <p:cTn id="40"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2956" y="866212"/>
            <a:ext cx="9923989" cy="4520947"/>
          </a:xfrm>
          <a:solidFill>
            <a:srgbClr val="92D050"/>
          </a:solidFill>
        </p:spPr>
        <p:txBody>
          <a:bodyPr>
            <a:noAutofit/>
          </a:bodyPr>
          <a:lstStyle/>
          <a:p>
            <a:r>
              <a:rPr lang="bn-IN" sz="4400" dirty="0">
                <a:solidFill>
                  <a:srgbClr val="C00000"/>
                </a:solidFill>
                <a:latin typeface="NikoshBAN" panose="02000000000000000000" pitchFamily="2" charset="0"/>
                <a:cs typeface="NikoshBAN" panose="02000000000000000000" pitchFamily="2" charset="0"/>
              </a:rPr>
              <a:t/>
            </a:r>
            <a:br>
              <a:rPr lang="bn-IN" sz="4400" dirty="0">
                <a:solidFill>
                  <a:srgbClr val="C00000"/>
                </a:solidFill>
                <a:latin typeface="NikoshBAN" panose="02000000000000000000" pitchFamily="2" charset="0"/>
                <a:cs typeface="NikoshBAN" panose="02000000000000000000" pitchFamily="2" charset="0"/>
              </a:rPr>
            </a:br>
            <a:r>
              <a:rPr lang="bn-IN" sz="5400" dirty="0">
                <a:solidFill>
                  <a:srgbClr val="C00000"/>
                </a:solidFill>
                <a:latin typeface="NikoshBAN" panose="02000000000000000000" pitchFamily="2" charset="0"/>
                <a:cs typeface="NikoshBAN" panose="02000000000000000000" pitchFamily="2" charset="0"/>
              </a:rPr>
              <a:t>শিক্ষক</a:t>
            </a:r>
            <a:r>
              <a:rPr lang="en-US" sz="5400" dirty="0" smtClean="0">
                <a:solidFill>
                  <a:srgbClr val="C00000"/>
                </a:solidFill>
                <a:latin typeface="NikoshBAN" panose="02000000000000000000" pitchFamily="2" charset="0"/>
                <a:cs typeface="NikoshBAN" panose="02000000000000000000" pitchFamily="2" charset="0"/>
              </a:rPr>
              <a:t> </a:t>
            </a:r>
            <a:r>
              <a:rPr lang="bn-IN" sz="5400" dirty="0" smtClean="0">
                <a:solidFill>
                  <a:srgbClr val="C00000"/>
                </a:solidFill>
                <a:latin typeface="NikoshBAN" panose="02000000000000000000" pitchFamily="2" charset="0"/>
                <a:cs typeface="NikoshBAN" panose="02000000000000000000" pitchFamily="2" charset="0"/>
              </a:rPr>
              <a:t>পরিচিতি</a:t>
            </a:r>
            <a:r>
              <a:rPr lang="en-US" sz="4400" dirty="0" smtClean="0">
                <a:solidFill>
                  <a:srgbClr val="C00000"/>
                </a:solidFill>
                <a:latin typeface="NikoshBAN" panose="02000000000000000000" pitchFamily="2" charset="0"/>
                <a:cs typeface="NikoshBAN" panose="02000000000000000000" pitchFamily="2" charset="0"/>
              </a:rPr>
              <a:t/>
            </a:r>
            <a:br>
              <a:rPr lang="en-US" sz="4400" dirty="0" smtClean="0">
                <a:solidFill>
                  <a:srgbClr val="C00000"/>
                </a:solidFill>
                <a:latin typeface="NikoshBAN" panose="02000000000000000000" pitchFamily="2" charset="0"/>
                <a:cs typeface="NikoshBAN" panose="02000000000000000000" pitchFamily="2" charset="0"/>
              </a:rPr>
            </a:br>
            <a:r>
              <a:rPr lang="en-SG" sz="4400" dirty="0" err="1" smtClean="0">
                <a:solidFill>
                  <a:srgbClr val="C00000"/>
                </a:solidFill>
                <a:latin typeface="NikoshBAN" panose="02000000000000000000" pitchFamily="2" charset="0"/>
                <a:cs typeface="NikoshBAN" panose="02000000000000000000" pitchFamily="2" charset="0"/>
              </a:rPr>
              <a:t>মোঃ</a:t>
            </a:r>
            <a:r>
              <a:rPr lang="en-SG" sz="4400" dirty="0" smtClean="0">
                <a:solidFill>
                  <a:srgbClr val="C00000"/>
                </a:solidFill>
                <a:latin typeface="NikoshBAN" panose="02000000000000000000" pitchFamily="2" charset="0"/>
                <a:cs typeface="NikoshBAN" panose="02000000000000000000" pitchFamily="2" charset="0"/>
              </a:rPr>
              <a:t> </a:t>
            </a:r>
            <a:r>
              <a:rPr lang="en-SG" sz="4400" dirty="0" err="1" smtClean="0">
                <a:solidFill>
                  <a:srgbClr val="C00000"/>
                </a:solidFill>
                <a:latin typeface="NikoshBAN" panose="02000000000000000000" pitchFamily="2" charset="0"/>
                <a:cs typeface="NikoshBAN" panose="02000000000000000000" pitchFamily="2" charset="0"/>
              </a:rPr>
              <a:t>মামুনুর</a:t>
            </a:r>
            <a:r>
              <a:rPr lang="en-SG" sz="4400" dirty="0" smtClean="0">
                <a:solidFill>
                  <a:srgbClr val="C00000"/>
                </a:solidFill>
                <a:latin typeface="NikoshBAN" panose="02000000000000000000" pitchFamily="2" charset="0"/>
                <a:cs typeface="NikoshBAN" panose="02000000000000000000" pitchFamily="2" charset="0"/>
              </a:rPr>
              <a:t> </a:t>
            </a:r>
            <a:r>
              <a:rPr lang="en-SG" sz="4400" dirty="0" err="1" smtClean="0">
                <a:solidFill>
                  <a:srgbClr val="C00000"/>
                </a:solidFill>
                <a:latin typeface="NikoshBAN" panose="02000000000000000000" pitchFamily="2" charset="0"/>
                <a:cs typeface="NikoshBAN" panose="02000000000000000000" pitchFamily="2" charset="0"/>
              </a:rPr>
              <a:t>রশিদ</a:t>
            </a:r>
            <a:r>
              <a:rPr lang="bn-IN" sz="4400" dirty="0" smtClean="0">
                <a:solidFill>
                  <a:srgbClr val="C00000"/>
                </a:solidFill>
                <a:latin typeface="NikoshBAN" panose="02000000000000000000" pitchFamily="2" charset="0"/>
                <a:cs typeface="NikoshBAN" panose="02000000000000000000" pitchFamily="2" charset="0"/>
              </a:rPr>
              <a:t/>
            </a:r>
            <a:br>
              <a:rPr lang="bn-IN" sz="4400" dirty="0" smtClean="0">
                <a:solidFill>
                  <a:srgbClr val="C00000"/>
                </a:solidFill>
                <a:latin typeface="NikoshBAN" panose="02000000000000000000" pitchFamily="2" charset="0"/>
                <a:cs typeface="NikoshBAN" panose="02000000000000000000" pitchFamily="2" charset="0"/>
              </a:rPr>
            </a:br>
            <a:r>
              <a:rPr lang="en-SG" sz="4400" dirty="0" err="1" smtClean="0">
                <a:solidFill>
                  <a:srgbClr val="C00000"/>
                </a:solidFill>
                <a:latin typeface="NikoshBAN" panose="02000000000000000000" pitchFamily="2" charset="0"/>
                <a:cs typeface="NikoshBAN" panose="02000000000000000000" pitchFamily="2" charset="0"/>
              </a:rPr>
              <a:t>প্রভাষক</a:t>
            </a:r>
            <a:r>
              <a:rPr lang="en-SG" sz="4400" dirty="0" smtClean="0">
                <a:solidFill>
                  <a:srgbClr val="C00000"/>
                </a:solidFill>
                <a:latin typeface="NikoshBAN" panose="02000000000000000000" pitchFamily="2" charset="0"/>
                <a:cs typeface="NikoshBAN" panose="02000000000000000000" pitchFamily="2" charset="0"/>
              </a:rPr>
              <a:t>(</a:t>
            </a:r>
            <a:r>
              <a:rPr lang="en-SG" sz="4400" dirty="0" err="1" smtClean="0">
                <a:solidFill>
                  <a:srgbClr val="C00000"/>
                </a:solidFill>
                <a:latin typeface="NikoshBAN" panose="02000000000000000000" pitchFamily="2" charset="0"/>
                <a:cs typeface="NikoshBAN" panose="02000000000000000000" pitchFamily="2" charset="0"/>
              </a:rPr>
              <a:t>পদার্থ</a:t>
            </a:r>
            <a:r>
              <a:rPr lang="en-SG" sz="4400" dirty="0" smtClean="0">
                <a:solidFill>
                  <a:srgbClr val="C00000"/>
                </a:solidFill>
                <a:latin typeface="NikoshBAN" panose="02000000000000000000" pitchFamily="2" charset="0"/>
                <a:cs typeface="NikoshBAN" panose="02000000000000000000" pitchFamily="2" charset="0"/>
              </a:rPr>
              <a:t>)</a:t>
            </a:r>
            <a:r>
              <a:rPr lang="bn-IN" sz="4400" dirty="0" smtClean="0">
                <a:solidFill>
                  <a:srgbClr val="C00000"/>
                </a:solidFill>
                <a:latin typeface="NikoshBAN" panose="02000000000000000000" pitchFamily="2" charset="0"/>
                <a:cs typeface="NikoshBAN" panose="02000000000000000000" pitchFamily="2" charset="0"/>
              </a:rPr>
              <a:t/>
            </a:r>
            <a:br>
              <a:rPr lang="bn-IN" sz="4400" dirty="0" smtClean="0">
                <a:solidFill>
                  <a:srgbClr val="C00000"/>
                </a:solidFill>
                <a:latin typeface="NikoshBAN" panose="02000000000000000000" pitchFamily="2" charset="0"/>
                <a:cs typeface="NikoshBAN" panose="02000000000000000000" pitchFamily="2" charset="0"/>
              </a:rPr>
            </a:br>
            <a:r>
              <a:rPr lang="en-SG" sz="4400" dirty="0" err="1" smtClean="0">
                <a:solidFill>
                  <a:srgbClr val="C00000"/>
                </a:solidFill>
                <a:latin typeface="NikoshBAN" panose="02000000000000000000" pitchFamily="2" charset="0"/>
                <a:cs typeface="NikoshBAN" panose="02000000000000000000" pitchFamily="2" charset="0"/>
              </a:rPr>
              <a:t>চন্দননগর</a:t>
            </a:r>
            <a:r>
              <a:rPr lang="en-SG" sz="4400" dirty="0" smtClean="0">
                <a:solidFill>
                  <a:srgbClr val="C00000"/>
                </a:solidFill>
                <a:latin typeface="NikoshBAN" panose="02000000000000000000" pitchFamily="2" charset="0"/>
                <a:cs typeface="NikoshBAN" panose="02000000000000000000" pitchFamily="2" charset="0"/>
              </a:rPr>
              <a:t> </a:t>
            </a:r>
            <a:r>
              <a:rPr lang="en-SG" sz="4400" dirty="0" err="1" smtClean="0">
                <a:solidFill>
                  <a:srgbClr val="C00000"/>
                </a:solidFill>
                <a:latin typeface="NikoshBAN" panose="02000000000000000000" pitchFamily="2" charset="0"/>
                <a:cs typeface="NikoshBAN" panose="02000000000000000000" pitchFamily="2" charset="0"/>
              </a:rPr>
              <a:t>কলেজ</a:t>
            </a:r>
            <a:r>
              <a:rPr lang="bn-IN" sz="4400" dirty="0" smtClean="0">
                <a:solidFill>
                  <a:srgbClr val="C00000"/>
                </a:solidFill>
                <a:latin typeface="NikoshBAN" panose="02000000000000000000" pitchFamily="2" charset="0"/>
                <a:cs typeface="NikoshBAN" panose="02000000000000000000" pitchFamily="2" charset="0"/>
              </a:rPr>
              <a:t/>
            </a:r>
            <a:br>
              <a:rPr lang="bn-IN" sz="4400" dirty="0" smtClean="0">
                <a:solidFill>
                  <a:srgbClr val="C00000"/>
                </a:solidFill>
                <a:latin typeface="NikoshBAN" panose="02000000000000000000" pitchFamily="2" charset="0"/>
                <a:cs typeface="NikoshBAN" panose="02000000000000000000" pitchFamily="2" charset="0"/>
              </a:rPr>
            </a:br>
            <a:r>
              <a:rPr lang="en-SG" sz="4400" dirty="0" err="1" smtClean="0">
                <a:solidFill>
                  <a:srgbClr val="C00000"/>
                </a:solidFill>
                <a:latin typeface="NikoshBAN" panose="02000000000000000000" pitchFamily="2" charset="0"/>
                <a:cs typeface="NikoshBAN" panose="02000000000000000000" pitchFamily="2" charset="0"/>
              </a:rPr>
              <a:t>নিয়ামতপুর,নওগাঁ</a:t>
            </a:r>
            <a:r>
              <a:rPr lang="bn-IN" sz="4400" dirty="0" smtClean="0">
                <a:solidFill>
                  <a:srgbClr val="C00000"/>
                </a:solidFill>
                <a:latin typeface="NikoshBAN" panose="02000000000000000000" pitchFamily="2" charset="0"/>
                <a:cs typeface="NikoshBAN" panose="02000000000000000000" pitchFamily="2" charset="0"/>
              </a:rPr>
              <a:t>।</a:t>
            </a:r>
            <a:r>
              <a:rPr lang="en-SG" sz="4400" dirty="0" smtClean="0">
                <a:solidFill>
                  <a:srgbClr val="C00000"/>
                </a:solidFill>
                <a:latin typeface="NikoshBAN" panose="02000000000000000000" pitchFamily="2" charset="0"/>
                <a:cs typeface="NikoshBAN" panose="02000000000000000000" pitchFamily="2" charset="0"/>
              </a:rPr>
              <a:t/>
            </a:r>
            <a:br>
              <a:rPr lang="en-SG" sz="4400" dirty="0" smtClean="0">
                <a:solidFill>
                  <a:srgbClr val="C00000"/>
                </a:solidFill>
                <a:latin typeface="NikoshBAN" panose="02000000000000000000" pitchFamily="2" charset="0"/>
                <a:cs typeface="NikoshBAN" panose="02000000000000000000" pitchFamily="2" charset="0"/>
              </a:rPr>
            </a:br>
            <a:r>
              <a:rPr lang="en-SG" sz="4400" dirty="0" smtClean="0">
                <a:solidFill>
                  <a:srgbClr val="C00000"/>
                </a:solidFill>
                <a:latin typeface="NikoshBAN" panose="02000000000000000000" pitchFamily="2" charset="0"/>
                <a:cs typeface="NikoshBAN" panose="02000000000000000000" pitchFamily="2" charset="0"/>
              </a:rPr>
              <a:t>০৫/০১/২০২০</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1328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solidFill>
                  <a:srgbClr val="00B0F0"/>
                </a:solidFill>
                <a:latin typeface="NikoshBAN" panose="02000000000000000000" pitchFamily="2" charset="0"/>
                <a:cs typeface="NikoshBAN" panose="02000000000000000000" pitchFamily="2" charset="0"/>
              </a:rPr>
              <a:t>নীচের ছবি গুলো লক্ষ্য করঃ</a:t>
            </a:r>
            <a:br>
              <a:rPr lang="bn-IN" dirty="0" smtClean="0">
                <a:solidFill>
                  <a:srgbClr val="00B0F0"/>
                </a:solidFill>
                <a:latin typeface="NikoshBAN" panose="02000000000000000000" pitchFamily="2" charset="0"/>
                <a:cs typeface="NikoshBAN" panose="02000000000000000000" pitchFamily="2" charset="0"/>
              </a:rPr>
            </a:br>
            <a:endParaRPr lang="en-US" dirty="0">
              <a:solidFill>
                <a:srgbClr val="00B0F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165598">
            <a:off x="-385493" y="2554726"/>
            <a:ext cx="3469162" cy="34691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764199">
            <a:off x="7885517" y="2787145"/>
            <a:ext cx="5006879" cy="37551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8910" y="3074135"/>
            <a:ext cx="4707054" cy="2949754"/>
          </a:xfrm>
          <a:prstGeom prst="rect">
            <a:avLst/>
          </a:prstGeom>
        </p:spPr>
      </p:pic>
    </p:spTree>
    <p:extLst>
      <p:ext uri="{BB962C8B-B14F-4D97-AF65-F5344CB8AC3E}">
        <p14:creationId xmlns:p14="http://schemas.microsoft.com/office/powerpoint/2010/main" val="390039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n-IN" dirty="0" smtClean="0"/>
              <a:t> </a:t>
            </a:r>
            <a:r>
              <a:rPr lang="bn-IN" dirty="0" smtClean="0">
                <a:solidFill>
                  <a:srgbClr val="FFC000"/>
                </a:solidFill>
                <a:latin typeface="NikoshBAN" panose="02000000000000000000" pitchFamily="2" charset="0"/>
                <a:cs typeface="NikoshBAN" panose="02000000000000000000" pitchFamily="2" charset="0"/>
              </a:rPr>
              <a:t>আজের পাঠঃ </a:t>
            </a:r>
            <a:r>
              <a:rPr lang="bn-IN" dirty="0" smtClean="0"/>
              <a:t>লেন্স</a:t>
            </a:r>
            <a:br>
              <a:rPr lang="bn-IN"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609" y="2879677"/>
            <a:ext cx="5467498" cy="3426299"/>
          </a:xfrm>
          <a:prstGeom prst="rect">
            <a:avLst/>
          </a:prstGeom>
        </p:spPr>
      </p:pic>
    </p:spTree>
    <p:extLst>
      <p:ext uri="{BB962C8B-B14F-4D97-AF65-F5344CB8AC3E}">
        <p14:creationId xmlns:p14="http://schemas.microsoft.com/office/powerpoint/2010/main" val="135440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6663" y="1119117"/>
            <a:ext cx="9116704" cy="3755624"/>
          </a:xfrm>
          <a:solidFill>
            <a:srgbClr val="FFFF00"/>
          </a:solidFill>
        </p:spPr>
        <p:txBody>
          <a:bodyPr>
            <a:normAutofit fontScale="90000"/>
          </a:bodyPr>
          <a:lstStyle/>
          <a:p>
            <a:r>
              <a:rPr lang="en-US" sz="4400" dirty="0" smtClean="0">
                <a:solidFill>
                  <a:srgbClr val="C00000"/>
                </a:solidFill>
                <a:latin typeface="NikoshBAN" panose="02000000000000000000" pitchFamily="2" charset="0"/>
                <a:cs typeface="NikoshBAN" panose="02000000000000000000" pitchFamily="2" charset="0"/>
              </a:rPr>
              <a:t/>
            </a:r>
            <a:br>
              <a:rPr lang="en-US" sz="4400" dirty="0" smtClean="0">
                <a:solidFill>
                  <a:srgbClr val="C00000"/>
                </a:solidFill>
                <a:latin typeface="NikoshBAN" panose="02000000000000000000" pitchFamily="2" charset="0"/>
                <a:cs typeface="NikoshBAN" panose="02000000000000000000" pitchFamily="2" charset="0"/>
              </a:rPr>
            </a:br>
            <a:r>
              <a:rPr lang="en-US" sz="4400" dirty="0">
                <a:solidFill>
                  <a:srgbClr val="C00000"/>
                </a:solidFill>
                <a:latin typeface="NikoshBAN" panose="02000000000000000000" pitchFamily="2" charset="0"/>
                <a:cs typeface="NikoshBAN" panose="02000000000000000000" pitchFamily="2" charset="0"/>
              </a:rPr>
              <a:t/>
            </a:r>
            <a:br>
              <a:rPr lang="en-US" sz="4400" dirty="0">
                <a:solidFill>
                  <a:srgbClr val="C00000"/>
                </a:solidFill>
                <a:latin typeface="NikoshBAN" panose="02000000000000000000" pitchFamily="2" charset="0"/>
                <a:cs typeface="NikoshBAN" panose="02000000000000000000" pitchFamily="2" charset="0"/>
              </a:rPr>
            </a:br>
            <a:r>
              <a:rPr lang="en-US" sz="4400" dirty="0" smtClean="0">
                <a:solidFill>
                  <a:srgbClr val="C00000"/>
                </a:solidFill>
                <a:latin typeface="NikoshBAN" panose="02000000000000000000" pitchFamily="2" charset="0"/>
                <a:cs typeface="NikoshBAN" panose="02000000000000000000" pitchFamily="2" charset="0"/>
              </a:rPr>
              <a:t/>
            </a:r>
            <a:br>
              <a:rPr lang="en-US" sz="4400" dirty="0" smtClean="0">
                <a:solidFill>
                  <a:srgbClr val="C00000"/>
                </a:solidFill>
                <a:latin typeface="NikoshBAN" panose="02000000000000000000" pitchFamily="2" charset="0"/>
                <a:cs typeface="NikoshBAN" panose="02000000000000000000" pitchFamily="2" charset="0"/>
              </a:rPr>
            </a:br>
            <a:r>
              <a:rPr lang="bn-IN" sz="7300" dirty="0" smtClean="0">
                <a:solidFill>
                  <a:srgbClr val="00B0F0"/>
                </a:solidFill>
                <a:latin typeface="NikoshBAN" panose="02000000000000000000" pitchFamily="2" charset="0"/>
                <a:cs typeface="NikoshBAN" panose="02000000000000000000" pitchFamily="2" charset="0"/>
              </a:rPr>
              <a:t>শিখন ফলঃ</a:t>
            </a:r>
            <a:r>
              <a:rPr lang="en-US" sz="4400" dirty="0">
                <a:solidFill>
                  <a:srgbClr val="C00000"/>
                </a:solidFill>
                <a:latin typeface="NikoshBAN" panose="02000000000000000000" pitchFamily="2" charset="0"/>
                <a:cs typeface="NikoshBAN" panose="02000000000000000000" pitchFamily="2" charset="0"/>
              </a:rPr>
              <a:t/>
            </a:r>
            <a:br>
              <a:rPr lang="en-US" sz="4400" dirty="0">
                <a:solidFill>
                  <a:srgbClr val="C00000"/>
                </a:solidFill>
                <a:latin typeface="NikoshBAN" panose="02000000000000000000" pitchFamily="2" charset="0"/>
                <a:cs typeface="NikoshBAN" panose="02000000000000000000" pitchFamily="2" charset="0"/>
              </a:rPr>
            </a:br>
            <a:r>
              <a:rPr lang="bn-IN" sz="4400" dirty="0" smtClean="0">
                <a:solidFill>
                  <a:srgbClr val="C00000"/>
                </a:solidFill>
                <a:latin typeface="NikoshBAN" panose="02000000000000000000" pitchFamily="2" charset="0"/>
                <a:cs typeface="NikoshBAN" panose="02000000000000000000" pitchFamily="2" charset="0"/>
              </a:rPr>
              <a:t>১।</a:t>
            </a:r>
            <a:r>
              <a:rPr lang="en-US" sz="4400" dirty="0" err="1" smtClean="0">
                <a:solidFill>
                  <a:srgbClr val="C00000"/>
                </a:solidFill>
                <a:latin typeface="NikoshBAN" panose="02000000000000000000" pitchFamily="2" charset="0"/>
                <a:cs typeface="NikoshBAN" panose="02000000000000000000" pitchFamily="2" charset="0"/>
              </a:rPr>
              <a:t>লেন্স</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কি</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বলতে</a:t>
            </a:r>
            <a:r>
              <a:rPr lang="en-US" sz="4400" dirty="0" smtClean="0">
                <a:solidFill>
                  <a:srgbClr val="C00000"/>
                </a:solidFill>
                <a:latin typeface="NikoshBAN" panose="02000000000000000000" pitchFamily="2" charset="0"/>
                <a:cs typeface="NikoshBAN" panose="02000000000000000000" pitchFamily="2" charset="0"/>
              </a:rPr>
              <a:t> </a:t>
            </a:r>
            <a:r>
              <a:rPr lang="en-US" sz="4400" dirty="0" err="1" smtClean="0">
                <a:solidFill>
                  <a:srgbClr val="C00000"/>
                </a:solidFill>
                <a:latin typeface="NikoshBAN" panose="02000000000000000000" pitchFamily="2" charset="0"/>
                <a:cs typeface="NikoshBAN" panose="02000000000000000000" pitchFamily="2" charset="0"/>
              </a:rPr>
              <a:t>পারবে</a:t>
            </a:r>
            <a:r>
              <a:rPr lang="bn-IN" sz="4400" dirty="0" smtClean="0">
                <a:solidFill>
                  <a:srgbClr val="C00000"/>
                </a:solidFill>
                <a:latin typeface="NikoshBAN" panose="02000000000000000000" pitchFamily="2" charset="0"/>
                <a:cs typeface="NikoshBAN" panose="02000000000000000000" pitchFamily="2" charset="0"/>
              </a:rPr>
              <a:t>?</a:t>
            </a:r>
            <a:br>
              <a:rPr lang="bn-IN" sz="4400" dirty="0" smtClean="0">
                <a:solidFill>
                  <a:srgbClr val="C00000"/>
                </a:solidFill>
                <a:latin typeface="NikoshBAN" panose="02000000000000000000" pitchFamily="2" charset="0"/>
                <a:cs typeface="NikoshBAN" panose="02000000000000000000" pitchFamily="2" charset="0"/>
              </a:rPr>
            </a:br>
            <a:r>
              <a:rPr lang="bn-IN" sz="4400" dirty="0" smtClean="0">
                <a:solidFill>
                  <a:srgbClr val="C00000"/>
                </a:solidFill>
                <a:latin typeface="NikoshBAN" panose="02000000000000000000" pitchFamily="2" charset="0"/>
                <a:cs typeface="NikoshBAN" panose="02000000000000000000" pitchFamily="2" charset="0"/>
              </a:rPr>
              <a:t>        ২।উত্তল লেন্স কি লেখতে পারবে</a:t>
            </a:r>
            <a:r>
              <a:rPr lang="en-SG" sz="4400" dirty="0" smtClean="0">
                <a:solidFill>
                  <a:srgbClr val="C00000"/>
                </a:solidFill>
                <a:latin typeface="NikoshBAN" panose="02000000000000000000" pitchFamily="2" charset="0"/>
                <a:cs typeface="NikoshBAN" panose="02000000000000000000" pitchFamily="2" charset="0"/>
              </a:rPr>
              <a:t/>
            </a:r>
            <a:br>
              <a:rPr lang="en-SG" sz="4400" dirty="0" smtClean="0">
                <a:solidFill>
                  <a:srgbClr val="C00000"/>
                </a:solidFill>
                <a:latin typeface="NikoshBAN" panose="02000000000000000000" pitchFamily="2" charset="0"/>
                <a:cs typeface="NikoshBAN" panose="02000000000000000000" pitchFamily="2" charset="0"/>
              </a:rPr>
            </a:br>
            <a:r>
              <a:rPr lang="bn-IN" sz="4400" dirty="0" smtClean="0">
                <a:solidFill>
                  <a:srgbClr val="C00000"/>
                </a:solidFill>
                <a:latin typeface="NikoshBAN" panose="02000000000000000000" pitchFamily="2" charset="0"/>
                <a:cs typeface="NikoshBAN" panose="02000000000000000000" pitchFamily="2" charset="0"/>
              </a:rPr>
              <a:t>৩।অবতল লেন্স কি ব্যাখ্যা করতে পারবে</a:t>
            </a:r>
            <a:r>
              <a:rPr lang="bn-IN" dirty="0" smtClean="0">
                <a:solidFill>
                  <a:srgbClr val="C00000"/>
                </a:solidFill>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123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n-IN" sz="6000" dirty="0" smtClean="0">
                <a:solidFill>
                  <a:srgbClr val="FF0000"/>
                </a:solidFill>
                <a:latin typeface="NikoshBAN" panose="02000000000000000000" pitchFamily="2" charset="0"/>
                <a:cs typeface="NikoshBAN" panose="02000000000000000000" pitchFamily="2" charset="0"/>
              </a:rPr>
              <a:t>ভিডিও ছবি</a:t>
            </a:r>
            <a:endParaRPr lang="en-US" sz="6000" dirty="0">
              <a:solidFill>
                <a:srgbClr val="FF0000"/>
              </a:solidFill>
              <a:latin typeface="NikoshBAN" panose="02000000000000000000" pitchFamily="2" charset="0"/>
              <a:cs typeface="NikoshBAN" panose="02000000000000000000" pitchFamily="2" charset="0"/>
            </a:endParaRPr>
          </a:p>
        </p:txBody>
      </p:sp>
      <p:pic>
        <p:nvPicPr>
          <p:cNvPr id="6" name="Artificial Iris implantation Dr.Mishev.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832100" y="1825625"/>
            <a:ext cx="6527800" cy="4351338"/>
          </a:xfrm>
        </p:spPr>
      </p:pic>
    </p:spTree>
    <p:extLst>
      <p:ext uri="{BB962C8B-B14F-4D97-AF65-F5344CB8AC3E}">
        <p14:creationId xmlns:p14="http://schemas.microsoft.com/office/powerpoint/2010/main" val="2430461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0821" t="20074" r="11418" b="35448"/>
          <a:stretch/>
        </p:blipFill>
        <p:spPr>
          <a:xfrm>
            <a:off x="1937984" y="1278698"/>
            <a:ext cx="7874757" cy="4547827"/>
          </a:xfrm>
          <a:prstGeom prst="rect">
            <a:avLst/>
          </a:prstGeom>
          <a:solidFill>
            <a:schemeClr val="bg1"/>
          </a:solidFill>
          <a:ln w="57150">
            <a:solidFill>
              <a:schemeClr val="accent1"/>
            </a:solidFill>
          </a:ln>
        </p:spPr>
      </p:pic>
    </p:spTree>
    <p:extLst>
      <p:ext uri="{BB962C8B-B14F-4D97-AF65-F5344CB8AC3E}">
        <p14:creationId xmlns:p14="http://schemas.microsoft.com/office/powerpoint/2010/main" val="3615865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979" y="717644"/>
            <a:ext cx="4472059" cy="44720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695" y="418105"/>
            <a:ext cx="6362131" cy="4771598"/>
          </a:xfrm>
          <a:prstGeom prst="rect">
            <a:avLst/>
          </a:prstGeom>
        </p:spPr>
      </p:pic>
    </p:spTree>
    <p:extLst>
      <p:ext uri="{BB962C8B-B14F-4D97-AF65-F5344CB8AC3E}">
        <p14:creationId xmlns:p14="http://schemas.microsoft.com/office/powerpoint/2010/main" val="2220095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567" y="0"/>
            <a:ext cx="9144000" cy="3124366"/>
          </a:xfrm>
        </p:spPr>
        <p:txBody>
          <a:bodyPr>
            <a:normAutofit/>
          </a:bodyPr>
          <a:lstStyle/>
          <a:p>
            <a:r>
              <a:rPr lang="bn-IN" sz="4800" dirty="0" smtClean="0">
                <a:solidFill>
                  <a:srgbClr val="00B050"/>
                </a:solidFill>
                <a:latin typeface="NikoshBAN" panose="02000000000000000000" pitchFamily="2" charset="0"/>
                <a:cs typeface="NikoshBAN" panose="02000000000000000000" pitchFamily="2" charset="0"/>
              </a:rPr>
              <a:t>দলীয়কাজঃ</a:t>
            </a:r>
            <a:r>
              <a:rPr lang="bn-IN" sz="4400" dirty="0" smtClean="0">
                <a:solidFill>
                  <a:srgbClr val="00B050"/>
                </a:solidFill>
                <a:latin typeface="NikoshBAN" panose="02000000000000000000" pitchFamily="2" charset="0"/>
                <a:cs typeface="NikoshBAN" panose="02000000000000000000" pitchFamily="2" charset="0"/>
              </a:rPr>
              <a:t/>
            </a:r>
            <a:br>
              <a:rPr lang="bn-IN" sz="4400" dirty="0" smtClean="0">
                <a:solidFill>
                  <a:srgbClr val="00B050"/>
                </a:solidFill>
                <a:latin typeface="NikoshBAN" panose="02000000000000000000" pitchFamily="2" charset="0"/>
                <a:cs typeface="NikoshBAN" panose="02000000000000000000" pitchFamily="2" charset="0"/>
              </a:rPr>
            </a:br>
            <a:r>
              <a:rPr lang="bn-IN" sz="4000" dirty="0" smtClean="0">
                <a:solidFill>
                  <a:srgbClr val="00B050"/>
                </a:solidFill>
                <a:latin typeface="NikoshBAN" panose="02000000000000000000" pitchFamily="2" charset="0"/>
                <a:cs typeface="NikoshBAN" panose="02000000000000000000" pitchFamily="2" charset="0"/>
              </a:rPr>
              <a:t>দল ক। উত্তল লেন্সর ছবি একে দেখাও?</a:t>
            </a:r>
            <a:r>
              <a:rPr lang="bn-IN" dirty="0" smtClean="0">
                <a:latin typeface="NikoshBAN" panose="02000000000000000000" pitchFamily="2" charset="0"/>
                <a:cs typeface="NikoshBAN" panose="02000000000000000000" pitchFamily="2" charset="0"/>
              </a:rPr>
              <a:t/>
            </a:r>
            <a:br>
              <a:rPr lang="bn-IN" dirty="0" smtClean="0">
                <a:latin typeface="NikoshBAN" panose="02000000000000000000" pitchFamily="2" charset="0"/>
                <a:cs typeface="NikoshBAN" panose="02000000000000000000" pitchFamily="2" charset="0"/>
              </a:rPr>
            </a:br>
            <a:r>
              <a:rPr lang="bn-IN" sz="3600" dirty="0" smtClean="0">
                <a:solidFill>
                  <a:srgbClr val="00B0F0"/>
                </a:solidFill>
                <a:latin typeface="NikoshBAN" panose="02000000000000000000" pitchFamily="2" charset="0"/>
                <a:cs typeface="NikoshBAN" panose="02000000000000000000" pitchFamily="2" charset="0"/>
              </a:rPr>
              <a:t>দল খ। অবতল লেন্সের ছবি একে দেখাও? </a:t>
            </a:r>
            <a:endParaRPr lang="en-US" dirty="0">
              <a:solidFill>
                <a:srgbClr val="00B0F0"/>
              </a:solidFill>
              <a:latin typeface="NikoshBAN" panose="02000000000000000000" pitchFamily="2" charset="0"/>
              <a:cs typeface="NikoshBAN" panose="02000000000000000000" pitchFamily="2" charset="0"/>
            </a:endParaRPr>
          </a:p>
        </p:txBody>
      </p:sp>
      <p:sp>
        <p:nvSpPr>
          <p:cNvPr id="4" name="Rectangle 3"/>
          <p:cNvSpPr/>
          <p:nvPr/>
        </p:nvSpPr>
        <p:spPr>
          <a:xfrm>
            <a:off x="6293513" y="-157678"/>
            <a:ext cx="322524" cy="369332"/>
          </a:xfrm>
          <a:prstGeom prst="rect">
            <a:avLst/>
          </a:prstGeom>
        </p:spPr>
        <p:txBody>
          <a:bodyPr wrap="none">
            <a:spAutoFit/>
          </a:bodyPr>
          <a:lstStyle/>
          <a:p>
            <a:r>
              <a:rPr lang="bn-IN" dirty="0"/>
              <a:t> </a:t>
            </a:r>
            <a:endParaRPr lang="en-US" dirty="0"/>
          </a:p>
        </p:txBody>
      </p:sp>
    </p:spTree>
    <p:extLst>
      <p:ext uri="{BB962C8B-B14F-4D97-AF65-F5344CB8AC3E}">
        <p14:creationId xmlns:p14="http://schemas.microsoft.com/office/powerpoint/2010/main" val="374087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20</Words>
  <Application>Microsoft Office PowerPoint</Application>
  <PresentationFormat>Custom</PresentationFormat>
  <Paragraphs>13</Paragraphs>
  <Slides>12</Slides>
  <Notes>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স্বাগতম</vt:lpstr>
      <vt:lpstr> শিক্ষক পরিচিতি মোঃ মামুনুর রশিদ প্রভাষক(পদার্থ) চন্দননগর কলেজ নিয়ামতপুর,নওগাঁ। ০৫/০১/২০২০</vt:lpstr>
      <vt:lpstr>নীচের ছবি গুলো লক্ষ্য করঃ </vt:lpstr>
      <vt:lpstr> আজের পাঠঃ লেন্স </vt:lpstr>
      <vt:lpstr>   শিখন ফলঃ ১।লেন্স কি বলতে পারবে?         ২।উত্তল লেন্স কি লেখতে পারবে ৩।অবতল লেন্স কি ব্যাখ্যা করতে পারবে? </vt:lpstr>
      <vt:lpstr>ভিডিও ছবি</vt:lpstr>
      <vt:lpstr>PowerPoint Presentation</vt:lpstr>
      <vt:lpstr>PowerPoint Presentation</vt:lpstr>
      <vt:lpstr>দলীয়কাজঃ দল ক। উত্তল লেন্সর ছবি একে দেখাও? দল খ। অবতল লেন্সের ছবি একে দেখাও? </vt:lpstr>
      <vt:lpstr>মূল্যায়নঃ ১। উত্তল লেন্স দেখতে কেমন?                   ক।মধ্যভাগ মোটা খ।মধ্যভাগ সরু গ। গোলাকার ঘ। লম্বাকার।                         ২। লেন্স কি? ক।দুইটি গোলীয় পৃষ্ঠা দ্বারা সীমাবদ্ধ কোন স্বচছ              প্রতিসারক মাধ্যমকে লেন্স বলে। খ।এক  দিকে                                গোল করা পৃয্ঠাকে।গ।দুই দিকে সরু তাকে।ঘ।মোটা দর্পনকে।                       ৩। অবতল লেন্স দেখতে কেমন? ক ।মধ্যভাগ সরু খ ।মধ্যভাগমোটা গ। লম্বাকার ঘ। গোলাকর। </vt:lpstr>
      <vt:lpstr>বাড়ির কাজঃ         ১। তোমরা উত্তল লেন্সর চিহ্নিত চিত্রের বিবরণ দাও?          ২। অবতল লেন্সর চিহ্নত চিত্রের বিবরণ দাও?</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আ</dc:title>
  <dc:creator>doel</dc:creator>
  <cp:lastModifiedBy>HP</cp:lastModifiedBy>
  <cp:revision>83</cp:revision>
  <dcterms:created xsi:type="dcterms:W3CDTF">2016-01-12T03:54:38Z</dcterms:created>
  <dcterms:modified xsi:type="dcterms:W3CDTF">2020-01-05T04:26:04Z</dcterms:modified>
</cp:coreProperties>
</file>