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ibul893" initials="r" lastIdx="1" clrIdx="0">
    <p:extLst>
      <p:ext uri="{19B8F6BF-5375-455C-9EA6-DF929625EA0E}">
        <p15:presenceInfo xmlns:p15="http://schemas.microsoft.com/office/powerpoint/2012/main" userId="rakibul89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806"/>
    <a:srgbClr val="CC00FF"/>
    <a:srgbClr val="00FF99"/>
    <a:srgbClr val="04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E0E15-5E37-473C-BC2C-94F37B70E162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E5C54-415B-4001-9B18-04FBB1281FA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নাইট্রিক এসিডের কয়েকটি ব্যবহার</a:t>
          </a:r>
          <a:endParaRPr lang="en-US" dirty="0"/>
        </a:p>
      </dgm:t>
    </dgm:pt>
    <dgm:pt modelId="{D9B979B7-C09A-4FF7-A044-A288BAE472F7}" type="parTrans" cxnId="{F33418BF-24B9-46B5-B66A-CC45FA5842F7}">
      <dgm:prSet/>
      <dgm:spPr/>
      <dgm:t>
        <a:bodyPr/>
        <a:lstStyle/>
        <a:p>
          <a:endParaRPr lang="en-US"/>
        </a:p>
      </dgm:t>
    </dgm:pt>
    <dgm:pt modelId="{59C3DE30-911D-452D-9908-D0A0AC4D2D8A}" type="sibTrans" cxnId="{F33418BF-24B9-46B5-B66A-CC45FA5842F7}">
      <dgm:prSet/>
      <dgm:spPr/>
      <dgm:t>
        <a:bodyPr/>
        <a:lstStyle/>
        <a:p>
          <a:endParaRPr lang="en-US"/>
        </a:p>
      </dgm:t>
    </dgm:pt>
    <dgm:pt modelId="{0D51F563-3EF8-4C0F-BD5A-B58EDECAA23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D92CE34-D82A-45F9-BCEE-FC3E28F0E7F1}" type="parTrans" cxnId="{7569392A-B7FD-46E0-BD4D-89E3C21C88CB}">
      <dgm:prSet/>
      <dgm:spPr/>
      <dgm:t>
        <a:bodyPr/>
        <a:lstStyle/>
        <a:p>
          <a:endParaRPr lang="en-US"/>
        </a:p>
      </dgm:t>
    </dgm:pt>
    <dgm:pt modelId="{17EC5D0A-AA7C-44BC-8D40-AEE1F6E6ED97}" type="sibTrans" cxnId="{7569392A-B7FD-46E0-BD4D-89E3C21C88CB}">
      <dgm:prSet/>
      <dgm:spPr/>
      <dgm:t>
        <a:bodyPr/>
        <a:lstStyle/>
        <a:p>
          <a:endParaRPr lang="en-US"/>
        </a:p>
      </dgm:t>
    </dgm:pt>
    <dgm:pt modelId="{5F7AC58A-8F06-4CC2-A277-44F13509F9D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624B26A-D896-4769-AFB3-04A71F8D84DB}" type="parTrans" cxnId="{15B466F7-63A0-4C54-AE0C-45971DB5E1A5}">
      <dgm:prSet/>
      <dgm:spPr/>
      <dgm:t>
        <a:bodyPr/>
        <a:lstStyle/>
        <a:p>
          <a:endParaRPr lang="en-US"/>
        </a:p>
      </dgm:t>
    </dgm:pt>
    <dgm:pt modelId="{A0F6537C-6DF9-456B-8902-EC13CB3D3751}" type="sibTrans" cxnId="{15B466F7-63A0-4C54-AE0C-45971DB5E1A5}">
      <dgm:prSet/>
      <dgm:spPr/>
      <dgm:t>
        <a:bodyPr/>
        <a:lstStyle/>
        <a:p>
          <a:endParaRPr lang="en-US"/>
        </a:p>
      </dgm:t>
    </dgm:pt>
    <dgm:pt modelId="{70EF28A7-2640-4E4D-BEC2-674817E24DE7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141BEDC-0BBE-4737-B8F6-F6D2519E6A00}" type="sibTrans" cxnId="{F28ABAF2-1B5E-4F70-BE1C-AD7ADE362BAF}">
      <dgm:prSet/>
      <dgm:spPr/>
      <dgm:t>
        <a:bodyPr/>
        <a:lstStyle/>
        <a:p>
          <a:endParaRPr lang="en-US"/>
        </a:p>
      </dgm:t>
    </dgm:pt>
    <dgm:pt modelId="{9A5696F9-ADF6-45E5-95FC-A1AC21BDA389}" type="parTrans" cxnId="{F28ABAF2-1B5E-4F70-BE1C-AD7ADE362BAF}">
      <dgm:prSet/>
      <dgm:spPr/>
      <dgm:t>
        <a:bodyPr/>
        <a:lstStyle/>
        <a:p>
          <a:endParaRPr lang="en-US"/>
        </a:p>
      </dgm:t>
    </dgm:pt>
    <dgm:pt modelId="{070116E2-7961-40BE-9D23-2974982668E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4A8F1C-8104-4474-BD1E-3F2F80198FE5}" type="sibTrans" cxnId="{BD7228F2-01B4-4D9E-9D7A-89FB342282B2}">
      <dgm:prSet/>
      <dgm:spPr/>
      <dgm:t>
        <a:bodyPr/>
        <a:lstStyle/>
        <a:p>
          <a:endParaRPr lang="en-US"/>
        </a:p>
      </dgm:t>
    </dgm:pt>
    <dgm:pt modelId="{7BB9B4A7-8CB6-4629-A044-3A37BE411DB7}" type="parTrans" cxnId="{BD7228F2-01B4-4D9E-9D7A-89FB342282B2}">
      <dgm:prSet/>
      <dgm:spPr/>
      <dgm:t>
        <a:bodyPr/>
        <a:lstStyle/>
        <a:p>
          <a:endParaRPr lang="en-US"/>
        </a:p>
      </dgm:t>
    </dgm:pt>
    <dgm:pt modelId="{F12EF4B8-EFB4-42ED-8C8B-930DE0D6CC82}" type="pres">
      <dgm:prSet presAssocID="{6C3E0E15-5E37-473C-BC2C-94F37B70E1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BE2C84-5D8E-4DD6-B255-586FE8F034EC}" type="pres">
      <dgm:prSet presAssocID="{AA2E5C54-415B-4001-9B18-04FBB1281FA6}" presName="centerShape" presStyleLbl="node0" presStyleIdx="0" presStyleCnt="1" custScaleX="116575" custScaleY="116575"/>
      <dgm:spPr/>
      <dgm:t>
        <a:bodyPr/>
        <a:lstStyle/>
        <a:p>
          <a:endParaRPr lang="en-US"/>
        </a:p>
      </dgm:t>
    </dgm:pt>
    <dgm:pt modelId="{75514FA7-DCB5-4A81-A08B-DDD8246726CA}" type="pres">
      <dgm:prSet presAssocID="{4D92CE34-D82A-45F9-BCEE-FC3E28F0E7F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1503F7D-CAA8-4763-B1E2-21615D170DAC}" type="pres">
      <dgm:prSet presAssocID="{4D92CE34-D82A-45F9-BCEE-FC3E28F0E7F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2AAD7B9-EA2A-411F-9C31-96D0E410421D}" type="pres">
      <dgm:prSet presAssocID="{0D51F563-3EF8-4C0F-BD5A-B58EDECAA230}" presName="node" presStyleLbl="node1" presStyleIdx="0" presStyleCnt="4" custScaleX="160701" custScaleY="139702" custRadScaleRad="92384" custRadScaleInc="-1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E284E-BE19-453F-B992-03E4FEC58C4E}" type="pres">
      <dgm:prSet presAssocID="{5624B26A-D896-4769-AFB3-04A71F8D84D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AE5CF2D-2C22-4D7F-B542-AC53CBDC998D}" type="pres">
      <dgm:prSet presAssocID="{5624B26A-D896-4769-AFB3-04A71F8D84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44D3288-3C42-4038-8453-CC06CD75977E}" type="pres">
      <dgm:prSet presAssocID="{5F7AC58A-8F06-4CC2-A277-44F13509F9D2}" presName="node" presStyleLbl="node1" presStyleIdx="1" presStyleCnt="4" custScaleX="183911" custScaleY="183911" custRadScaleRad="158388" custRadScaleInc="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BF34-DC49-4B6E-B15E-DF90EB08CA8D}" type="pres">
      <dgm:prSet presAssocID="{9A5696F9-ADF6-45E5-95FC-A1AC21BDA38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501DF37-806B-4ED9-BFCF-E239718010B1}" type="pres">
      <dgm:prSet presAssocID="{9A5696F9-ADF6-45E5-95FC-A1AC21BDA38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F936CE5-65C3-4622-93BB-46DC7575DC74}" type="pres">
      <dgm:prSet presAssocID="{70EF28A7-2640-4E4D-BEC2-674817E24DE7}" presName="node" presStyleLbl="node1" presStyleIdx="2" presStyleCnt="4" custScaleX="162500" custScaleY="148208" custRadScaleRad="128118" custRadScaleInc="-1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80C47-B57E-4F54-99F5-9BF95045E3D0}" type="pres">
      <dgm:prSet presAssocID="{7BB9B4A7-8CB6-4629-A044-3A37BE411DB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73385CF-5338-4592-B74B-A942FF2B473B}" type="pres">
      <dgm:prSet presAssocID="{7BB9B4A7-8CB6-4629-A044-3A37BE411DB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F7D4388-6E46-41F0-AFA5-1635E2C6ED02}" type="pres">
      <dgm:prSet presAssocID="{070116E2-7961-40BE-9D23-2974982668E5}" presName="node" presStyleLbl="node1" presStyleIdx="3" presStyleCnt="4" custScaleX="187505" custScaleY="152189" custRadScaleRad="138113" custRadScaleInc="-10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4B74B-5BBE-4A54-8ABA-85CF978B6AB8}" type="presOf" srcId="{5F7AC58A-8F06-4CC2-A277-44F13509F9D2}" destId="{A44D3288-3C42-4038-8453-CC06CD75977E}" srcOrd="0" destOrd="0" presId="urn:microsoft.com/office/officeart/2005/8/layout/radial5"/>
    <dgm:cxn modelId="{BD7228F2-01B4-4D9E-9D7A-89FB342282B2}" srcId="{AA2E5C54-415B-4001-9B18-04FBB1281FA6}" destId="{070116E2-7961-40BE-9D23-2974982668E5}" srcOrd="3" destOrd="0" parTransId="{7BB9B4A7-8CB6-4629-A044-3A37BE411DB7}" sibTransId="{354A8F1C-8104-4474-BD1E-3F2F80198FE5}"/>
    <dgm:cxn modelId="{F4F1F74C-B19E-4FE8-BEA7-67821E62E5E6}" type="presOf" srcId="{070116E2-7961-40BE-9D23-2974982668E5}" destId="{5F7D4388-6E46-41F0-AFA5-1635E2C6ED02}" srcOrd="0" destOrd="0" presId="urn:microsoft.com/office/officeart/2005/8/layout/radial5"/>
    <dgm:cxn modelId="{7569392A-B7FD-46E0-BD4D-89E3C21C88CB}" srcId="{AA2E5C54-415B-4001-9B18-04FBB1281FA6}" destId="{0D51F563-3EF8-4C0F-BD5A-B58EDECAA230}" srcOrd="0" destOrd="0" parTransId="{4D92CE34-D82A-45F9-BCEE-FC3E28F0E7F1}" sibTransId="{17EC5D0A-AA7C-44BC-8D40-AEE1F6E6ED97}"/>
    <dgm:cxn modelId="{9444B1FC-AB51-4CA5-8215-0C2B214EED56}" type="presOf" srcId="{AA2E5C54-415B-4001-9B18-04FBB1281FA6}" destId="{9BBE2C84-5D8E-4DD6-B255-586FE8F034EC}" srcOrd="0" destOrd="0" presId="urn:microsoft.com/office/officeart/2005/8/layout/radial5"/>
    <dgm:cxn modelId="{05BB6146-7B1A-4D88-A72F-163213EB589D}" type="presOf" srcId="{9A5696F9-ADF6-45E5-95FC-A1AC21BDA389}" destId="{D308BF34-DC49-4B6E-B15E-DF90EB08CA8D}" srcOrd="0" destOrd="0" presId="urn:microsoft.com/office/officeart/2005/8/layout/radial5"/>
    <dgm:cxn modelId="{73C41FB5-E51D-4A42-976A-829707C85B95}" type="presOf" srcId="{9A5696F9-ADF6-45E5-95FC-A1AC21BDA389}" destId="{1501DF37-806B-4ED9-BFCF-E239718010B1}" srcOrd="1" destOrd="0" presId="urn:microsoft.com/office/officeart/2005/8/layout/radial5"/>
    <dgm:cxn modelId="{1D864D09-B31A-4155-ACB3-69AFB85E16B9}" type="presOf" srcId="{0D51F563-3EF8-4C0F-BD5A-B58EDECAA230}" destId="{F2AAD7B9-EA2A-411F-9C31-96D0E410421D}" srcOrd="0" destOrd="0" presId="urn:microsoft.com/office/officeart/2005/8/layout/radial5"/>
    <dgm:cxn modelId="{F314850D-DCB9-419E-BB73-4131432816B8}" type="presOf" srcId="{6C3E0E15-5E37-473C-BC2C-94F37B70E162}" destId="{F12EF4B8-EFB4-42ED-8C8B-930DE0D6CC82}" srcOrd="0" destOrd="0" presId="urn:microsoft.com/office/officeart/2005/8/layout/radial5"/>
    <dgm:cxn modelId="{3F20D89A-C596-4D98-AFAF-E9B1B661D3C9}" type="presOf" srcId="{5624B26A-D896-4769-AFB3-04A71F8D84DB}" destId="{7AEE284E-BE19-453F-B992-03E4FEC58C4E}" srcOrd="0" destOrd="0" presId="urn:microsoft.com/office/officeart/2005/8/layout/radial5"/>
    <dgm:cxn modelId="{F28ABAF2-1B5E-4F70-BE1C-AD7ADE362BAF}" srcId="{AA2E5C54-415B-4001-9B18-04FBB1281FA6}" destId="{70EF28A7-2640-4E4D-BEC2-674817E24DE7}" srcOrd="2" destOrd="0" parTransId="{9A5696F9-ADF6-45E5-95FC-A1AC21BDA389}" sibTransId="{8141BEDC-0BBE-4737-B8F6-F6D2519E6A00}"/>
    <dgm:cxn modelId="{3E768CD2-280D-4233-8CC6-DE6AB79C07A4}" type="presOf" srcId="{4D92CE34-D82A-45F9-BCEE-FC3E28F0E7F1}" destId="{75514FA7-DCB5-4A81-A08B-DDD8246726CA}" srcOrd="0" destOrd="0" presId="urn:microsoft.com/office/officeart/2005/8/layout/radial5"/>
    <dgm:cxn modelId="{15B466F7-63A0-4C54-AE0C-45971DB5E1A5}" srcId="{AA2E5C54-415B-4001-9B18-04FBB1281FA6}" destId="{5F7AC58A-8F06-4CC2-A277-44F13509F9D2}" srcOrd="1" destOrd="0" parTransId="{5624B26A-D896-4769-AFB3-04A71F8D84DB}" sibTransId="{A0F6537C-6DF9-456B-8902-EC13CB3D3751}"/>
    <dgm:cxn modelId="{BC40702E-065E-4739-8E00-283047080DD0}" type="presOf" srcId="{7BB9B4A7-8CB6-4629-A044-3A37BE411DB7}" destId="{6C680C47-B57E-4F54-99F5-9BF95045E3D0}" srcOrd="0" destOrd="0" presId="urn:microsoft.com/office/officeart/2005/8/layout/radial5"/>
    <dgm:cxn modelId="{B66CEA1A-7655-4AA7-9B7F-86D7A9CEAEA1}" type="presOf" srcId="{4D92CE34-D82A-45F9-BCEE-FC3E28F0E7F1}" destId="{D1503F7D-CAA8-4763-B1E2-21615D170DAC}" srcOrd="1" destOrd="0" presId="urn:microsoft.com/office/officeart/2005/8/layout/radial5"/>
    <dgm:cxn modelId="{CE6F92A0-847F-4C80-BE2B-927F2AD0E359}" type="presOf" srcId="{7BB9B4A7-8CB6-4629-A044-3A37BE411DB7}" destId="{373385CF-5338-4592-B74B-A942FF2B473B}" srcOrd="1" destOrd="0" presId="urn:microsoft.com/office/officeart/2005/8/layout/radial5"/>
    <dgm:cxn modelId="{C3DD3760-AC96-42A7-AF6A-5AFE85F162F4}" type="presOf" srcId="{5624B26A-D896-4769-AFB3-04A71F8D84DB}" destId="{EAE5CF2D-2C22-4D7F-B542-AC53CBDC998D}" srcOrd="1" destOrd="0" presId="urn:microsoft.com/office/officeart/2005/8/layout/radial5"/>
    <dgm:cxn modelId="{F33418BF-24B9-46B5-B66A-CC45FA5842F7}" srcId="{6C3E0E15-5E37-473C-BC2C-94F37B70E162}" destId="{AA2E5C54-415B-4001-9B18-04FBB1281FA6}" srcOrd="0" destOrd="0" parTransId="{D9B979B7-C09A-4FF7-A044-A288BAE472F7}" sibTransId="{59C3DE30-911D-452D-9908-D0A0AC4D2D8A}"/>
    <dgm:cxn modelId="{24808F93-9EB8-4712-90B4-621641158527}" type="presOf" srcId="{70EF28A7-2640-4E4D-BEC2-674817E24DE7}" destId="{7F936CE5-65C3-4622-93BB-46DC7575DC74}" srcOrd="0" destOrd="0" presId="urn:microsoft.com/office/officeart/2005/8/layout/radial5"/>
    <dgm:cxn modelId="{9170D8A1-85B7-4DD8-83D2-3ECBDDA03747}" type="presParOf" srcId="{F12EF4B8-EFB4-42ED-8C8B-930DE0D6CC82}" destId="{9BBE2C84-5D8E-4DD6-B255-586FE8F034EC}" srcOrd="0" destOrd="0" presId="urn:microsoft.com/office/officeart/2005/8/layout/radial5"/>
    <dgm:cxn modelId="{4DC75B06-CDB8-4277-80D3-EC83D1052AEE}" type="presParOf" srcId="{F12EF4B8-EFB4-42ED-8C8B-930DE0D6CC82}" destId="{75514FA7-DCB5-4A81-A08B-DDD8246726CA}" srcOrd="1" destOrd="0" presId="urn:microsoft.com/office/officeart/2005/8/layout/radial5"/>
    <dgm:cxn modelId="{1BE7D621-3582-4A79-9060-A5A314F7D98C}" type="presParOf" srcId="{75514FA7-DCB5-4A81-A08B-DDD8246726CA}" destId="{D1503F7D-CAA8-4763-B1E2-21615D170DAC}" srcOrd="0" destOrd="0" presId="urn:microsoft.com/office/officeart/2005/8/layout/radial5"/>
    <dgm:cxn modelId="{43F1D60D-79CB-4BA5-B51C-BDB4E9EC7857}" type="presParOf" srcId="{F12EF4B8-EFB4-42ED-8C8B-930DE0D6CC82}" destId="{F2AAD7B9-EA2A-411F-9C31-96D0E410421D}" srcOrd="2" destOrd="0" presId="urn:microsoft.com/office/officeart/2005/8/layout/radial5"/>
    <dgm:cxn modelId="{C6D162BD-7529-4007-B753-9CA8EE88422D}" type="presParOf" srcId="{F12EF4B8-EFB4-42ED-8C8B-930DE0D6CC82}" destId="{7AEE284E-BE19-453F-B992-03E4FEC58C4E}" srcOrd="3" destOrd="0" presId="urn:microsoft.com/office/officeart/2005/8/layout/radial5"/>
    <dgm:cxn modelId="{CE57A94F-7CEC-4AF7-A3B4-D8C70BB0C646}" type="presParOf" srcId="{7AEE284E-BE19-453F-B992-03E4FEC58C4E}" destId="{EAE5CF2D-2C22-4D7F-B542-AC53CBDC998D}" srcOrd="0" destOrd="0" presId="urn:microsoft.com/office/officeart/2005/8/layout/radial5"/>
    <dgm:cxn modelId="{418D50AB-E12D-4C72-ACB3-6ED3CEC9281D}" type="presParOf" srcId="{F12EF4B8-EFB4-42ED-8C8B-930DE0D6CC82}" destId="{A44D3288-3C42-4038-8453-CC06CD75977E}" srcOrd="4" destOrd="0" presId="urn:microsoft.com/office/officeart/2005/8/layout/radial5"/>
    <dgm:cxn modelId="{EAB10703-CED3-48CB-A7FB-8758B0B49B01}" type="presParOf" srcId="{F12EF4B8-EFB4-42ED-8C8B-930DE0D6CC82}" destId="{D308BF34-DC49-4B6E-B15E-DF90EB08CA8D}" srcOrd="5" destOrd="0" presId="urn:microsoft.com/office/officeart/2005/8/layout/radial5"/>
    <dgm:cxn modelId="{D854F601-80B8-4FB6-84F0-5A3715D977A0}" type="presParOf" srcId="{D308BF34-DC49-4B6E-B15E-DF90EB08CA8D}" destId="{1501DF37-806B-4ED9-BFCF-E239718010B1}" srcOrd="0" destOrd="0" presId="urn:microsoft.com/office/officeart/2005/8/layout/radial5"/>
    <dgm:cxn modelId="{0A626B78-CF34-4B34-BD4D-B078525E8FFB}" type="presParOf" srcId="{F12EF4B8-EFB4-42ED-8C8B-930DE0D6CC82}" destId="{7F936CE5-65C3-4622-93BB-46DC7575DC74}" srcOrd="6" destOrd="0" presId="urn:microsoft.com/office/officeart/2005/8/layout/radial5"/>
    <dgm:cxn modelId="{851DEDDF-FA3F-47E7-A58F-4F0A6F17D137}" type="presParOf" srcId="{F12EF4B8-EFB4-42ED-8C8B-930DE0D6CC82}" destId="{6C680C47-B57E-4F54-99F5-9BF95045E3D0}" srcOrd="7" destOrd="0" presId="urn:microsoft.com/office/officeart/2005/8/layout/radial5"/>
    <dgm:cxn modelId="{556A01EB-CAE3-4737-A382-BAD9EE136C33}" type="presParOf" srcId="{6C680C47-B57E-4F54-99F5-9BF95045E3D0}" destId="{373385CF-5338-4592-B74B-A942FF2B473B}" srcOrd="0" destOrd="0" presId="urn:microsoft.com/office/officeart/2005/8/layout/radial5"/>
    <dgm:cxn modelId="{63E68E10-2F2D-486A-BFD0-308D5111BDEE}" type="presParOf" srcId="{F12EF4B8-EFB4-42ED-8C8B-930DE0D6CC82}" destId="{5F7D4388-6E46-41F0-AFA5-1635E2C6ED0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E2C84-5D8E-4DD6-B255-586FE8F034EC}">
      <dsp:nvSpPr>
        <dsp:cNvPr id="0" name=""/>
        <dsp:cNvSpPr/>
      </dsp:nvSpPr>
      <dsp:spPr>
        <a:xfrm>
          <a:off x="3427512" y="2158027"/>
          <a:ext cx="1937846" cy="1937846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নাইট্রিক এসিডের কয়েকটি ব্যবহার</a:t>
          </a:r>
          <a:endParaRPr lang="en-US" sz="2200" kern="1200" dirty="0"/>
        </a:p>
      </dsp:txBody>
      <dsp:txXfrm>
        <a:off x="3711303" y="2441818"/>
        <a:ext cx="1370264" cy="1370264"/>
      </dsp:txXfrm>
    </dsp:sp>
    <dsp:sp modelId="{75514FA7-DCB5-4A81-A08B-DDD8246726CA}">
      <dsp:nvSpPr>
        <dsp:cNvPr id="0" name=""/>
        <dsp:cNvSpPr/>
      </dsp:nvSpPr>
      <dsp:spPr>
        <a:xfrm rot="16169760">
          <a:off x="4382878" y="1866403"/>
          <a:ext cx="9909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384378" y="1980926"/>
        <a:ext cx="6936" cy="339113"/>
      </dsp:txXfrm>
    </dsp:sp>
    <dsp:sp modelId="{F2AAD7B9-EA2A-411F-9C31-96D0E410421D}">
      <dsp:nvSpPr>
        <dsp:cNvPr id="0" name=""/>
        <dsp:cNvSpPr/>
      </dsp:nvSpPr>
      <dsp:spPr>
        <a:xfrm>
          <a:off x="3041854" y="-182887"/>
          <a:ext cx="2671360" cy="23222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433066" y="157204"/>
        <a:ext cx="1888936" cy="1642108"/>
      </dsp:txXfrm>
    </dsp:sp>
    <dsp:sp modelId="{7AEE284E-BE19-453F-B992-03E4FEC58C4E}">
      <dsp:nvSpPr>
        <dsp:cNvPr id="0" name=""/>
        <dsp:cNvSpPr/>
      </dsp:nvSpPr>
      <dsp:spPr>
        <a:xfrm rot="186083">
          <a:off x="5439511" y="2905821"/>
          <a:ext cx="182648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39551" y="3017376"/>
        <a:ext cx="127854" cy="339113"/>
      </dsp:txXfrm>
    </dsp:sp>
    <dsp:sp modelId="{A44D3288-3C42-4038-8453-CC06CD75977E}">
      <dsp:nvSpPr>
        <dsp:cNvPr id="0" name=""/>
        <dsp:cNvSpPr/>
      </dsp:nvSpPr>
      <dsp:spPr>
        <a:xfrm>
          <a:off x="5705815" y="1752126"/>
          <a:ext cx="3057184" cy="30571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6153529" y="2199840"/>
        <a:ext cx="2161756" cy="2161756"/>
      </dsp:txXfrm>
    </dsp:sp>
    <dsp:sp modelId="{D308BF34-DC49-4B6E-B15E-DF90EB08CA8D}">
      <dsp:nvSpPr>
        <dsp:cNvPr id="0" name=""/>
        <dsp:cNvSpPr/>
      </dsp:nvSpPr>
      <dsp:spPr>
        <a:xfrm rot="5359668">
          <a:off x="4375312" y="3873978"/>
          <a:ext cx="66407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85156" y="3977055"/>
        <a:ext cx="46485" cy="339113"/>
      </dsp:txXfrm>
    </dsp:sp>
    <dsp:sp modelId="{7F936CE5-65C3-4622-93BB-46DC7575DC74}">
      <dsp:nvSpPr>
        <dsp:cNvPr id="0" name=""/>
        <dsp:cNvSpPr/>
      </dsp:nvSpPr>
      <dsp:spPr>
        <a:xfrm>
          <a:off x="3073092" y="4221025"/>
          <a:ext cx="2701265" cy="24636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468683" y="4581823"/>
        <a:ext cx="1910083" cy="1742090"/>
      </dsp:txXfrm>
    </dsp:sp>
    <dsp:sp modelId="{6C680C47-B57E-4F54-99F5-9BF95045E3D0}">
      <dsp:nvSpPr>
        <dsp:cNvPr id="0" name=""/>
        <dsp:cNvSpPr/>
      </dsp:nvSpPr>
      <dsp:spPr>
        <a:xfrm rot="10490353">
          <a:off x="3188036" y="2945708"/>
          <a:ext cx="172457" cy="565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39668" y="3056418"/>
        <a:ext cx="120720" cy="339113"/>
      </dsp:txXfrm>
    </dsp:sp>
    <dsp:sp modelId="{5F7D4388-6E46-41F0-AFA5-1635E2C6ED02}">
      <dsp:nvSpPr>
        <dsp:cNvPr id="0" name=""/>
        <dsp:cNvSpPr/>
      </dsp:nvSpPr>
      <dsp:spPr>
        <a:xfrm>
          <a:off x="0" y="2118336"/>
          <a:ext cx="3116927" cy="252986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56463" y="2488826"/>
        <a:ext cx="2204001" cy="178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118-68AB-4FF1-9B9D-57295570E1AF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82C4-CAA4-4B69-BE56-DADCDA64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মনে করি ছাত্র-ছাত্রীরা  এই ছবির কারনে ক্লাসে কৌতুহলী হবে জানার জন্য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এসিডের অপব্যবহার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এসিড আক্রান্ত ব্যক্তির কিরুপ ক্ষতি হতে পারে?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এসিড নিক্ষেপকারীর কী শাস্তি হতে পারে?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এসিড অপচয় দেশের কী ক্ষতি হতে পারে?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0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বারির</a:t>
            </a:r>
            <a:r>
              <a:rPr lang="bn-BD" baseline="0" dirty="0" smtClean="0"/>
              <a:t> কাজ বোর্ডে লিখে দিবে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ও ক্ষারকের মধ্যে পার্থক্য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err="1" smtClean="0"/>
              <a:t>ব্যাটারীতে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হিসাবে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ব্যবহৃত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উত্তরঃ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এসিড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err="1" smtClean="0"/>
              <a:t>সাবান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সাধারনত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উত্তরঃ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ক্ষারক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3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অম্ল বা এসিড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১</a:t>
            </a:r>
            <a:r>
              <a:rPr lang="bn-BD" baseline="0" dirty="0" smtClean="0"/>
              <a:t> </a:t>
            </a:r>
            <a:r>
              <a:rPr lang="bn-IN" baseline="0" dirty="0" smtClean="0"/>
              <a:t>জন করে শিক্ষার্থীকে ১টি করে এসিডের নাম বলতে বলা যেতে পারে।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ক্ষারকের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১জন করে শিক্ষার্থীকে ১টি করে ক্ষারকের নাম বলতে বলা যেতে পারে।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ক্ষরকের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ক্ষারক কী কী কাজে ব্যাবহৃত হয়?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হাইড্রোক্লোরিক এসিডের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হাইড্রোক্লোরিক এসিড </a:t>
            </a:r>
            <a:r>
              <a:rPr lang="bn-IN" baseline="0" dirty="0" smtClean="0"/>
              <a:t> কী কী কাজে ব্যাবহৃত হয়?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5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সালফিউরিক এসিডের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সালফিউরিক এসিড </a:t>
            </a:r>
            <a:r>
              <a:rPr lang="bn-IN" baseline="0" dirty="0" smtClean="0"/>
              <a:t> কী কী কাজে ব্যাবহৃত হয়?</a:t>
            </a:r>
            <a:r>
              <a:rPr lang="bn-BD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নাইট্রিক এসিডের ব্যবহার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নাইট্রিক এসিড </a:t>
            </a:r>
            <a:r>
              <a:rPr lang="bn-IN" baseline="0" dirty="0" smtClean="0"/>
              <a:t> কী কী কাজে ব্যাবহৃত হয়?</a:t>
            </a:r>
            <a:r>
              <a:rPr lang="bn-BD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কোন এসিড কোন কাজে ব্যবহৃত হয় তা আরো স্পষ্ট করার জন্য ছকটি খাতায় লিখতে বলা যেতে পারে।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ছকটি পূরণে শিক্ষার্থীদের সহায়তা করা যেতে</a:t>
            </a:r>
            <a:r>
              <a:rPr lang="bn-BD" baseline="0" dirty="0" smtClean="0"/>
              <a:t>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82C4-CAA4-4B69-BE56-DADCDA6464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2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DFA8-CAD9-42E0-B29A-2FB3ED3F611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B82-79D9-4613-817A-F06C60C95C0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E85F-60A2-4566-A5F2-45D1B8443504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CF0-403F-4F9B-A920-A4F5AE0394E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BE7B-1F4A-4F02-A23A-2D1D8BE782AA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D56A-EA1F-4E26-B59B-1BDCA78440FD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25C-5DCC-4F63-99C4-A7C080A0C392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62F-0056-4F19-B1C7-282CA425C99C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5AA-D7DA-45D4-92FE-7ADC03874707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4AD-93F6-413E-8538-9DEC939A5A3F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5AD1-4097-4856-B4E1-1C6EF313C254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0825" cap="rnd" cmpd="tri">
            <a:gradFill>
              <a:gsLst>
                <a:gs pos="0">
                  <a:schemeClr val="accent2"/>
                </a:gs>
                <a:gs pos="47000">
                  <a:srgbClr val="0070C0"/>
                </a:gs>
                <a:gs pos="76000">
                  <a:srgbClr val="CC00FF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akibul893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6882" y="332509"/>
            <a:ext cx="11257082" cy="6303965"/>
            <a:chOff x="366882" y="332509"/>
            <a:chExt cx="11257082" cy="63039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82" y="332509"/>
              <a:ext cx="11257082" cy="63039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7089531" y="720436"/>
              <a:ext cx="3886200" cy="274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 ক্লাসে </a:t>
              </a:r>
              <a:r>
                <a:rPr lang="en-US" sz="6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2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10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66460" y="3998306"/>
            <a:ext cx="16764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67300" y="1613304"/>
            <a:ext cx="19050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পেষ্ট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09130"/>
            <a:ext cx="3048000" cy="2438400"/>
            <a:chOff x="381000" y="685800"/>
            <a:chExt cx="3048000" cy="2438400"/>
          </a:xfrm>
        </p:grpSpPr>
        <p:pic>
          <p:nvPicPr>
            <p:cNvPr id="10" name="Picture 9" descr="whitewashing-m112-7mcw_018175282008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685800"/>
              <a:ext cx="3048000" cy="2057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81000" y="2743200"/>
              <a:ext cx="30480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বাসা-বাড়ি হোয়াইট ওয়াসের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Left Arrow 11"/>
          <p:cNvSpPr/>
          <p:nvPr/>
        </p:nvSpPr>
        <p:spPr>
          <a:xfrm>
            <a:off x="4953000" y="492529"/>
            <a:ext cx="21336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24800" y="240723"/>
            <a:ext cx="3429000" cy="2609850"/>
            <a:chOff x="5715000" y="0"/>
            <a:chExt cx="3429000" cy="26098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0"/>
              <a:ext cx="3429000" cy="26098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04560" y="2209800"/>
              <a:ext cx="28194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পোকামাকড় দমনে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Left Arrow 15"/>
          <p:cNvSpPr/>
          <p:nvPr/>
        </p:nvSpPr>
        <p:spPr>
          <a:xfrm>
            <a:off x="5618018" y="5194704"/>
            <a:ext cx="16764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OH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53400" y="3399790"/>
            <a:ext cx="2804160" cy="2956560"/>
            <a:chOff x="6187440" y="3733800"/>
            <a:chExt cx="2804160" cy="29565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3733800"/>
              <a:ext cx="2773680" cy="24384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187440" y="6233160"/>
              <a:ext cx="2453640" cy="4572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পেটের ব্যাথা কমানোর কাজে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434840" y="2962910"/>
            <a:ext cx="2667000" cy="723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ক্ষারকের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0600" y="3497175"/>
            <a:ext cx="3200400" cy="3185160"/>
            <a:chOff x="198120" y="3505200"/>
            <a:chExt cx="3200400" cy="3185160"/>
          </a:xfrm>
        </p:grpSpPr>
        <p:sp>
          <p:nvSpPr>
            <p:cNvPr id="22" name="Rectangle 21"/>
            <p:cNvSpPr/>
            <p:nvPr/>
          </p:nvSpPr>
          <p:spPr>
            <a:xfrm>
              <a:off x="198120" y="6233160"/>
              <a:ext cx="3200400" cy="4572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বিভিন্ন জিনিস পরিষ্কারের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" y="3505200"/>
              <a:ext cx="315468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4624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4373" y="120650"/>
            <a:ext cx="7315200" cy="38100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হাইড্রোক্লোরিক এসিডের কয়েকটি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91300" y="685800"/>
            <a:ext cx="4038600" cy="2743200"/>
            <a:chOff x="4800600" y="304800"/>
            <a:chExt cx="4038600" cy="2743200"/>
          </a:xfrm>
        </p:grpSpPr>
        <p:pic>
          <p:nvPicPr>
            <p:cNvPr id="9" name="Picture 8" descr="2_5460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304800"/>
              <a:ext cx="4038600" cy="2362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800600" y="26670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চামড়া শিল্পে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19300" y="581890"/>
            <a:ext cx="3886200" cy="2770909"/>
            <a:chOff x="228600" y="717468"/>
            <a:chExt cx="3886200" cy="2863932"/>
          </a:xfrm>
        </p:grpSpPr>
        <p:sp>
          <p:nvSpPr>
            <p:cNvPr id="12" name="Rectangle 11"/>
            <p:cNvSpPr/>
            <p:nvPr/>
          </p:nvSpPr>
          <p:spPr>
            <a:xfrm>
              <a:off x="228600" y="32004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ইস্পাত তৈরির কারখানায়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17468"/>
              <a:ext cx="3886200" cy="248293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019300" y="3538396"/>
            <a:ext cx="3886200" cy="2862404"/>
            <a:chOff x="228600" y="3766996"/>
            <a:chExt cx="3886200" cy="2862404"/>
          </a:xfrm>
        </p:grpSpPr>
        <p:sp>
          <p:nvSpPr>
            <p:cNvPr id="15" name="Rectangle 14"/>
            <p:cNvSpPr/>
            <p:nvPr/>
          </p:nvSpPr>
          <p:spPr>
            <a:xfrm>
              <a:off x="228600" y="62484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টয়লেট পরিষ্কারক হিসাবে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766996"/>
              <a:ext cx="3886200" cy="248140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628553" y="3538396"/>
            <a:ext cx="4001347" cy="2862404"/>
            <a:chOff x="4837853" y="3766996"/>
            <a:chExt cx="4001347" cy="2862404"/>
          </a:xfrm>
        </p:grpSpPr>
        <p:sp>
          <p:nvSpPr>
            <p:cNvPr id="18" name="Rectangle 17"/>
            <p:cNvSpPr/>
            <p:nvPr/>
          </p:nvSpPr>
          <p:spPr>
            <a:xfrm>
              <a:off x="4837853" y="6248400"/>
              <a:ext cx="4001347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ঔষ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কোম্পানিতে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53" y="3766996"/>
              <a:ext cx="4001347" cy="2481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5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42012" y="2336115"/>
            <a:ext cx="1937846" cy="1937846"/>
            <a:chOff x="3427512" y="2158027"/>
            <a:chExt cx="1937846" cy="1937846"/>
          </a:xfrm>
        </p:grpSpPr>
        <p:sp>
          <p:nvSpPr>
            <p:cNvPr id="32" name="Oval 31"/>
            <p:cNvSpPr/>
            <p:nvPr/>
          </p:nvSpPr>
          <p:spPr>
            <a:xfrm>
              <a:off x="3427512" y="2158027"/>
              <a:ext cx="1937846" cy="193784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33" name="Oval 4"/>
            <p:cNvSpPr txBox="1"/>
            <p:nvPr/>
          </p:nvSpPr>
          <p:spPr>
            <a:xfrm>
              <a:off x="3711303" y="2441818"/>
              <a:ext cx="1370264" cy="1370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200" kern="1200" dirty="0" smtClean="0">
                  <a:latin typeface="NikoshBAN" pitchFamily="2" charset="0"/>
                  <a:cs typeface="NikoshBAN" pitchFamily="2" charset="0"/>
                </a:rPr>
                <a:t>সালফিউরিক এসিডের কয়েকটি ব্যবহার</a:t>
              </a:r>
              <a:endParaRPr lang="en-US" sz="22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19739" y="2322130"/>
            <a:ext cx="565187" cy="9909"/>
            <a:chOff x="4105239" y="2144042"/>
            <a:chExt cx="565187" cy="9909"/>
          </a:xfrm>
        </p:grpSpPr>
        <p:sp>
          <p:nvSpPr>
            <p:cNvPr id="30" name="Right Arrow 29"/>
            <p:cNvSpPr/>
            <p:nvPr/>
          </p:nvSpPr>
          <p:spPr>
            <a:xfrm rot="16169760">
              <a:off x="4382878" y="1866403"/>
              <a:ext cx="9909" cy="56518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6"/>
            <p:cNvSpPr txBox="1"/>
            <p:nvPr/>
          </p:nvSpPr>
          <p:spPr>
            <a:xfrm rot="26969760">
              <a:off x="4384378" y="1980926"/>
              <a:ext cx="6936" cy="339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56354" y="-4799"/>
            <a:ext cx="2671360" cy="2322290"/>
            <a:chOff x="3041854" y="-182887"/>
            <a:chExt cx="2671360" cy="2322290"/>
          </a:xfrm>
        </p:grpSpPr>
        <p:sp>
          <p:nvSpPr>
            <p:cNvPr id="28" name="Oval 27"/>
            <p:cNvSpPr/>
            <p:nvPr/>
          </p:nvSpPr>
          <p:spPr>
            <a:xfrm>
              <a:off x="3041854" y="-182887"/>
              <a:ext cx="2671360" cy="232229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8"/>
            <p:cNvSpPr txBox="1"/>
            <p:nvPr/>
          </p:nvSpPr>
          <p:spPr>
            <a:xfrm>
              <a:off x="3433066" y="157204"/>
              <a:ext cx="1888936" cy="1642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54232" y="3074029"/>
            <a:ext cx="181996" cy="565187"/>
            <a:chOff x="5439732" y="2895941"/>
            <a:chExt cx="181996" cy="565187"/>
          </a:xfrm>
        </p:grpSpPr>
        <p:sp>
          <p:nvSpPr>
            <p:cNvPr id="26" name="Right Arrow 25"/>
            <p:cNvSpPr/>
            <p:nvPr/>
          </p:nvSpPr>
          <p:spPr>
            <a:xfrm rot="156232">
              <a:off x="5439732" y="2895941"/>
              <a:ext cx="181996" cy="56518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0"/>
            <p:cNvSpPr txBox="1"/>
            <p:nvPr/>
          </p:nvSpPr>
          <p:spPr>
            <a:xfrm rot="156232">
              <a:off x="5439760" y="3007738"/>
              <a:ext cx="127397" cy="339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20315" y="1905510"/>
            <a:ext cx="3057184" cy="3057184"/>
            <a:chOff x="5705815" y="1727422"/>
            <a:chExt cx="3057184" cy="3057184"/>
          </a:xfrm>
        </p:grpSpPr>
        <p:sp>
          <p:nvSpPr>
            <p:cNvPr id="24" name="Oval 23"/>
            <p:cNvSpPr/>
            <p:nvPr/>
          </p:nvSpPr>
          <p:spPr>
            <a:xfrm>
              <a:off x="5705815" y="1727422"/>
              <a:ext cx="3057184" cy="3057184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2"/>
            <p:cNvSpPr txBox="1"/>
            <p:nvPr/>
          </p:nvSpPr>
          <p:spPr>
            <a:xfrm>
              <a:off x="6153529" y="2175136"/>
              <a:ext cx="2161756" cy="2161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40422" y="4301456"/>
            <a:ext cx="565187" cy="66407"/>
            <a:chOff x="4125922" y="4123368"/>
            <a:chExt cx="565187" cy="66407"/>
          </a:xfrm>
        </p:grpSpPr>
        <p:sp>
          <p:nvSpPr>
            <p:cNvPr id="22" name="Right Arrow 21"/>
            <p:cNvSpPr/>
            <p:nvPr/>
          </p:nvSpPr>
          <p:spPr>
            <a:xfrm rot="5359668">
              <a:off x="4375312" y="3873978"/>
              <a:ext cx="66407" cy="56518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14"/>
            <p:cNvSpPr txBox="1"/>
            <p:nvPr/>
          </p:nvSpPr>
          <p:spPr>
            <a:xfrm rot="5359668">
              <a:off x="4385156" y="3977055"/>
              <a:ext cx="46485" cy="339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7592" y="4399113"/>
            <a:ext cx="2701265" cy="2463686"/>
            <a:chOff x="3073092" y="4221025"/>
            <a:chExt cx="2701265" cy="2463686"/>
          </a:xfrm>
        </p:grpSpPr>
        <p:sp>
          <p:nvSpPr>
            <p:cNvPr id="20" name="Oval 19"/>
            <p:cNvSpPr/>
            <p:nvPr/>
          </p:nvSpPr>
          <p:spPr>
            <a:xfrm>
              <a:off x="3073092" y="4221025"/>
              <a:ext cx="2701265" cy="2463686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6"/>
            <p:cNvSpPr txBox="1"/>
            <p:nvPr/>
          </p:nvSpPr>
          <p:spPr>
            <a:xfrm>
              <a:off x="3468683" y="4581823"/>
              <a:ext cx="1910083" cy="1742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02536" y="3123796"/>
            <a:ext cx="172457" cy="565187"/>
            <a:chOff x="3188036" y="2945708"/>
            <a:chExt cx="172457" cy="565187"/>
          </a:xfrm>
        </p:grpSpPr>
        <p:sp>
          <p:nvSpPr>
            <p:cNvPr id="18" name="Right Arrow 17"/>
            <p:cNvSpPr/>
            <p:nvPr/>
          </p:nvSpPr>
          <p:spPr>
            <a:xfrm rot="10490353">
              <a:off x="3188036" y="2945708"/>
              <a:ext cx="172457" cy="56518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18"/>
            <p:cNvSpPr txBox="1"/>
            <p:nvPr/>
          </p:nvSpPr>
          <p:spPr>
            <a:xfrm rot="21290353">
              <a:off x="3239668" y="3056418"/>
              <a:ext cx="120720" cy="339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14500" y="2296424"/>
            <a:ext cx="3116927" cy="2529863"/>
            <a:chOff x="0" y="2118336"/>
            <a:chExt cx="3116927" cy="2529863"/>
          </a:xfrm>
        </p:grpSpPr>
        <p:sp>
          <p:nvSpPr>
            <p:cNvPr id="16" name="Oval 15"/>
            <p:cNvSpPr/>
            <p:nvPr/>
          </p:nvSpPr>
          <p:spPr>
            <a:xfrm>
              <a:off x="0" y="2118336"/>
              <a:ext cx="3116927" cy="2529863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20"/>
            <p:cNvSpPr txBox="1"/>
            <p:nvPr/>
          </p:nvSpPr>
          <p:spPr>
            <a:xfrm>
              <a:off x="456463" y="2488826"/>
              <a:ext cx="2204001" cy="1788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3270168"/>
              </p:ext>
            </p:extLst>
          </p:nvPr>
        </p:nvGraphicFramePr>
        <p:xfrm>
          <a:off x="1145059" y="214312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6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BE2C84-5D8E-4DD6-B255-586FE8F03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BBE2C84-5D8E-4DD6-B255-586FE8F03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14FA7-DCB5-4A81-A08B-DDD82467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75514FA7-DCB5-4A81-A08B-DDD824672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AAD7B9-EA2A-411F-9C31-96D0E4104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2AAD7B9-EA2A-411F-9C31-96D0E4104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EE284E-BE19-453F-B992-03E4FEC58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7AEE284E-BE19-453F-B992-03E4FEC58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4D3288-3C42-4038-8453-CC06CD759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44D3288-3C42-4038-8453-CC06CD759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08BF34-DC49-4B6E-B15E-DF90EB08C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308BF34-DC49-4B6E-B15E-DF90EB08C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936CE5-65C3-4622-93BB-46DC7575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F936CE5-65C3-4622-93BB-46DC7575D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680C47-B57E-4F54-99F5-9BF95045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6C680C47-B57E-4F54-99F5-9BF95045E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7D4388-6E46-41F0-AFA5-1635E2C6E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F7D4388-6E46-41F0-AFA5-1635E2C6E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9685" y="22987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8540" y="882650"/>
            <a:ext cx="4114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ছকটি পূরণ কর (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19112"/>
              </p:ext>
            </p:extLst>
          </p:nvPr>
        </p:nvGraphicFramePr>
        <p:xfrm>
          <a:off x="2588740" y="1535430"/>
          <a:ext cx="7848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এসিডের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রাসায়নিক সংকেত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957376" y="229870"/>
            <a:ext cx="2669059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১০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2557" y="184150"/>
            <a:ext cx="85344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দুষ্ট লোকের এসিড ছোড়ার শাস্তি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2557" y="946150"/>
            <a:ext cx="3657600" cy="2819400"/>
            <a:chOff x="228600" y="304800"/>
            <a:chExt cx="4038600" cy="2590800"/>
          </a:xfrm>
        </p:grpSpPr>
        <p:pic>
          <p:nvPicPr>
            <p:cNvPr id="9" name="Picture 8" descr="14151429719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4038600" cy="2362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600" y="25146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দুষ্ট লোক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41757" y="946150"/>
            <a:ext cx="3505201" cy="2819401"/>
            <a:chOff x="4724400" y="304799"/>
            <a:chExt cx="4038601" cy="2667001"/>
          </a:xfrm>
        </p:grpSpPr>
        <p:pic>
          <p:nvPicPr>
            <p:cNvPr id="12" name="Picture 11" descr="KHOKSA 14 - 09 - 2013 ASID 1.jpg"/>
            <p:cNvPicPr>
              <a:picLocks noChangeAspect="1"/>
            </p:cNvPicPr>
            <p:nvPr/>
          </p:nvPicPr>
          <p:blipFill>
            <a:blip r:embed="rId4"/>
            <a:srcRect r="28439"/>
            <a:stretch>
              <a:fillRect/>
            </a:stretch>
          </p:blipFill>
          <p:spPr>
            <a:xfrm rot="5400000">
              <a:off x="5596270" y="-567070"/>
              <a:ext cx="2294861" cy="4038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724400" y="2590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 আক্রান্ত ব্যক্তি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4957" y="4070350"/>
            <a:ext cx="3505200" cy="2286000"/>
            <a:chOff x="228600" y="3886200"/>
            <a:chExt cx="4038600" cy="2514600"/>
          </a:xfrm>
        </p:grpSpPr>
        <p:pic>
          <p:nvPicPr>
            <p:cNvPr id="15" name="Picture 14" descr="2994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886200"/>
              <a:ext cx="4038600" cy="21336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28600" y="60198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প্রতিবাদ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41757" y="4070350"/>
            <a:ext cx="3524250" cy="2209800"/>
            <a:chOff x="4800600" y="3929062"/>
            <a:chExt cx="4057650" cy="2471738"/>
          </a:xfrm>
        </p:grpSpPr>
        <p:pic>
          <p:nvPicPr>
            <p:cNvPr id="18" name="Picture 17" descr="2_4924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929062"/>
              <a:ext cx="4057650" cy="209073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800600" y="6019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শাস্তি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6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8825" y="461319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6825" y="1451919"/>
            <a:ext cx="8610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এসিড ছোড়ার বিরুদ্ধে কীভাবে অন্যদের সচেতন করা যায় তা ব্যাখ্যা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7025" y="461319"/>
            <a:ext cx="23622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570829"/>
            <a:ext cx="61722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কাজের সাথে এগুলো মিলিয়ে নিতে পার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84408" y="3505244"/>
            <a:ext cx="1147689" cy="8155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লিফলেট  বিলি করণ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138280" y="3505243"/>
            <a:ext cx="1147689" cy="81551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মানব বন্ধন পালন 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9975" y="4848467"/>
            <a:ext cx="8395050" cy="6001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এসিড সন্ত্রাস প্রতিরোধ </a:t>
            </a:r>
            <a:r>
              <a:rPr lang="bn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ফেস্টুন</a:t>
            </a:r>
            <a:r>
              <a:rPr lang="bn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ব্যানার</a:t>
            </a:r>
            <a:r>
              <a:rPr lang="bn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,পোস্টার টানানো 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44016" y="1896409"/>
            <a:ext cx="19219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96016" y="597535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6016" y="597535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4815" y="102235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লাইম ওয়াটারের সংকেত 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90816" y="94615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43616" y="193675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872416" y="186055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10616" y="193675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9768016" y="186055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10616" y="262255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9792052" y="2434492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43616" y="262255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948616" y="254635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767016" y="208915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0817" y="1896409"/>
            <a:ext cx="18288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CaO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60083" y="254635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227083" y="2587439"/>
            <a:ext cx="19219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10615" y="262255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91683" y="33655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91016" y="3308350"/>
            <a:ext cx="6781803" cy="1676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HCl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যৌগটি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খাওয়ার উপযোগী।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খাদ্যদ্রব্য হজমে সাহায্য করে।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ঔষধ, চামড়া শিল্পে ব্যবহৃত হয়।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767017" y="346075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843216" y="536575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53216" y="521335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187799" y="521559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6948616" y="513715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472616" y="521335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44800" y="521335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9768016" y="513715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72616" y="589915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8015416" y="597535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9844216" y="589915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653216" y="589915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4014148">
            <a:off x="6975024" y="581418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18</a:t>
            </a:fld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4114800" y="480456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575487"/>
            <a:ext cx="53086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এন্টাসিডে কী বিদ্যমান?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2794687"/>
            <a:ext cx="54102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গহনা তৈরিতে স্বর্ণকাররা কোন এসিড ব্যবহার করে?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5309287"/>
            <a:ext cx="55626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ছোড়ার শাস্তি কী?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4090087"/>
            <a:ext cx="54864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ব্যাটারিতে কোন এসিড ব্যবহৃত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50757" y="498390"/>
            <a:ext cx="7468739" cy="5285765"/>
            <a:chOff x="532261" y="436727"/>
            <a:chExt cx="3575712" cy="2644719"/>
          </a:xfrm>
        </p:grpSpPr>
        <p:sp>
          <p:nvSpPr>
            <p:cNvPr id="8" name="Rectangle 7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984157" y="1565190"/>
            <a:ext cx="586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অপব্যবহার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রোধে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ভুমিকা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রাখতে পার তা ব্যাখ্যা কর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94251" y="3536315"/>
            <a:ext cx="4191000" cy="312420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রকিবুল হাসান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শিক্ষক(গণিত)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কে,ভি,এন উচ্চ বিদ্যালয়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হাইমচর ,চাঁদপুর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  <a:hlinkClick r:id="rId2"/>
              </a:rPr>
              <a:t>rakibul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893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  <a:hlinkClick r:id="rId2"/>
              </a:rPr>
              <a:t>@gmail.com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69171" y="3536315"/>
            <a:ext cx="3482859" cy="318516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ও ৬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7429500" y="265003"/>
            <a:ext cx="23622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1794251" y="-106045"/>
            <a:ext cx="3581400" cy="33328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52800" y="228600"/>
            <a:ext cx="6629400" cy="2250996"/>
            <a:chOff x="1828800" y="228600"/>
            <a:chExt cx="6629400" cy="2250996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228600"/>
              <a:ext cx="43434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সবাইকে; </a:t>
              </a:r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28800" y="1371600"/>
              <a:ext cx="6629400" cy="11079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এসিড সন্ত্রাসকে না বলুন  </a:t>
              </a:r>
              <a:endPara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4100" y="5177481"/>
            <a:ext cx="3733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6100" y="5177481"/>
            <a:ext cx="3429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74011"/>
            <a:ext cx="3429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1" b="10479"/>
          <a:stretch/>
        </p:blipFill>
        <p:spPr>
          <a:xfrm>
            <a:off x="2095500" y="1596081"/>
            <a:ext cx="3962400" cy="2994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6937" r="16129"/>
          <a:stretch/>
        </p:blipFill>
        <p:spPr>
          <a:xfrm>
            <a:off x="6705600" y="1596081"/>
            <a:ext cx="3810000" cy="3067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81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9382"/>
            <a:ext cx="9144000" cy="59713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89564" y="3046503"/>
            <a:ext cx="6231467" cy="1676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ক্ষারক</a:t>
            </a:r>
            <a:r>
              <a:rPr lang="en-US" sz="5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54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2438400"/>
            <a:ext cx="6934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ও ক্ষারক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3429000"/>
            <a:ext cx="70866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ও ক্ষার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করতে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419600"/>
            <a:ext cx="81534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সন্ত্রাসের ভয়াবহ দিক সম্পর্কে সবাইকে সচেতন করতে পারবে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2218" y="1409700"/>
            <a:ext cx="3733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38873"/>
            <a:ext cx="4572000" cy="3810000"/>
          </a:xfrm>
          <a:prstGeom prst="rect">
            <a:avLst/>
          </a:prstGeom>
        </p:spPr>
      </p:pic>
      <p:sp>
        <p:nvSpPr>
          <p:cNvPr id="8" name="Up Arrow Callout 7"/>
          <p:cNvSpPr/>
          <p:nvPr/>
        </p:nvSpPr>
        <p:spPr>
          <a:xfrm>
            <a:off x="8153400" y="4948873"/>
            <a:ext cx="2667000" cy="1074420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Up Arrow Callout 8"/>
          <p:cNvSpPr/>
          <p:nvPr/>
        </p:nvSpPr>
        <p:spPr>
          <a:xfrm>
            <a:off x="2543002" y="4948873"/>
            <a:ext cx="2667000" cy="1066800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াইড্রোক্লোরিক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3876502" y="151765"/>
            <a:ext cx="3345180" cy="762000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1138873"/>
            <a:ext cx="388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62175" y="3657600"/>
            <a:ext cx="1905000" cy="2905125"/>
            <a:chOff x="762000" y="3810000"/>
            <a:chExt cx="1905000" cy="2905125"/>
          </a:xfrm>
        </p:grpSpPr>
        <p:pic>
          <p:nvPicPr>
            <p:cNvPr id="8" name="Picture 7" descr="shopping.jpg"/>
            <p:cNvPicPr>
              <a:picLocks noChangeAspect="1"/>
            </p:cNvPicPr>
            <p:nvPr/>
          </p:nvPicPr>
          <p:blipFill>
            <a:blip r:embed="rId3"/>
            <a:srcRect l="26889" r="28666"/>
            <a:stretch>
              <a:fillRect/>
            </a:stretch>
          </p:blipFill>
          <p:spPr>
            <a:xfrm>
              <a:off x="762000" y="3810000"/>
              <a:ext cx="1905000" cy="29051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90600" y="52578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96175" y="3657600"/>
            <a:ext cx="2514600" cy="2971800"/>
            <a:chOff x="6096000" y="3810000"/>
            <a:chExt cx="2514600" cy="2971800"/>
          </a:xfrm>
        </p:grpSpPr>
        <p:pic>
          <p:nvPicPr>
            <p:cNvPr id="11" name="Picture 10" descr="f7394fce-7f8b-4443-b94a-e872a96bc1f1_300.jpg"/>
            <p:cNvPicPr>
              <a:picLocks noChangeAspect="1"/>
            </p:cNvPicPr>
            <p:nvPr/>
          </p:nvPicPr>
          <p:blipFill>
            <a:blip r:embed="rId4"/>
            <a:srcRect l="12000" r="14000"/>
            <a:stretch>
              <a:fillRect/>
            </a:stretch>
          </p:blipFill>
          <p:spPr>
            <a:xfrm>
              <a:off x="6096000" y="3810000"/>
              <a:ext cx="2514600" cy="29718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400800" y="541020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72375" y="304800"/>
            <a:ext cx="2667000" cy="2895600"/>
            <a:chOff x="6172200" y="304800"/>
            <a:chExt cx="2667000" cy="3200400"/>
          </a:xfrm>
        </p:grpSpPr>
        <p:pic>
          <p:nvPicPr>
            <p:cNvPr id="14" name="Picture 13" descr="shopping3.jpg"/>
            <p:cNvPicPr>
              <a:picLocks noChangeAspect="1"/>
            </p:cNvPicPr>
            <p:nvPr/>
          </p:nvPicPr>
          <p:blipFill>
            <a:blip r:embed="rId5"/>
            <a:srcRect l="25926" r="25396"/>
            <a:stretch>
              <a:fillRect/>
            </a:stretch>
          </p:blipFill>
          <p:spPr>
            <a:xfrm>
              <a:off x="6172200" y="304800"/>
              <a:ext cx="2667000" cy="32004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629400" y="26670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>
          <a:xfrm>
            <a:off x="5667375" y="4495800"/>
            <a:ext cx="21336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ফসফরিক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60695" y="889635"/>
            <a:ext cx="21336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4006215" y="5181600"/>
            <a:ext cx="2057400" cy="7620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38375" y="0"/>
            <a:ext cx="1828800" cy="3429000"/>
            <a:chOff x="838200" y="152400"/>
            <a:chExt cx="1828800" cy="3429000"/>
          </a:xfrm>
        </p:grpSpPr>
        <p:pic>
          <p:nvPicPr>
            <p:cNvPr id="20" name="Picture 19" descr="shopping1.jpg"/>
            <p:cNvPicPr>
              <a:picLocks noChangeAspect="1"/>
            </p:cNvPicPr>
            <p:nvPr/>
          </p:nvPicPr>
          <p:blipFill>
            <a:blip r:embed="rId6"/>
            <a:srcRect l="20000" r="20572"/>
            <a:stretch>
              <a:fillRect/>
            </a:stretch>
          </p:blipFill>
          <p:spPr>
            <a:xfrm>
              <a:off x="838200" y="152400"/>
              <a:ext cx="1828800" cy="3429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14400" y="25146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HCl</a:t>
              </a:r>
              <a:endParaRPr lang="en-US" sz="3200" b="1" dirty="0"/>
            </a:p>
          </p:txBody>
        </p:sp>
      </p:grpSp>
      <p:sp>
        <p:nvSpPr>
          <p:cNvPr id="22" name="Left Arrow 21"/>
          <p:cNvSpPr/>
          <p:nvPr/>
        </p:nvSpPr>
        <p:spPr>
          <a:xfrm>
            <a:off x="4097655" y="1530667"/>
            <a:ext cx="22098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াইড্রোক্লোরিক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4343400" y="2933700"/>
            <a:ext cx="3318510" cy="762000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8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10200" y="619991"/>
            <a:ext cx="22098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ম্যাগনেসিয়া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34842" y="3885969"/>
            <a:ext cx="17526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সোডা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495800" y="1365250"/>
            <a:ext cx="25146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সোডিয়াম হাইড্রোক্সাইড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382491" y="5159259"/>
            <a:ext cx="19050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লাইম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30491" y="3716952"/>
            <a:ext cx="2590800" cy="2514600"/>
            <a:chOff x="6172200" y="3810000"/>
            <a:chExt cx="2590800" cy="2514600"/>
          </a:xfrm>
        </p:grpSpPr>
        <p:pic>
          <p:nvPicPr>
            <p:cNvPr id="12" name="Picture 11" descr="sodium-bicarbonat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810000"/>
              <a:ext cx="25908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6553200" y="5715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NaHCO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14" y="450850"/>
            <a:ext cx="2362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3000" r="19231" b="3000"/>
          <a:stretch/>
        </p:blipFill>
        <p:spPr>
          <a:xfrm>
            <a:off x="8763000" y="304800"/>
            <a:ext cx="24384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483699" y="3786029"/>
            <a:ext cx="2773762" cy="2570321"/>
            <a:chOff x="381000" y="3876675"/>
            <a:chExt cx="2773762" cy="25703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76675"/>
              <a:ext cx="2720340" cy="25703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669868" y="6016109"/>
                  <a:ext cx="148489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868" y="6016109"/>
                  <a:ext cx="1484894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Rectangle 18"/>
          <p:cNvSpPr/>
          <p:nvPr/>
        </p:nvSpPr>
        <p:spPr>
          <a:xfrm>
            <a:off x="4495800" y="2571115"/>
            <a:ext cx="2560320" cy="9639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0611" y="925109"/>
            <a:ext cx="2743200" cy="457200"/>
          </a:xfrm>
          <a:prstGeom prst="rect">
            <a:avLst/>
          </a:prstGeom>
          <a:ln w="57150">
            <a:solidFill>
              <a:srgbClr val="06D80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237187"/>
            <a:ext cx="8610600" cy="1066800"/>
          </a:xfrm>
          <a:prstGeom prst="rect">
            <a:avLst/>
          </a:prstGeom>
          <a:ln w="57150">
            <a:solidFill>
              <a:srgbClr val="06D80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সংকেতসহ কয়েকটি এসিড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ক্ষারকের নামের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 তৈরি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9919" y="925109"/>
            <a:ext cx="1905000" cy="457200"/>
          </a:xfrm>
          <a:prstGeom prst="rect">
            <a:avLst/>
          </a:prstGeom>
          <a:ln w="57150">
            <a:solidFill>
              <a:srgbClr val="06D80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823</Words>
  <Application>Microsoft Office PowerPoint</Application>
  <PresentationFormat>Widescreen</PresentationFormat>
  <Paragraphs>219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79</cp:revision>
  <dcterms:created xsi:type="dcterms:W3CDTF">2019-12-05T16:06:44Z</dcterms:created>
  <dcterms:modified xsi:type="dcterms:W3CDTF">2020-01-06T17:43:12Z</dcterms:modified>
</cp:coreProperties>
</file>