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5591B-F028-48E7-A861-ADCF430585EC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708EB-8167-436C-84E0-74A1002A2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409D-E854-44CA-AE39-0CC99810B3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7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6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0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8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276600" y="6477000"/>
            <a:ext cx="2133600" cy="365125"/>
          </a:xfrm>
        </p:spPr>
        <p:txBody>
          <a:bodyPr/>
          <a:lstStyle/>
          <a:p>
            <a:r>
              <a:rPr lang="en-US" dirty="0" smtClean="0"/>
              <a:t>faysal.bd71@gmail.com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3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4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7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1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19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8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9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FE10-A200-4EDB-AB76-3263045D5142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AF21-E503-45CD-ABE0-CF80C1436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0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jp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8.jpg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jp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1.xml"/><Relationship Id="rId18" Type="http://schemas.openxmlformats.org/officeDocument/2006/relationships/image" Target="../media/image4.jpg"/><Relationship Id="rId3" Type="http://schemas.openxmlformats.org/officeDocument/2006/relationships/slide" Target="slide3.xml"/><Relationship Id="rId7" Type="http://schemas.openxmlformats.org/officeDocument/2006/relationships/slide" Target="slide27.xml"/><Relationship Id="rId12" Type="http://schemas.openxmlformats.org/officeDocument/2006/relationships/slide" Target="slide18.xml"/><Relationship Id="rId17" Type="http://schemas.openxmlformats.org/officeDocument/2006/relationships/slide" Target="slide25.xml"/><Relationship Id="rId2" Type="http://schemas.openxmlformats.org/officeDocument/2006/relationships/image" Target="../media/image3.jpg"/><Relationship Id="rId16" Type="http://schemas.openxmlformats.org/officeDocument/2006/relationships/slide" Target="slide2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6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hyperlink" Target="http://a2i.pmo.gov.bd/" TargetMode="External"/><Relationship Id="rId4" Type="http://schemas.openxmlformats.org/officeDocument/2006/relationships/slide" Target="slide7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jp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6.jp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0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0.jp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6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slide" Target="slide2.xml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6096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617304" y="1494182"/>
              <a:ext cx="3909391" cy="38696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0600" y="-1"/>
            <a:ext cx="7003474" cy="6858000"/>
            <a:chOff x="1639806" y="1773631"/>
            <a:chExt cx="5967482" cy="3565311"/>
          </a:xfrm>
        </p:grpSpPr>
        <p:pic>
          <p:nvPicPr>
            <p:cNvPr id="6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8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632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22949" y="1847556"/>
            <a:ext cx="4191000" cy="3362324"/>
            <a:chOff x="2409825" y="904875"/>
            <a:chExt cx="4191000" cy="3362324"/>
          </a:xfrm>
        </p:grpSpPr>
        <p:sp>
          <p:nvSpPr>
            <p:cNvPr id="17" name="Arc 16"/>
            <p:cNvSpPr/>
            <p:nvPr/>
          </p:nvSpPr>
          <p:spPr>
            <a:xfrm rot="10800000">
              <a:off x="2409825" y="1066800"/>
              <a:ext cx="4191000" cy="3200399"/>
            </a:xfrm>
            <a:prstGeom prst="arc">
              <a:avLst>
                <a:gd name="adj1" fmla="val 10397855"/>
                <a:gd name="adj2" fmla="val 22510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8400" y="904875"/>
              <a:ext cx="4070804" cy="31241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bn-BD" sz="3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তথ্য প্রযুক্তি   তথ্য প্রযুক্তি  </a:t>
              </a:r>
              <a:r>
                <a:rPr lang="bn-BD" sz="3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তথ্য প্রযুক্তি</a:t>
              </a:r>
              <a:endPara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551524" y="1933281"/>
            <a:ext cx="4191001" cy="4666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জ্ঞান ভিত্তিক অর্থনীতি</a:t>
            </a:r>
            <a:endParaRPr lang="en-US" sz="54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Block Arc 1"/>
          <p:cNvSpPr/>
          <p:nvPr/>
        </p:nvSpPr>
        <p:spPr>
          <a:xfrm rot="10800000">
            <a:off x="3005093" y="2076254"/>
            <a:ext cx="3200399" cy="2538132"/>
          </a:xfrm>
          <a:prstGeom prst="blockArc">
            <a:avLst>
              <a:gd name="adj1" fmla="val 10829571"/>
              <a:gd name="adj2" fmla="val 21291420"/>
              <a:gd name="adj3" fmla="val 94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155" y="2879917"/>
            <a:ext cx="347472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Globalization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6456" y="2872506"/>
            <a:ext cx="339868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Internationalization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788226" y="1679492"/>
            <a:ext cx="7447470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CC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এখন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একুশ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শতকের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আলাদা</a:t>
            </a:r>
            <a:r>
              <a:rPr lang="bn-BD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ভাবে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নিতে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এগিয়ে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বাংলাদেশও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8226" y="2895600"/>
            <a:ext cx="7447470" cy="12003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CC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বিশ্বায়নের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(Globalization)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সীমা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গন্ডি</a:t>
            </a:r>
            <a:r>
              <a:rPr lang="bn-BD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ছাড়িয়ে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ছড়িয়ে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পড়েছে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সারা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এদেশের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লক্ষ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লক্ষ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সারা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ছড়িয়ে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তারা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অংশটুকুই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8226" y="4495800"/>
            <a:ext cx="7490577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CC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হয়েও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তারা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দেশের</a:t>
            </a:r>
            <a:r>
              <a:rPr lang="bn-BD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নাগরিক</a:t>
            </a:r>
            <a:r>
              <a:rPr lang="en-US" sz="2400" b="1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বেঁচে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এটি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Internationalization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আন্তর্জাতিকতা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81000"/>
            <a:ext cx="38100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 ব্যাবেজ 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07457" y="1251155"/>
            <a:ext cx="3038168" cy="438764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24600" y="1828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762000"/>
            <a:ext cx="1981200" cy="12634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324600" y="3352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324600" y="4114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আবিষ্কার-১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6324600" y="4876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আবিষ্কার-২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417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3613355"/>
            <a:ext cx="1981200" cy="12634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এনালিটিক্যাল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029200"/>
            <a:ext cx="1981200" cy="126344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ডিফারেন্স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324600" y="2590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791200"/>
            <a:ext cx="4267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১৭৯১ -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১৮৭১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81000"/>
            <a:ext cx="38100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অ্যাডা লাভলেস </a:t>
            </a:r>
            <a:endParaRPr lang="en-US" sz="2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85835" y="1251155"/>
            <a:ext cx="3038168" cy="438764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400800" y="2057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00200"/>
            <a:ext cx="1981200" cy="12634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400800" y="3581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400800" y="4343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0037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প্রোগ্রামিং ধারনার প্রবর্তক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3753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এলগরিদমের ধারনা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400800" y="2819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791200"/>
            <a:ext cx="4267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১৮১৫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১৮৫২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9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9812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243" y="3124200"/>
            <a:ext cx="7405914" cy="1219200"/>
          </a:xfrm>
          <a:prstGeom prst="rect">
            <a:avLst/>
          </a:prstGeom>
          <a:solidFill>
            <a:schemeClr val="bg1"/>
          </a:solidFill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 ব্যাবেজ ও অ্যাডা লাভলেস কোন কাজটি একত্রে করে সফল হন?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1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2574" y="533400"/>
            <a:ext cx="4038600" cy="6640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জেমস ক্লার্ক ম্যাক্সওয়েল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64213" y="1251155"/>
            <a:ext cx="3038168" cy="438764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400800" y="22860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24000"/>
            <a:ext cx="2133600" cy="12634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স্কটল্যান্ড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400800" y="38100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927555"/>
            <a:ext cx="2133600" cy="12634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তড়িৎ-চুম্বকীয় বলের ধারণা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299155"/>
            <a:ext cx="2133600" cy="13396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400800" y="30480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791200"/>
            <a:ext cx="4267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১৮৩১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১৮৭৯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3793" y="484122"/>
            <a:ext cx="3810000" cy="65384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স্যার জগদীশ চন্দ্র বসু 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59709" y="1251155"/>
            <a:ext cx="3038168" cy="438764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24600" y="2057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24000"/>
            <a:ext cx="1981200" cy="12634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324600" y="3581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কৃতিত্ব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324600" y="4343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রেডিও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9275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১৮৯৫ সালে এক স্থান হতে অন্য স্থানে বার্তা প্রেরণ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299155"/>
            <a:ext cx="1981200" cy="126344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324600" y="2819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791200"/>
            <a:ext cx="4267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১৭৯১ -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১৮৭১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29138" y="1984836"/>
          <a:ext cx="6343651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7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r>
                        <a:rPr lang="bn-BD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মিক</a:t>
                      </a:r>
                      <a:r>
                        <a:rPr lang="bn-IN" sz="32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আবিষ্কার</a:t>
                      </a:r>
                      <a:r>
                        <a:rPr lang="bn-IN" sz="32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উদ্ভাবক </a:t>
                      </a:r>
                      <a:endParaRPr lang="en-US" sz="3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৫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7506" y="1392866"/>
            <a:ext cx="7638144" cy="4616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রেডিও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আবিষ্কারের পূর্বে ৫টি উল্লেখযোগ্য আবিষ্কার ও উদ্ভাবকের নাম লিখ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762000"/>
            <a:ext cx="1865085" cy="34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416584"/>
            <a:ext cx="40386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গুওগলিয়েলমো মার্কনি </a:t>
            </a:r>
            <a:endParaRPr lang="en-US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59709" y="1251155"/>
            <a:ext cx="3038168" cy="438764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24600" y="1828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1981200" cy="126344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ইতালি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324600" y="3352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324600" y="4114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8513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বেতারের 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222955"/>
            <a:ext cx="1981200" cy="12634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324600" y="2590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791200"/>
            <a:ext cx="4267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১৮৭৪ – ১৯৩৭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04800"/>
            <a:ext cx="4648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24316" y="1173162"/>
            <a:ext cx="3038168" cy="438764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24600" y="1828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067909"/>
            <a:ext cx="1981200" cy="126344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324600" y="40386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470355"/>
            <a:ext cx="1981200" cy="12634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3659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ইমেইলের 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324600" y="32766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উদ্ভাবন 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3886200"/>
            <a:ext cx="1981200" cy="126344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0800" y="5654777"/>
            <a:ext cx="4267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১৯৪১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২০১৬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6324600" y="2590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hlinkClick r:id="rId3" action="ppaction://hlinksldjump"/>
          </p:cNvPr>
          <p:cNvSpPr/>
          <p:nvPr/>
        </p:nvSpPr>
        <p:spPr>
          <a:xfrm>
            <a:off x="661261" y="1524000"/>
            <a:ext cx="1368000" cy="360000"/>
          </a:xfrm>
          <a:prstGeom prst="round2Same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2171152" y="1524000"/>
            <a:ext cx="1368000" cy="360000"/>
          </a:xfrm>
          <a:prstGeom prst="round2Same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>
            <a:hlinkClick r:id="rId5" action="ppaction://hlinksldjump"/>
          </p:cNvPr>
          <p:cNvSpPr/>
          <p:nvPr/>
        </p:nvSpPr>
        <p:spPr>
          <a:xfrm>
            <a:off x="3664736" y="1524000"/>
            <a:ext cx="1368000" cy="360000"/>
          </a:xfrm>
          <a:prstGeom prst="round2Same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>
            <a:hlinkClick r:id="rId6" action="ppaction://hlinksldjump"/>
          </p:cNvPr>
          <p:cNvSpPr/>
          <p:nvPr/>
        </p:nvSpPr>
        <p:spPr>
          <a:xfrm>
            <a:off x="5158320" y="1524000"/>
            <a:ext cx="1368000" cy="360000"/>
          </a:xfrm>
          <a:prstGeom prst="round2Same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>
            <a:hlinkClick r:id="rId7" action="ppaction://hlinksldjump"/>
          </p:cNvPr>
          <p:cNvSpPr/>
          <p:nvPr/>
        </p:nvSpPr>
        <p:spPr>
          <a:xfrm>
            <a:off x="6651903" y="1524000"/>
            <a:ext cx="1368000" cy="360000"/>
          </a:xfrm>
          <a:prstGeom prst="round2Same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661261" y="1984495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আবহ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61261" y="2444990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উপস্থাপন  ১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661261" y="2905485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  ২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661261" y="3826475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  ৩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661261" y="4747465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  ৪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661261" y="5207960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  ৫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Rectangle 15">
            <a:hlinkClick r:id="rId14" action="ppaction://hlinksldjump"/>
          </p:cNvPr>
          <p:cNvSpPr/>
          <p:nvPr/>
        </p:nvSpPr>
        <p:spPr>
          <a:xfrm>
            <a:off x="661261" y="3365980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hlinkClick r:id="rId15" action="ppaction://hlinksldjump"/>
          </p:cNvPr>
          <p:cNvSpPr/>
          <p:nvPr/>
        </p:nvSpPr>
        <p:spPr>
          <a:xfrm>
            <a:off x="661261" y="4286970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জোড়ায় কাজ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661261" y="5668455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hlinkClick r:id="rId17" action="ppaction://hlinksldjump"/>
          </p:cNvPr>
          <p:cNvSpPr/>
          <p:nvPr/>
        </p:nvSpPr>
        <p:spPr>
          <a:xfrm>
            <a:off x="661261" y="6128951"/>
            <a:ext cx="1368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37706" y="-65988"/>
            <a:ext cx="9190349" cy="1515063"/>
            <a:chOff x="1" y="-70876"/>
            <a:chExt cx="9259388" cy="131104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70876"/>
              <a:ext cx="9259388" cy="1311047"/>
            </a:xfrm>
            <a:prstGeom prst="rect">
              <a:avLst/>
            </a:prstGeom>
          </p:spPr>
        </p:pic>
        <p:pic>
          <p:nvPicPr>
            <p:cNvPr id="24" name="Picture 23">
              <a:hlinkClick r:id="rId19"/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796" y="-2706"/>
              <a:ext cx="1687938" cy="988649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739527" y="3048968"/>
            <a:ext cx="3635882" cy="13540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33962" y="4385505"/>
            <a:ext cx="3635882" cy="1282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0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412954"/>
            <a:ext cx="4038600" cy="65384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46646" y="1251155"/>
            <a:ext cx="3038168" cy="438764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24600" y="1828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324600" y="3352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324600" y="4114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6324600" y="4876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417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অ্যাপলের 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3613355"/>
            <a:ext cx="1981200" cy="126344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029200"/>
            <a:ext cx="1981200" cy="12634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324600" y="2590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791200"/>
            <a:ext cx="4267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১৯৫৫ - ২০১১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914400"/>
            <a:ext cx="1981200" cy="126344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6324600"/>
            <a:ext cx="1981200" cy="41295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স্টিভ ওজনিয়াক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489155"/>
            <a:ext cx="3810000" cy="57764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বিল গেটস </a:t>
            </a:r>
            <a:endParaRPr lang="en-US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20520" y="1251155"/>
            <a:ext cx="3038168" cy="438764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24600" y="2057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324600" y="3581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324600" y="4343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417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মাইক্রোসফটের 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3613355"/>
            <a:ext cx="1981200" cy="126344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029200"/>
            <a:ext cx="1981200" cy="126344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324600" y="28194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791200"/>
            <a:ext cx="4121870" cy="609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২৮ অক্টোবর, ১৯৫৫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914400"/>
            <a:ext cx="1981200" cy="126344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533400"/>
            <a:ext cx="6019800" cy="609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স্যার টিমোথি জন টিম বার্নস লি</a:t>
            </a:r>
            <a:endParaRPr lang="en-US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06485" y="1251155"/>
            <a:ext cx="3038168" cy="438764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24600" y="1828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24000"/>
            <a:ext cx="1981200" cy="12634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324600" y="3352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324600" y="4114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উদ্ভাবন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9275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www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299155"/>
            <a:ext cx="1981200" cy="126344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324600" y="2590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5731244"/>
            <a:ext cx="4267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৮জুন ১৯৫৫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381000"/>
            <a:ext cx="4038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মার্ক জাকারবার্গ </a:t>
            </a:r>
            <a:endParaRPr lang="en-US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72772" y="1098755"/>
            <a:ext cx="3038168" cy="438764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24600" y="1828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324600" y="3352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6324600" y="4114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622755"/>
            <a:ext cx="1981200" cy="12634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ফেইসবুকের 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3994355"/>
            <a:ext cx="1981200" cy="12634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638800"/>
            <a:ext cx="40386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 ১৪ মে ১৯৮৪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1219200"/>
            <a:ext cx="1981200" cy="12634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6324600" y="2590800"/>
            <a:ext cx="2438400" cy="685800"/>
          </a:xfrm>
          <a:prstGeom prst="beve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 পাশের বাটনের  উপর ক্লিক করুন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971800"/>
            <a:ext cx="6934200" cy="1323439"/>
          </a:xfrm>
          <a:prstGeom prst="rect">
            <a:avLst/>
          </a:prstGeom>
          <a:noFill/>
          <a:ln w="12700">
            <a:solidFill>
              <a:srgbClr val="CC00FF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 পাঁচটি গুরুত্বপুর্ণ আবিষ্কার ও আবিষ্কর্তার ছক আকারে পরিচয় দাও।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905000"/>
            <a:ext cx="2438400" cy="448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74174"/>
            <a:ext cx="3505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926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ইমেইলের জনক কাকে বলা হয়?  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3626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জন টিমোথি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3781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স্টিভ জজনিয়াক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1246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টিম বার্নস লি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51001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স্যামুয়েল টমলিন্সন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93418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88323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89775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86872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191778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সঠিক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31141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অ্যাপলের সহপ্রতিষ্ঠাতা কে?  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828" y="30944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স্টিভ ওজনিয়াক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68126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জেমস ম্যাক্সওয়েল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5628" y="306667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এডা বায়রন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464596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45441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সঠিক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271055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স্টিভ অস্টিন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8708" y="343429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2202" y="345441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214" y="345526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458" y="3744666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 বিহীন বার্তা প্রেরণের ধারণা প্রথম কে দেন?  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458" y="411167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স্যার জগদীশ চন্দ্র বসু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458" y="445516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বিল গেটস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8858" y="410000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গুগলিয়েলমো মার্কনি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18858" y="442736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জেমস ম্যাক্সওয়েল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8458" y="4868824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2858" y="485864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32858" y="485864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2858" y="487967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56658" y="487900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সঠিক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4658" y="52432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মার্ক জাকারবার্গের জন্ম কবে? 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0144" y="598280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১৪ মে ১৯৮৪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71258" y="5584107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২৪ মে ১৯৮৫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2944" y="5955007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১৪ এপ্রিল ১৯৮৬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4658" y="6381952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85258" y="637177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সঠিক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9172" y="5625973"/>
            <a:ext cx="284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১৪ ফেব্রুয়ারি ১৯৮৩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58622" y="635726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4794" y="636024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56708" y="638195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Left Arrow Callout 23"/>
          <p:cNvSpPr/>
          <p:nvPr/>
        </p:nvSpPr>
        <p:spPr>
          <a:xfrm>
            <a:off x="7438572" y="769260"/>
            <a:ext cx="1204686" cy="5213548"/>
          </a:xfrm>
          <a:prstGeom prst="leftArrowCallou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 উত্তরের জন্য অপশনের উপর ক্লিক করুন।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8" grpId="0"/>
      <p:bldP spid="20" grpId="0"/>
      <p:bldP spid="21" grpId="0"/>
      <p:bldP spid="22" grpId="0"/>
      <p:bldP spid="32" grpId="0"/>
      <p:bldP spid="33" grpId="0"/>
      <p:bldP spid="34" grpId="0"/>
      <p:bldP spid="35" grpId="0"/>
      <p:bldP spid="41" grpId="0"/>
      <p:bldP spid="4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2800" y="2667000"/>
            <a:ext cx="7645400" cy="1077218"/>
          </a:xfrm>
          <a:prstGeom prst="rect">
            <a:avLst/>
          </a:prstGeom>
          <a:noFill/>
          <a:ln>
            <a:solidFill>
              <a:srgbClr val="CC00FF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‘তারবিহীন প্রযুক্তির উন্নয়ন সারা পৃথিবীকে হাতের মুঠোয় এনে দিয়েছে’- কথাটির যৌক্তিকতা ব্যাখ্যা কর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16764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9181" y="2091847"/>
            <a:ext cx="4226350" cy="14341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8617" y="3685551"/>
            <a:ext cx="4226350" cy="14341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 w="190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lay 1"/>
          <p:cNvSpPr/>
          <p:nvPr/>
        </p:nvSpPr>
        <p:spPr>
          <a:xfrm rot="16200000">
            <a:off x="4058070" y="2153067"/>
            <a:ext cx="4952999" cy="3542463"/>
          </a:xfrm>
          <a:prstGeom prst="flowChartDelay">
            <a:avLst/>
          </a:prstGeom>
          <a:ln w="190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68642" y="360725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68" y="2092557"/>
            <a:ext cx="1449728" cy="171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76801" y="3804671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 নবম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২(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 উল্লেখযোগ্য ব্যক্তিত্ব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50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06" y="2092557"/>
            <a:ext cx="1310326" cy="1630585"/>
          </a:xfrm>
          <a:prstGeom prst="roundRect">
            <a:avLst>
              <a:gd name="adj" fmla="val 2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19829" y="4146114"/>
            <a:ext cx="33882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1400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1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nna with Ha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236" y="1203326"/>
            <a:ext cx="3424656" cy="2606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 descr="Induction Coo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512" y="1203326"/>
            <a:ext cx="3264408" cy="2606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 descr="Rice Cook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674" y="3840025"/>
            <a:ext cx="3115056" cy="2837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5217" y="529700"/>
            <a:ext cx="6112477" cy="449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বলার চেষ্টা করি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et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10260"/>
            <a:ext cx="3467100" cy="2667000"/>
          </a:xfrm>
          <a:prstGeom prst="rect">
            <a:avLst/>
          </a:prstGeom>
        </p:spPr>
      </p:pic>
      <p:pic>
        <p:nvPicPr>
          <p:cNvPr id="3" name="Picture 2" descr="Radio-2.jpg"/>
          <p:cNvPicPr>
            <a:picLocks noChangeAspect="1"/>
          </p:cNvPicPr>
          <p:nvPr/>
        </p:nvPicPr>
        <p:blipFill>
          <a:blip r:embed="rId4"/>
          <a:srcRect l="9000" t="13125" r="10000" b="4375"/>
          <a:stretch>
            <a:fillRect/>
          </a:stretch>
        </p:blipFill>
        <p:spPr>
          <a:xfrm>
            <a:off x="4748645" y="803333"/>
            <a:ext cx="3141133" cy="2667000"/>
          </a:xfrm>
          <a:prstGeom prst="rect">
            <a:avLst/>
          </a:prstGeom>
        </p:spPr>
      </p:pic>
      <p:pic>
        <p:nvPicPr>
          <p:cNvPr id="4" name="Picture 3" descr="Televi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863" y="3629660"/>
            <a:ext cx="3897782" cy="2286000"/>
          </a:xfrm>
          <a:prstGeom prst="rect">
            <a:avLst/>
          </a:prstGeom>
        </p:spPr>
      </p:pic>
      <p:pic>
        <p:nvPicPr>
          <p:cNvPr id="5" name="Picture 4" descr="Television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645" y="3629660"/>
            <a:ext cx="3141133" cy="2847340"/>
          </a:xfrm>
          <a:prstGeom prst="rect">
            <a:avLst/>
          </a:prstGeom>
        </p:spPr>
      </p:pic>
      <p:pic>
        <p:nvPicPr>
          <p:cNvPr id="6" name="Picture 5" descr="best-mobile-phones2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843" y="1695508"/>
            <a:ext cx="5859059" cy="354964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2856" y="4972635"/>
            <a:ext cx="319913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</a:t>
            </a:r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গুলোর নাম কী</a:t>
            </a:r>
            <a:r>
              <a:rPr lang="en-US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7934" y="4971095"/>
            <a:ext cx="620653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</a:t>
            </a:r>
            <a:r>
              <a:rPr lang="bn-BD" sz="3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en-US" sz="35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5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5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ব্যক্তিদের</a:t>
            </a:r>
            <a:r>
              <a:rPr lang="en-US" sz="3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5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3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5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819" y="5013470"/>
            <a:ext cx="743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তৈরীতে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রেখেছেন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19" y="2615415"/>
            <a:ext cx="2961302" cy="210427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053" r="8470" b="5690"/>
          <a:stretch/>
        </p:blipFill>
        <p:spPr>
          <a:xfrm>
            <a:off x="309398" y="2393742"/>
            <a:ext cx="2347578" cy="21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752199" y="1470097"/>
            <a:ext cx="1295574" cy="1631396"/>
          </a:xfrm>
          <a:prstGeom prst="wedgeEllipseCallout">
            <a:avLst>
              <a:gd name="adj1" fmla="val -67832"/>
              <a:gd name="adj2" fmla="val 47790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0" name="Oval Callout 9"/>
          <p:cNvSpPr/>
          <p:nvPr/>
        </p:nvSpPr>
        <p:spPr>
          <a:xfrm>
            <a:off x="5911987" y="962743"/>
            <a:ext cx="1266116" cy="1601888"/>
          </a:xfrm>
          <a:prstGeom prst="wedgeEllipseCallout">
            <a:avLst>
              <a:gd name="adj1" fmla="val -28173"/>
              <a:gd name="adj2" fmla="val 63985"/>
            </a:avLst>
          </a:prstGeom>
          <a:blipFill>
            <a:blip r:embed="rId7"/>
            <a:stretch>
              <a:fillRect/>
            </a:stretch>
          </a:blipFill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1" name="Oval Callout 10"/>
          <p:cNvSpPr/>
          <p:nvPr/>
        </p:nvSpPr>
        <p:spPr>
          <a:xfrm>
            <a:off x="440606" y="810705"/>
            <a:ext cx="1218511" cy="1753926"/>
          </a:xfrm>
          <a:prstGeom prst="wedgeEllipseCallout">
            <a:avLst>
              <a:gd name="adj1" fmla="val 55757"/>
              <a:gd name="adj2" fmla="val 79699"/>
            </a:avLst>
          </a:prstGeom>
          <a:blipFill>
            <a:blip r:embed="rId8"/>
            <a:stretch>
              <a:fillRect/>
            </a:stretch>
          </a:blipFill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2" name="Oval Callout 11"/>
          <p:cNvSpPr/>
          <p:nvPr/>
        </p:nvSpPr>
        <p:spPr>
          <a:xfrm>
            <a:off x="7554472" y="1769351"/>
            <a:ext cx="1161142" cy="159056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9"/>
            <a:stretch>
              <a:fillRect/>
            </a:stretch>
          </a:blipFill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3" name="TextBox 12"/>
          <p:cNvSpPr txBox="1"/>
          <p:nvPr/>
        </p:nvSpPr>
        <p:spPr>
          <a:xfrm>
            <a:off x="3914894" y="1757524"/>
            <a:ext cx="1899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2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মার্কনী</a:t>
            </a:r>
            <a:endParaRPr lang="en-US" sz="2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752" y="883043"/>
            <a:ext cx="154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জগদীশ</a:t>
            </a:r>
            <a:r>
              <a:rPr lang="en-US" sz="2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endParaRPr lang="en-US" sz="2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596" y="1270042"/>
            <a:ext cx="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endParaRPr lang="en-US" sz="2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9708" y="3312871"/>
            <a:ext cx="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endParaRPr lang="en-US" sz="2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212" y="1725104"/>
            <a:ext cx="1329834" cy="45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14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11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মাদের </a:t>
            </a:r>
            <a:r>
              <a:rPr lang="en-US" sz="11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4229" y="2944905"/>
            <a:ext cx="5257800" cy="1350217"/>
          </a:xfrm>
          <a:prstGeom prst="rect">
            <a:avLst/>
          </a:prstGeom>
        </p:spPr>
        <p:txBody>
          <a:bodyPr wrap="square" lIns="80006" tIns="40003" rIns="80006" bIns="40003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থ্য</a:t>
            </a:r>
            <a:r>
              <a:rPr lang="en-US" sz="20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</a:t>
            </a:r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</a:t>
            </a:r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যু্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ক্তি</a:t>
            </a:r>
            <a:r>
              <a:rPr lang="en-US" sz="20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0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ল্লে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গ্য</a:t>
            </a:r>
            <a:r>
              <a:rPr lang="en-US" sz="2000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</a:t>
            </a:r>
            <a:r>
              <a:rPr lang="en-US" sz="2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ক্তি</a:t>
            </a:r>
            <a:r>
              <a:rPr lang="en-US" sz="2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endParaRPr lang="en-US" sz="14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362200"/>
            <a:ext cx="6528847" cy="2971800"/>
          </a:xfrm>
          <a:prstGeom prst="rect">
            <a:avLst/>
          </a:prstGeom>
          <a:solidFill>
            <a:schemeClr val="bg1"/>
          </a:solidFill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পাঠ শেষে শিক্ষার্থীরা ...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বিকাশে উল্লেখযোগ্য ব্যাক্তিবর্গের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যোগাযোগ প্রযুক্তির বিকাশে উল্লেখযোগ্য ব্যাক্তিবর্গের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উপাধী বলতে 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bn-BD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endParaRPr lang="bn-BD" sz="24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8100" y="1524000"/>
            <a:ext cx="147693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2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nowle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944" y="1393142"/>
            <a:ext cx="3623309" cy="237745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>
            <a:off x="5524501" y="4109264"/>
            <a:ext cx="838200" cy="762002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53930" y="4843376"/>
            <a:ext cx="1231900" cy="779006"/>
            <a:chOff x="5448300" y="3378200"/>
            <a:chExt cx="1231900" cy="779006"/>
          </a:xfrm>
        </p:grpSpPr>
        <p:sp>
          <p:nvSpPr>
            <p:cNvPr id="11" name="TextBox 10"/>
            <p:cNvSpPr txBox="1"/>
            <p:nvPr/>
          </p:nvSpPr>
          <p:spPr>
            <a:xfrm>
              <a:off x="5461000" y="3449320"/>
              <a:ext cx="1219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জ্ঞান সৃষ্টি করতে পারে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48300" y="3378200"/>
              <a:ext cx="1219200" cy="762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02300" y="5346644"/>
            <a:ext cx="1231900" cy="774192"/>
            <a:chOff x="6629400" y="3895344"/>
            <a:chExt cx="1231900" cy="774192"/>
          </a:xfrm>
        </p:grpSpPr>
        <p:sp>
          <p:nvSpPr>
            <p:cNvPr id="12" name="TextBox 11"/>
            <p:cNvSpPr txBox="1"/>
            <p:nvPr/>
          </p:nvSpPr>
          <p:spPr>
            <a:xfrm>
              <a:off x="6642100" y="3961650"/>
              <a:ext cx="1219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জ্ঞান ধারণ করতে পারে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629400" y="3895344"/>
              <a:ext cx="1219200" cy="762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3942" y="4909365"/>
            <a:ext cx="1394511" cy="810768"/>
            <a:chOff x="7848600" y="3733800"/>
            <a:chExt cx="1231900" cy="810768"/>
          </a:xfrm>
        </p:grpSpPr>
        <p:sp>
          <p:nvSpPr>
            <p:cNvPr id="13" name="TextBox 12"/>
            <p:cNvSpPr txBox="1"/>
            <p:nvPr/>
          </p:nvSpPr>
          <p:spPr>
            <a:xfrm>
              <a:off x="7861300" y="3836682"/>
              <a:ext cx="1219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জ্ঞান ব্যবহার করতে পারে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848600" y="3733800"/>
              <a:ext cx="1219200" cy="762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6311901" y="4071165"/>
            <a:ext cx="914400" cy="838200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712624" y="4689115"/>
            <a:ext cx="1219200" cy="1588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685800" y="1484932"/>
            <a:ext cx="3357334" cy="2233682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63550" lvl="0" indent="-463550">
              <a:spcBef>
                <a:spcPct val="20000"/>
              </a:spcBef>
              <a:defRPr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</a:p>
          <a:p>
            <a:pPr marL="463550" lvl="0" indent="-463550">
              <a:spcBef>
                <a:spcPct val="20000"/>
              </a:spcBef>
              <a:defRPr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</a:p>
          <a:p>
            <a:pPr marL="463550" lvl="0" indent="-463550">
              <a:spcBef>
                <a:spcPct val="20000"/>
              </a:spcBef>
              <a:defRPr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kumimoji="0" lang="bn-BD" sz="2000" b="0" i="0" u="sng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303520" y="3653589"/>
            <a:ext cx="990600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63550" marR="0" lvl="0" indent="-4635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জ্ঞা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989320" y="3653589"/>
            <a:ext cx="1524000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63550" marR="0" lvl="0" indent="-4635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মানুষ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1572" y="918289"/>
            <a:ext cx="1605789" cy="4748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cap="none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পূর্বের সম্পদ-</a:t>
            </a:r>
            <a:endParaRPr lang="en-US" sz="5400" b="1" cap="none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0100" y="890315"/>
            <a:ext cx="1385135" cy="404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cap="none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সম্পদ-</a:t>
            </a:r>
            <a:endParaRPr lang="en-US" sz="5400" b="1" cap="none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6643867"/>
            <a:ext cx="216000" cy="2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767</Words>
  <Application>Microsoft Office PowerPoint</Application>
  <PresentationFormat>On-screen Show (4:3)</PresentationFormat>
  <Paragraphs>233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Nikosh</vt:lpstr>
      <vt:lpstr>NikoshBAN</vt:lpstr>
      <vt:lpstr>NikoshBAN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Mahi Kaishar</dc:creator>
  <cp:lastModifiedBy>Md. Mahi Kaishar</cp:lastModifiedBy>
  <cp:revision>32</cp:revision>
  <dcterms:created xsi:type="dcterms:W3CDTF">2020-01-05T17:55:08Z</dcterms:created>
  <dcterms:modified xsi:type="dcterms:W3CDTF">2020-01-05T19:05:08Z</dcterms:modified>
</cp:coreProperties>
</file>