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8" r:id="rId2"/>
    <p:sldId id="306" r:id="rId3"/>
    <p:sldId id="285" r:id="rId4"/>
    <p:sldId id="280" r:id="rId5"/>
    <p:sldId id="276" r:id="rId6"/>
    <p:sldId id="277" r:id="rId7"/>
    <p:sldId id="298" r:id="rId8"/>
    <p:sldId id="279" r:id="rId9"/>
    <p:sldId id="286" r:id="rId10"/>
    <p:sldId id="288" r:id="rId11"/>
    <p:sldId id="270" r:id="rId12"/>
    <p:sldId id="307" r:id="rId13"/>
    <p:sldId id="296" r:id="rId14"/>
    <p:sldId id="29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60338-012D-4015-853A-BA5EC069E8C5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67FD4-0B89-46E2-B9F7-F09080F6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5486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838200"/>
            <a:ext cx="35814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4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430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উপশক্তিস্তরে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ইলেক্ট্রন ধারন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ক্ষমতা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উপ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শক্তিস্তরে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 টি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উপশক্তিস্তরে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টি</a:t>
            </a:r>
          </a:p>
          <a:p>
            <a:pPr lvl="0"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উপশক্তিস্তরে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as-IN" sz="44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উপশক্তিস্তরে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১৪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as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19769" y="2727151"/>
            <a:ext cx="2029968" cy="2370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1219" y="3059460"/>
            <a:ext cx="1600200" cy="1675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7355" y="3403419"/>
            <a:ext cx="969264" cy="11395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1462719" y="3684652"/>
            <a:ext cx="495300" cy="60112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 flipV="1">
            <a:off x="870184" y="3706982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 flipV="1">
            <a:off x="1662042" y="3195221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 flipV="1">
            <a:off x="1462719" y="3180404"/>
            <a:ext cx="86868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 flipV="1">
            <a:off x="1477077" y="2802107"/>
            <a:ext cx="200526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flipV="1">
            <a:off x="1634169" y="2499543"/>
            <a:ext cx="1143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 flipV="1">
            <a:off x="1824669" y="2902444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 flipV="1">
            <a:off x="1219764" y="4845982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 flipV="1">
            <a:off x="1824669" y="4860869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 flipV="1">
            <a:off x="1734753" y="4475871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 flipV="1">
            <a:off x="1549587" y="4475871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 flipV="1">
            <a:off x="839704" y="3956504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 flipV="1">
            <a:off x="2415219" y="3488099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 flipV="1">
            <a:off x="2447416" y="3861491"/>
            <a:ext cx="152400" cy="3445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45127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Mg(12)-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২,৮,২                                       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(20)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-২,৮,৮,২   (নিজেরা কর )                                                   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919" y="567899"/>
            <a:ext cx="567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  </a:t>
            </a:r>
            <a:r>
              <a:rPr lang="bn-BD" sz="4000" dirty="0" smtClean="0"/>
              <a:t>ইলেক্ট্রন  বিন্যাস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41" y="2147535"/>
            <a:ext cx="4600575" cy="42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5242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5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EL\Pictures\vvvvvvvv\bohr 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54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 বলতো এটি কোন মৌলের ইলেক্ট্রন বিন্যাস ?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5827594" y="5181600"/>
            <a:ext cx="3352800" cy="1219200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আর্গন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629DD1"/>
              </a:buClr>
            </a:pPr>
            <a:r>
              <a:rPr lang="bn-BD" sz="6600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600" cap="all" dirty="0" smtClean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 কাজ</a:t>
            </a:r>
            <a:endParaRPr lang="en-US" sz="6600" cap="all" dirty="0">
              <a:ln w="9000" cmpd="sng">
                <a:solidFill>
                  <a:srgbClr val="4A66AC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971800"/>
            <a:ext cx="21336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ক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971800"/>
            <a:ext cx="21336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ক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4191000" cy="1676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 এর ইলেক্ট্রন বিন্যাস কর 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1972" y="3886200"/>
            <a:ext cx="3493827" cy="1676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 এর ইলেক্ট্রন বিন্যাস কর।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19300" y="1427582"/>
            <a:ext cx="533400" cy="15590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88036" y="1412796"/>
            <a:ext cx="533400" cy="15590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3581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" y="19050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১।ইলেক্ট্রন বিন্যাস কী ?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পটাশিয়াম এর ১৯তম ইলেক্ট্রনটি </a:t>
            </a:r>
            <a:r>
              <a:rPr lang="en-US" sz="4400" dirty="0" smtClean="0">
                <a:latin typeface="Britannic Bold" pitchFamily="34" charset="0"/>
                <a:cs typeface="NikoshBAN" pitchFamily="2" charset="0"/>
              </a:rPr>
              <a:t>3d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Britannic Bold" pitchFamily="34" charset="0"/>
                <a:cs typeface="NikoshBAN" pitchFamily="2" charset="0"/>
              </a:rPr>
              <a:t>4s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 যাবে ?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প্রতিটি শক্তি স্তরে ইলেক্ট্রন ধারণ ক্ষমতা ব্যাখ্যা কর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880" cy="1051560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3429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bn-BD" sz="4800" b="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smtClean="0"/>
              <a:t>K</a:t>
            </a:r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(19)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২. </a:t>
            </a:r>
            <a:r>
              <a:rPr lang="en-US" sz="4800" dirty="0" err="1" smtClean="0"/>
              <a:t>Rn</a:t>
            </a:r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4800" b="0" dirty="0" smtClean="0">
                <a:latin typeface="NikoshBAN" pitchFamily="2" charset="0"/>
                <a:cs typeface="NikoshBAN" pitchFamily="2" charset="0"/>
              </a:rPr>
              <a:t>86</a:t>
            </a:r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4800" b="0" dirty="0" smtClean="0"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bn-IN" sz="4800" dirty="0" smtClean="0"/>
              <a:t>৩. </a:t>
            </a:r>
            <a:r>
              <a:rPr lang="en-US" sz="4800" dirty="0" err="1" smtClean="0"/>
              <a:t>Sr</a:t>
            </a:r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800" b="0" dirty="0" smtClean="0">
                <a:latin typeface="NikoshBAN" pitchFamily="2" charset="0"/>
                <a:cs typeface="NikoshBAN" pitchFamily="2" charset="0"/>
              </a:rPr>
              <a:t>38</a:t>
            </a:r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IN" sz="4800" b="0" dirty="0" smtClean="0"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bn-BD" sz="4800" b="0" dirty="0" smtClean="0">
                <a:latin typeface="NikoshBAN" pitchFamily="2" charset="0"/>
                <a:cs typeface="NikoshBAN" pitchFamily="2" charset="0"/>
              </a:rPr>
              <a:t>এর ব্যতিক্রম ধ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র্মী</a:t>
            </a:r>
            <a:r>
              <a:rPr lang="bn-BD" sz="4800" b="0" dirty="0" smtClean="0">
                <a:latin typeface="NikoshBAN" pitchFamily="2" charset="0"/>
                <a:cs typeface="NikoshBAN" pitchFamily="2" charset="0"/>
              </a:rPr>
              <a:t> ইলেক্ট্রন বিন্যাস ব্যাখ্যা কর।</a:t>
            </a:r>
            <a:endParaRPr lang="en-US" sz="4800" b="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990600"/>
            <a:ext cx="3810000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561" y="1869196"/>
            <a:ext cx="457200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(ভৌত বিজ্ঞান)</a:t>
            </a:r>
          </a:p>
          <a:p>
            <a:pPr marL="11430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 আলী আর্দশ উচ্চ 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3137" y="4876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(৯ম-১০ম)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2562" y="533400"/>
            <a:ext cx="41120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48724"/>
            <a:ext cx="2971800" cy="27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8458200" cy="51398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ইলেকট্রন বিন্যাস করতে পারবে 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প্রতিটি শক্তিস্তরে ইলেকট্রন ধারন ক্ষমতা  ব্যাখ্যা করতে পারবে 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p d f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অরবিটালের ইলেক্ট্রন সংখ্যা বলতে পারবে 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smtClean="0"/>
              <a:t>K</a:t>
            </a:r>
            <a:r>
              <a:rPr lang="en-US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(19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), Cr(24),Cu(29)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ব্যতিক্রম ধ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র্মী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ইলেক্ট্রন বিন্যাস ব্যাখ্যা করতে পারবে  । </a:t>
            </a:r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4600" y="381000"/>
            <a:ext cx="31242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Desktop\New folder (3)\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2202"/>
            <a:ext cx="8534400" cy="56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274321" y="304800"/>
            <a:ext cx="861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 smtClean="0">
                <a:solidFill>
                  <a:srgbClr val="0070C0"/>
                </a:solidFill>
              </a:rPr>
              <a:t>ছবিতে </a:t>
            </a:r>
            <a:r>
              <a:rPr lang="as-IN" sz="4800" dirty="0">
                <a:solidFill>
                  <a:srgbClr val="0070C0"/>
                </a:solidFill>
              </a:rPr>
              <a:t>কি দেখতে পাচ্ছ ?</a:t>
            </a:r>
          </a:p>
        </p:txBody>
      </p:sp>
    </p:spTree>
    <p:extLst>
      <p:ext uri="{BB962C8B-B14F-4D97-AF65-F5344CB8AC3E}">
        <p14:creationId xmlns:p14="http://schemas.microsoft.com/office/powerpoint/2010/main" val="12083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New folder (3)\MIRA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848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01" y="-90488"/>
            <a:ext cx="99615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438400"/>
            <a:ext cx="8211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ইলেক্ট্রন বিন্যাস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608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978" y="160125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শক্তিস্তর সংক্রান্ত ধারণা-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5142978" y="2575848"/>
            <a:ext cx="1600200" cy="1400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/>
          <p:nvPr/>
        </p:nvSpPr>
        <p:spPr>
          <a:xfrm>
            <a:off x="5469114" y="2831880"/>
            <a:ext cx="969264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Oval 8"/>
          <p:cNvSpPr/>
          <p:nvPr/>
        </p:nvSpPr>
        <p:spPr>
          <a:xfrm flipV="1">
            <a:off x="5714478" y="3024727"/>
            <a:ext cx="495300" cy="5024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Oval 9"/>
          <p:cNvSpPr/>
          <p:nvPr/>
        </p:nvSpPr>
        <p:spPr>
          <a:xfrm>
            <a:off x="2018778" y="2384174"/>
            <a:ext cx="1600200" cy="1400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85928" y="2350456"/>
            <a:ext cx="647700" cy="1042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666478" y="3722930"/>
            <a:ext cx="152400" cy="115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95578" y="178591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1978" y="487594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শক্তিস্তর / কক্ষপথ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73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শক্তিস্তরে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 টি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শক্তিস্তরে  ৮ টি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শক্তিস্তরে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টি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শক্তিস্তরে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 টি</a:t>
            </a:r>
            <a:endParaRPr lang="as-IN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22730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19100" y="490690"/>
            <a:ext cx="8153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শক্তিস্তরে ইলেক্ট্রন ধারন ক্ষমতা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89195"/>
              </p:ext>
            </p:extLst>
          </p:nvPr>
        </p:nvGraphicFramePr>
        <p:xfrm>
          <a:off x="3810000" y="114387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5" imgW="253800" imgH="203040" progId="Equation.3">
                  <p:embed/>
                </p:oleObj>
              </mc:Choice>
              <mc:Fallback>
                <p:oleObj name="Equation" r:id="rId5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1143870"/>
                        <a:ext cx="1524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1444</TotalTime>
  <Words>242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Britannic Bold</vt:lpstr>
      <vt:lpstr>Calibri</vt:lpstr>
      <vt:lpstr>NikoshBAN</vt:lpstr>
      <vt:lpstr>Verdana</vt:lpstr>
      <vt:lpstr>Vrinda</vt:lpstr>
      <vt:lpstr>Wingdings 2</vt:lpstr>
      <vt:lpstr>Aspect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Bulbuli</cp:lastModifiedBy>
  <cp:revision>82</cp:revision>
  <dcterms:created xsi:type="dcterms:W3CDTF">2006-08-16T00:00:00Z</dcterms:created>
  <dcterms:modified xsi:type="dcterms:W3CDTF">2020-01-06T15:43:15Z</dcterms:modified>
</cp:coreProperties>
</file>