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8" r:id="rId9"/>
    <p:sldId id="272" r:id="rId10"/>
    <p:sldId id="273" r:id="rId11"/>
    <p:sldId id="262" r:id="rId12"/>
    <p:sldId id="270" r:id="rId13"/>
    <p:sldId id="269" r:id="rId14"/>
    <p:sldId id="263" r:id="rId15"/>
    <p:sldId id="271" r:id="rId16"/>
    <p:sldId id="264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F3FA96-63EB-4F40-BB35-D4D04EB6C1A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63FB9B-DF4A-4601-AA17-D991863A6807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4000" b="1" i="1" dirty="0" smtClean="0">
              <a:latin typeface="NikoshBAN" pitchFamily="2" charset="0"/>
              <a:cs typeface="NikoshBAN" pitchFamily="2" charset="0"/>
            </a:rPr>
            <a:t>তথ্য</a:t>
          </a:r>
          <a:r>
            <a:rPr lang="bn-BD" sz="2400" dirty="0" smtClean="0"/>
            <a:t> </a:t>
          </a:r>
          <a:endParaRPr lang="en-US" sz="2400" dirty="0"/>
        </a:p>
      </dgm:t>
    </dgm:pt>
    <dgm:pt modelId="{A4E671CA-E760-4295-80F4-A6ED9B57F5B4}" type="parTrans" cxnId="{840AF83F-A342-479F-82F4-08BC6FAB36DD}">
      <dgm:prSet/>
      <dgm:spPr/>
      <dgm:t>
        <a:bodyPr/>
        <a:lstStyle/>
        <a:p>
          <a:endParaRPr lang="en-US"/>
        </a:p>
      </dgm:t>
    </dgm:pt>
    <dgm:pt modelId="{663B77A0-B51F-4896-B0AC-8FAAD7884297}" type="sibTrans" cxnId="{840AF83F-A342-479F-82F4-08BC6FAB36DD}">
      <dgm:prSet/>
      <dgm:spPr/>
      <dgm:t>
        <a:bodyPr/>
        <a:lstStyle/>
        <a:p>
          <a:endParaRPr lang="en-US"/>
        </a:p>
      </dgm:t>
    </dgm:pt>
    <dgm:pt modelId="{24898DCB-B1B6-4C10-B09D-9F59A53F00B4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000" b="1" i="1" dirty="0" smtClean="0">
              <a:latin typeface="NikoshBAN" pitchFamily="2" charset="0"/>
              <a:cs typeface="NikoshBAN" pitchFamily="2" charset="0"/>
            </a:rPr>
            <a:t>জন্ম</a:t>
          </a:r>
        </a:p>
        <a:p>
          <a:r>
            <a:rPr lang="bn-BD" sz="2000" b="1" i="1" dirty="0" smtClean="0">
              <a:latin typeface="NikoshBAN" pitchFamily="2" charset="0"/>
              <a:cs typeface="NikoshBAN" pitchFamily="2" charset="0"/>
            </a:rPr>
            <a:t>১৯৩৫ সালের ১লা সেপ্টেম্বর </a:t>
          </a:r>
        </a:p>
        <a:p>
          <a:endParaRPr lang="en-US" sz="2000" b="1" i="1" dirty="0">
            <a:latin typeface="NikoshBAN" pitchFamily="2" charset="0"/>
            <a:cs typeface="NikoshBAN" pitchFamily="2" charset="0"/>
          </a:endParaRPr>
        </a:p>
      </dgm:t>
    </dgm:pt>
    <dgm:pt modelId="{76F5FAAE-BFE8-40AD-865E-221DA2CBD6E0}" type="parTrans" cxnId="{422065DA-701C-40FA-B942-86CF86556AF5}">
      <dgm:prSet/>
      <dgm:spPr/>
      <dgm:t>
        <a:bodyPr/>
        <a:lstStyle/>
        <a:p>
          <a:endParaRPr lang="en-US"/>
        </a:p>
      </dgm:t>
    </dgm:pt>
    <dgm:pt modelId="{41F1328B-391F-4EDA-A0D4-D1A2A3897B19}" type="sibTrans" cxnId="{422065DA-701C-40FA-B942-86CF86556AF5}">
      <dgm:prSet/>
      <dgm:spPr/>
      <dgm:t>
        <a:bodyPr/>
        <a:lstStyle/>
        <a:p>
          <a:endParaRPr lang="en-US"/>
        </a:p>
      </dgm:t>
    </dgm:pt>
    <dgm:pt modelId="{BF161B40-DC43-4EE8-BF77-5EB63BDD9FD0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000" b="1" i="1" dirty="0" smtClean="0">
              <a:latin typeface="NikoshBAN" pitchFamily="2" charset="0"/>
              <a:cs typeface="NikoshBAN" pitchFamily="2" charset="0"/>
            </a:rPr>
            <a:t>পিতার নাম</a:t>
          </a:r>
        </a:p>
        <a:p>
          <a:r>
            <a:rPr lang="bn-BD" sz="2000" b="1" i="1" dirty="0" smtClean="0">
              <a:latin typeface="NikoshBAN" pitchFamily="2" charset="0"/>
              <a:cs typeface="NikoshBAN" pitchFamily="2" charset="0"/>
            </a:rPr>
            <a:t>কবি গোলাম মোস্তফা </a:t>
          </a:r>
          <a:endParaRPr lang="en-US" sz="2000" b="1" i="1" dirty="0">
            <a:latin typeface="NikoshBAN" pitchFamily="2" charset="0"/>
            <a:cs typeface="NikoshBAN" pitchFamily="2" charset="0"/>
          </a:endParaRPr>
        </a:p>
      </dgm:t>
    </dgm:pt>
    <dgm:pt modelId="{0DCEC46A-9A3F-43CB-B87B-C08ED785BA98}" type="parTrans" cxnId="{6F48231B-E9DD-4AAC-9353-0FF6347B142D}">
      <dgm:prSet/>
      <dgm:spPr/>
      <dgm:t>
        <a:bodyPr/>
        <a:lstStyle/>
        <a:p>
          <a:endParaRPr lang="en-US"/>
        </a:p>
      </dgm:t>
    </dgm:pt>
    <dgm:pt modelId="{7492B6B1-B588-4AA1-91BB-3F791B638CF9}" type="sibTrans" cxnId="{6F48231B-E9DD-4AAC-9353-0FF6347B142D}">
      <dgm:prSet/>
      <dgm:spPr/>
      <dgm:t>
        <a:bodyPr/>
        <a:lstStyle/>
        <a:p>
          <a:endParaRPr lang="en-US"/>
        </a:p>
      </dgm:t>
    </dgm:pt>
    <dgm:pt modelId="{B400093E-6ACC-4859-BF40-4F384F3DF8E2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000" b="1" i="1" dirty="0" smtClean="0">
              <a:latin typeface="NikoshBAN" pitchFamily="2" charset="0"/>
              <a:cs typeface="NikoshBAN" pitchFamily="2" charset="0"/>
            </a:rPr>
            <a:t>১৯৭২ সালে </a:t>
          </a:r>
        </a:p>
        <a:p>
          <a:r>
            <a:rPr lang="bn-BD" sz="2000" b="1" i="1" dirty="0" smtClean="0">
              <a:latin typeface="NikoshBAN" pitchFamily="2" charset="0"/>
              <a:cs typeface="NikoshBAN" pitchFamily="2" charset="0"/>
            </a:rPr>
            <a:t>নতুন কুঁড়ি  অনুষ্ঠানের রূপকার </a:t>
          </a:r>
          <a:endParaRPr lang="en-US" sz="2000" b="1" i="1" dirty="0">
            <a:latin typeface="NikoshBAN" pitchFamily="2" charset="0"/>
            <a:cs typeface="NikoshBAN" pitchFamily="2" charset="0"/>
          </a:endParaRPr>
        </a:p>
      </dgm:t>
    </dgm:pt>
    <dgm:pt modelId="{4ACCCF20-E493-4AD2-8B59-0FC480606686}" type="parTrans" cxnId="{41EA3F81-25F8-466C-B4D6-843264964EBE}">
      <dgm:prSet/>
      <dgm:spPr/>
      <dgm:t>
        <a:bodyPr/>
        <a:lstStyle/>
        <a:p>
          <a:endParaRPr lang="en-US"/>
        </a:p>
      </dgm:t>
    </dgm:pt>
    <dgm:pt modelId="{DAD9B977-6C80-4B94-8ED1-D47CF3168127}" type="sibTrans" cxnId="{41EA3F81-25F8-466C-B4D6-843264964EBE}">
      <dgm:prSet/>
      <dgm:spPr/>
      <dgm:t>
        <a:bodyPr/>
        <a:lstStyle/>
        <a:p>
          <a:endParaRPr lang="en-US"/>
        </a:p>
      </dgm:t>
    </dgm:pt>
    <dgm:pt modelId="{2E38DAB6-3365-44EB-9F8D-8E28B1209A8F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000" b="1" i="1" dirty="0" smtClean="0">
              <a:latin typeface="NikoshBAN" pitchFamily="2" charset="0"/>
              <a:cs typeface="NikoshBAN" pitchFamily="2" charset="0"/>
            </a:rPr>
            <a:t>একুশের পদকসহ  বহু পদক  ও পুরস্কার লাভ করেছেন </a:t>
          </a:r>
          <a:endParaRPr lang="en-US" sz="2000" b="1" i="1" dirty="0">
            <a:latin typeface="NikoshBAN" pitchFamily="2" charset="0"/>
            <a:cs typeface="NikoshBAN" pitchFamily="2" charset="0"/>
          </a:endParaRPr>
        </a:p>
      </dgm:t>
    </dgm:pt>
    <dgm:pt modelId="{6466C41B-AC58-44D3-97E5-5D8C12501BF4}" type="parTrans" cxnId="{B090809F-D18D-4C7B-A11F-0A33C5D85DFA}">
      <dgm:prSet/>
      <dgm:spPr/>
      <dgm:t>
        <a:bodyPr/>
        <a:lstStyle/>
        <a:p>
          <a:endParaRPr lang="en-US"/>
        </a:p>
      </dgm:t>
    </dgm:pt>
    <dgm:pt modelId="{8FF3F5D2-EB65-46D5-ACA3-E6DE8746260C}" type="sibTrans" cxnId="{B090809F-D18D-4C7B-A11F-0A33C5D85DFA}">
      <dgm:prSet/>
      <dgm:spPr/>
      <dgm:t>
        <a:bodyPr/>
        <a:lstStyle/>
        <a:p>
          <a:endParaRPr lang="en-US"/>
        </a:p>
      </dgm:t>
    </dgm:pt>
    <dgm:pt modelId="{5288730F-EDA8-4CB7-AC58-CBDDE5FE378D}" type="pres">
      <dgm:prSet presAssocID="{D9F3FA96-63EB-4F40-BB35-D4D04EB6C1A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C2BB78-9924-46D2-94F7-87E28AB6BAC2}" type="pres">
      <dgm:prSet presAssocID="{FB63FB9B-DF4A-4601-AA17-D991863A6807}" presName="centerShape" presStyleLbl="node0" presStyleIdx="0" presStyleCnt="1" custScaleX="76815" custScaleY="42801" custLinFactNeighborX="3737" custLinFactNeighborY="2212"/>
      <dgm:spPr/>
      <dgm:t>
        <a:bodyPr/>
        <a:lstStyle/>
        <a:p>
          <a:endParaRPr lang="en-US"/>
        </a:p>
      </dgm:t>
    </dgm:pt>
    <dgm:pt modelId="{A85BDE92-95AB-41B3-8016-0C54177C4A46}" type="pres">
      <dgm:prSet presAssocID="{24898DCB-B1B6-4C10-B09D-9F59A53F00B4}" presName="node" presStyleLbl="node1" presStyleIdx="0" presStyleCnt="4" custScaleX="136981" custScaleY="124839" custRadScaleRad="86891" custRadScaleInc="1128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69B0AB-E92C-423B-87BF-CA8B6712C53F}" type="pres">
      <dgm:prSet presAssocID="{24898DCB-B1B6-4C10-B09D-9F59A53F00B4}" presName="dummy" presStyleCnt="0"/>
      <dgm:spPr/>
    </dgm:pt>
    <dgm:pt modelId="{87EFDB7B-EA0D-4952-9E4F-0CC160AAD2B3}" type="pres">
      <dgm:prSet presAssocID="{41F1328B-391F-4EDA-A0D4-D1A2A3897B1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C0A1B99-6CCC-47D5-AA44-20EA163796BE}" type="pres">
      <dgm:prSet presAssocID="{BF161B40-DC43-4EE8-BF77-5EB63BDD9FD0}" presName="node" presStyleLbl="node1" presStyleIdx="1" presStyleCnt="4" custScaleX="137738" custScaleY="111862" custRadScaleRad="94345" custRadScaleInc="385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DB57F6-4340-4912-B4FE-5715633B7DD3}" type="pres">
      <dgm:prSet presAssocID="{BF161B40-DC43-4EE8-BF77-5EB63BDD9FD0}" presName="dummy" presStyleCnt="0"/>
      <dgm:spPr/>
    </dgm:pt>
    <dgm:pt modelId="{042E3FBB-5F2E-40F9-B6BB-433C385FF80F}" type="pres">
      <dgm:prSet presAssocID="{7492B6B1-B588-4AA1-91BB-3F791B638CF9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9DA4F4D-6362-4AB3-A9DF-1EBB9C66D064}" type="pres">
      <dgm:prSet presAssocID="{B400093E-6ACC-4859-BF40-4F384F3DF8E2}" presName="node" presStyleLbl="node1" presStyleIdx="2" presStyleCnt="4" custScaleX="150090" custRadScaleRad="99536" custRadScaleInc="-46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D6792D-2CAD-4C94-BF68-92A3226AF9E3}" type="pres">
      <dgm:prSet presAssocID="{B400093E-6ACC-4859-BF40-4F384F3DF8E2}" presName="dummy" presStyleCnt="0"/>
      <dgm:spPr/>
    </dgm:pt>
    <dgm:pt modelId="{C40C6E37-ED4B-4EF8-9AB1-61F38381658A}" type="pres">
      <dgm:prSet presAssocID="{DAD9B977-6C80-4B94-8ED1-D47CF3168127}" presName="sibTrans" presStyleLbl="sibTrans2D1" presStyleIdx="2" presStyleCnt="4"/>
      <dgm:spPr/>
      <dgm:t>
        <a:bodyPr/>
        <a:lstStyle/>
        <a:p>
          <a:endParaRPr lang="en-US"/>
        </a:p>
      </dgm:t>
    </dgm:pt>
    <dgm:pt modelId="{4DBD1DC6-7F19-4A7B-8F8A-96BDDBF6F0A2}" type="pres">
      <dgm:prSet presAssocID="{2E38DAB6-3365-44EB-9F8D-8E28B1209A8F}" presName="node" presStyleLbl="node1" presStyleIdx="3" presStyleCnt="4" custScaleX="155433" custScaleY="130266" custRadScaleRad="84788" custRadScaleInc="-1082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E5E417-347A-4BAE-82E8-9B31F818F5D0}" type="pres">
      <dgm:prSet presAssocID="{2E38DAB6-3365-44EB-9F8D-8E28B1209A8F}" presName="dummy" presStyleCnt="0"/>
      <dgm:spPr/>
    </dgm:pt>
    <dgm:pt modelId="{5122B941-C406-4A25-B007-D636D4802064}" type="pres">
      <dgm:prSet presAssocID="{8FF3F5D2-EB65-46D5-ACA3-E6DE8746260C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57531009-FCCD-4B1E-9431-0EC45897F894}" type="presOf" srcId="{7492B6B1-B588-4AA1-91BB-3F791B638CF9}" destId="{042E3FBB-5F2E-40F9-B6BB-433C385FF80F}" srcOrd="0" destOrd="0" presId="urn:microsoft.com/office/officeart/2005/8/layout/radial6"/>
    <dgm:cxn modelId="{6F48231B-E9DD-4AAC-9353-0FF6347B142D}" srcId="{FB63FB9B-DF4A-4601-AA17-D991863A6807}" destId="{BF161B40-DC43-4EE8-BF77-5EB63BDD9FD0}" srcOrd="1" destOrd="0" parTransId="{0DCEC46A-9A3F-43CB-B87B-C08ED785BA98}" sibTransId="{7492B6B1-B588-4AA1-91BB-3F791B638CF9}"/>
    <dgm:cxn modelId="{422065DA-701C-40FA-B942-86CF86556AF5}" srcId="{FB63FB9B-DF4A-4601-AA17-D991863A6807}" destId="{24898DCB-B1B6-4C10-B09D-9F59A53F00B4}" srcOrd="0" destOrd="0" parTransId="{76F5FAAE-BFE8-40AD-865E-221DA2CBD6E0}" sibTransId="{41F1328B-391F-4EDA-A0D4-D1A2A3897B19}"/>
    <dgm:cxn modelId="{840AF83F-A342-479F-82F4-08BC6FAB36DD}" srcId="{D9F3FA96-63EB-4F40-BB35-D4D04EB6C1A4}" destId="{FB63FB9B-DF4A-4601-AA17-D991863A6807}" srcOrd="0" destOrd="0" parTransId="{A4E671CA-E760-4295-80F4-A6ED9B57F5B4}" sibTransId="{663B77A0-B51F-4896-B0AC-8FAAD7884297}"/>
    <dgm:cxn modelId="{B090809F-D18D-4C7B-A11F-0A33C5D85DFA}" srcId="{FB63FB9B-DF4A-4601-AA17-D991863A6807}" destId="{2E38DAB6-3365-44EB-9F8D-8E28B1209A8F}" srcOrd="3" destOrd="0" parTransId="{6466C41B-AC58-44D3-97E5-5D8C12501BF4}" sibTransId="{8FF3F5D2-EB65-46D5-ACA3-E6DE8746260C}"/>
    <dgm:cxn modelId="{E4FDC1E4-7126-40A9-9210-45380DB8703E}" type="presOf" srcId="{FB63FB9B-DF4A-4601-AA17-D991863A6807}" destId="{F7C2BB78-9924-46D2-94F7-87E28AB6BAC2}" srcOrd="0" destOrd="0" presId="urn:microsoft.com/office/officeart/2005/8/layout/radial6"/>
    <dgm:cxn modelId="{78B0E961-41F5-41B2-9DC4-A309DA815475}" type="presOf" srcId="{B400093E-6ACC-4859-BF40-4F384F3DF8E2}" destId="{29DA4F4D-6362-4AB3-A9DF-1EBB9C66D064}" srcOrd="0" destOrd="0" presId="urn:microsoft.com/office/officeart/2005/8/layout/radial6"/>
    <dgm:cxn modelId="{0D4A2800-3B81-49DE-8BB0-490997049CC7}" type="presOf" srcId="{24898DCB-B1B6-4C10-B09D-9F59A53F00B4}" destId="{A85BDE92-95AB-41B3-8016-0C54177C4A46}" srcOrd="0" destOrd="0" presId="urn:microsoft.com/office/officeart/2005/8/layout/radial6"/>
    <dgm:cxn modelId="{5DDE8F53-3CD1-4199-BA27-88E68F0E18D6}" type="presOf" srcId="{D9F3FA96-63EB-4F40-BB35-D4D04EB6C1A4}" destId="{5288730F-EDA8-4CB7-AC58-CBDDE5FE378D}" srcOrd="0" destOrd="0" presId="urn:microsoft.com/office/officeart/2005/8/layout/radial6"/>
    <dgm:cxn modelId="{D6886DD2-E10B-4ABF-85E0-6DDA46DEA877}" type="presOf" srcId="{2E38DAB6-3365-44EB-9F8D-8E28B1209A8F}" destId="{4DBD1DC6-7F19-4A7B-8F8A-96BDDBF6F0A2}" srcOrd="0" destOrd="0" presId="urn:microsoft.com/office/officeart/2005/8/layout/radial6"/>
    <dgm:cxn modelId="{4F97B826-1A95-4908-A0E5-C6AF22E55C2D}" type="presOf" srcId="{41F1328B-391F-4EDA-A0D4-D1A2A3897B19}" destId="{87EFDB7B-EA0D-4952-9E4F-0CC160AAD2B3}" srcOrd="0" destOrd="0" presId="urn:microsoft.com/office/officeart/2005/8/layout/radial6"/>
    <dgm:cxn modelId="{41EA3F81-25F8-466C-B4D6-843264964EBE}" srcId="{FB63FB9B-DF4A-4601-AA17-D991863A6807}" destId="{B400093E-6ACC-4859-BF40-4F384F3DF8E2}" srcOrd="2" destOrd="0" parTransId="{4ACCCF20-E493-4AD2-8B59-0FC480606686}" sibTransId="{DAD9B977-6C80-4B94-8ED1-D47CF3168127}"/>
    <dgm:cxn modelId="{6071B46C-280B-4CA4-B74F-1AC826672DA0}" type="presOf" srcId="{8FF3F5D2-EB65-46D5-ACA3-E6DE8746260C}" destId="{5122B941-C406-4A25-B007-D636D4802064}" srcOrd="0" destOrd="0" presId="urn:microsoft.com/office/officeart/2005/8/layout/radial6"/>
    <dgm:cxn modelId="{4C41CF97-B128-4B1F-8219-6A7D3E10AE37}" type="presOf" srcId="{DAD9B977-6C80-4B94-8ED1-D47CF3168127}" destId="{C40C6E37-ED4B-4EF8-9AB1-61F38381658A}" srcOrd="0" destOrd="0" presId="urn:microsoft.com/office/officeart/2005/8/layout/radial6"/>
    <dgm:cxn modelId="{6C6D2A4B-6FF7-4F0E-A455-ADE2B98BC15F}" type="presOf" srcId="{BF161B40-DC43-4EE8-BF77-5EB63BDD9FD0}" destId="{FC0A1B99-6CCC-47D5-AA44-20EA163796BE}" srcOrd="0" destOrd="0" presId="urn:microsoft.com/office/officeart/2005/8/layout/radial6"/>
    <dgm:cxn modelId="{14A79F0F-59B4-4EB4-B31A-65D75A24E7E3}" type="presParOf" srcId="{5288730F-EDA8-4CB7-AC58-CBDDE5FE378D}" destId="{F7C2BB78-9924-46D2-94F7-87E28AB6BAC2}" srcOrd="0" destOrd="0" presId="urn:microsoft.com/office/officeart/2005/8/layout/radial6"/>
    <dgm:cxn modelId="{3F73B41D-ED2E-4E77-97C9-AE6BF984A1EB}" type="presParOf" srcId="{5288730F-EDA8-4CB7-AC58-CBDDE5FE378D}" destId="{A85BDE92-95AB-41B3-8016-0C54177C4A46}" srcOrd="1" destOrd="0" presId="urn:microsoft.com/office/officeart/2005/8/layout/radial6"/>
    <dgm:cxn modelId="{0E6A0166-1DAB-4B38-A89E-0EDBE7442D97}" type="presParOf" srcId="{5288730F-EDA8-4CB7-AC58-CBDDE5FE378D}" destId="{F769B0AB-E92C-423B-87BF-CA8B6712C53F}" srcOrd="2" destOrd="0" presId="urn:microsoft.com/office/officeart/2005/8/layout/radial6"/>
    <dgm:cxn modelId="{A67453AA-BE01-44CF-8F85-D89C4D21750C}" type="presParOf" srcId="{5288730F-EDA8-4CB7-AC58-CBDDE5FE378D}" destId="{87EFDB7B-EA0D-4952-9E4F-0CC160AAD2B3}" srcOrd="3" destOrd="0" presId="urn:microsoft.com/office/officeart/2005/8/layout/radial6"/>
    <dgm:cxn modelId="{DBEB8ABB-B46F-4AC4-9D14-64B4C035971B}" type="presParOf" srcId="{5288730F-EDA8-4CB7-AC58-CBDDE5FE378D}" destId="{FC0A1B99-6CCC-47D5-AA44-20EA163796BE}" srcOrd="4" destOrd="0" presId="urn:microsoft.com/office/officeart/2005/8/layout/radial6"/>
    <dgm:cxn modelId="{971ED145-D4D9-4278-A690-033E35D9A3FE}" type="presParOf" srcId="{5288730F-EDA8-4CB7-AC58-CBDDE5FE378D}" destId="{8DDB57F6-4340-4912-B4FE-5715633B7DD3}" srcOrd="5" destOrd="0" presId="urn:microsoft.com/office/officeart/2005/8/layout/radial6"/>
    <dgm:cxn modelId="{BB6FC2E2-5C52-4AE8-89FA-D84B5024DBE9}" type="presParOf" srcId="{5288730F-EDA8-4CB7-AC58-CBDDE5FE378D}" destId="{042E3FBB-5F2E-40F9-B6BB-433C385FF80F}" srcOrd="6" destOrd="0" presId="urn:microsoft.com/office/officeart/2005/8/layout/radial6"/>
    <dgm:cxn modelId="{CBD2BEEF-8E6D-43F5-B121-65DAEF14B923}" type="presParOf" srcId="{5288730F-EDA8-4CB7-AC58-CBDDE5FE378D}" destId="{29DA4F4D-6362-4AB3-A9DF-1EBB9C66D064}" srcOrd="7" destOrd="0" presId="urn:microsoft.com/office/officeart/2005/8/layout/radial6"/>
    <dgm:cxn modelId="{085006C0-AE0D-422A-A766-0CCD4775D714}" type="presParOf" srcId="{5288730F-EDA8-4CB7-AC58-CBDDE5FE378D}" destId="{93D6792D-2CAD-4C94-BF68-92A3226AF9E3}" srcOrd="8" destOrd="0" presId="urn:microsoft.com/office/officeart/2005/8/layout/radial6"/>
    <dgm:cxn modelId="{A40F61F6-9391-42F5-BB2A-F47CA0766020}" type="presParOf" srcId="{5288730F-EDA8-4CB7-AC58-CBDDE5FE378D}" destId="{C40C6E37-ED4B-4EF8-9AB1-61F38381658A}" srcOrd="9" destOrd="0" presId="urn:microsoft.com/office/officeart/2005/8/layout/radial6"/>
    <dgm:cxn modelId="{5AA93A87-D71C-4DC3-BE30-003F49B5D165}" type="presParOf" srcId="{5288730F-EDA8-4CB7-AC58-CBDDE5FE378D}" destId="{4DBD1DC6-7F19-4A7B-8F8A-96BDDBF6F0A2}" srcOrd="10" destOrd="0" presId="urn:microsoft.com/office/officeart/2005/8/layout/radial6"/>
    <dgm:cxn modelId="{4ACCA042-0C63-4E07-A62D-24BE15BE1458}" type="presParOf" srcId="{5288730F-EDA8-4CB7-AC58-CBDDE5FE378D}" destId="{30E5E417-347A-4BAE-82E8-9B31F818F5D0}" srcOrd="11" destOrd="0" presId="urn:microsoft.com/office/officeart/2005/8/layout/radial6"/>
    <dgm:cxn modelId="{655A5B71-4648-42B2-B7C1-59039AC442D8}" type="presParOf" srcId="{5288730F-EDA8-4CB7-AC58-CBDDE5FE378D}" destId="{5122B941-C406-4A25-B007-D636D480206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22B941-C406-4A25-B007-D636D4802064}">
      <dsp:nvSpPr>
        <dsp:cNvPr id="0" name=""/>
        <dsp:cNvSpPr/>
      </dsp:nvSpPr>
      <dsp:spPr>
        <a:xfrm>
          <a:off x="1375699" y="1683890"/>
          <a:ext cx="4688389" cy="4688389"/>
        </a:xfrm>
        <a:prstGeom prst="blockArc">
          <a:avLst>
            <a:gd name="adj1" fmla="val 10103102"/>
            <a:gd name="adj2" fmla="val 16961815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0C6E37-ED4B-4EF8-9AB1-61F38381658A}">
      <dsp:nvSpPr>
        <dsp:cNvPr id="0" name=""/>
        <dsp:cNvSpPr/>
      </dsp:nvSpPr>
      <dsp:spPr>
        <a:xfrm>
          <a:off x="1133782" y="1031707"/>
          <a:ext cx="4688389" cy="4688389"/>
        </a:xfrm>
        <a:prstGeom prst="blockArc">
          <a:avLst>
            <a:gd name="adj1" fmla="val 5115942"/>
            <a:gd name="adj2" fmla="val 9054717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E3FBB-5F2E-40F9-B6BB-433C385FF80F}">
      <dsp:nvSpPr>
        <dsp:cNvPr id="0" name=""/>
        <dsp:cNvSpPr/>
      </dsp:nvSpPr>
      <dsp:spPr>
        <a:xfrm>
          <a:off x="633460" y="1130112"/>
          <a:ext cx="4688389" cy="4688389"/>
        </a:xfrm>
        <a:prstGeom prst="blockArc">
          <a:avLst>
            <a:gd name="adj1" fmla="val 611555"/>
            <a:gd name="adj2" fmla="val 4348815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FDB7B-EA0D-4952-9E4F-0CC160AAD2B3}">
      <dsp:nvSpPr>
        <dsp:cNvPr id="0" name=""/>
        <dsp:cNvSpPr/>
      </dsp:nvSpPr>
      <dsp:spPr>
        <a:xfrm>
          <a:off x="604632" y="1352508"/>
          <a:ext cx="4688389" cy="4688389"/>
        </a:xfrm>
        <a:prstGeom prst="blockArc">
          <a:avLst>
            <a:gd name="adj1" fmla="val 18228977"/>
            <a:gd name="adj2" fmla="val 274738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C2BB78-9924-46D2-94F7-87E28AB6BAC2}">
      <dsp:nvSpPr>
        <dsp:cNvPr id="0" name=""/>
        <dsp:cNvSpPr/>
      </dsp:nvSpPr>
      <dsp:spPr>
        <a:xfrm>
          <a:off x="2457129" y="3086081"/>
          <a:ext cx="1657673" cy="923648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b="1" i="1" kern="1200" dirty="0" smtClean="0">
              <a:latin typeface="NikoshBAN" pitchFamily="2" charset="0"/>
              <a:cs typeface="NikoshBAN" pitchFamily="2" charset="0"/>
            </a:rPr>
            <a:t>তথ্য</a:t>
          </a:r>
          <a:r>
            <a:rPr lang="bn-BD" sz="2400" kern="1200" dirty="0" smtClean="0"/>
            <a:t> </a:t>
          </a:r>
          <a:endParaRPr lang="en-US" sz="2400" kern="1200" dirty="0"/>
        </a:p>
      </dsp:txBody>
      <dsp:txXfrm>
        <a:off x="2699890" y="3221346"/>
        <a:ext cx="1172151" cy="653118"/>
      </dsp:txXfrm>
    </dsp:sp>
    <dsp:sp modelId="{A85BDE92-95AB-41B3-8016-0C54177C4A46}">
      <dsp:nvSpPr>
        <dsp:cNvPr id="0" name=""/>
        <dsp:cNvSpPr/>
      </dsp:nvSpPr>
      <dsp:spPr>
        <a:xfrm>
          <a:off x="3188558" y="851354"/>
          <a:ext cx="2069242" cy="1885824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b="1" i="1" kern="1200" dirty="0" smtClean="0">
              <a:latin typeface="NikoshBAN" pitchFamily="2" charset="0"/>
              <a:cs typeface="NikoshBAN" pitchFamily="2" charset="0"/>
            </a:rPr>
            <a:t>জন্ম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b="1" i="1" kern="1200" dirty="0" smtClean="0">
              <a:latin typeface="NikoshBAN" pitchFamily="2" charset="0"/>
              <a:cs typeface="NikoshBAN" pitchFamily="2" charset="0"/>
            </a:rPr>
            <a:t>১৯৩৫ সালের ১লা সেপ্টেম্বর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i="1" kern="1200" dirty="0">
            <a:latin typeface="NikoshBAN" pitchFamily="2" charset="0"/>
            <a:cs typeface="NikoshBAN" pitchFamily="2" charset="0"/>
          </a:endParaRPr>
        </a:p>
      </dsp:txBody>
      <dsp:txXfrm>
        <a:off x="3491591" y="1127527"/>
        <a:ext cx="1463176" cy="1333478"/>
      </dsp:txXfrm>
    </dsp:sp>
    <dsp:sp modelId="{FC0A1B99-6CCC-47D5-AA44-20EA163796BE}">
      <dsp:nvSpPr>
        <dsp:cNvPr id="0" name=""/>
        <dsp:cNvSpPr/>
      </dsp:nvSpPr>
      <dsp:spPr>
        <a:xfrm>
          <a:off x="4190992" y="3034609"/>
          <a:ext cx="2080677" cy="1689793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b="1" i="1" kern="1200" dirty="0" smtClean="0">
              <a:latin typeface="NikoshBAN" pitchFamily="2" charset="0"/>
              <a:cs typeface="NikoshBAN" pitchFamily="2" charset="0"/>
            </a:rPr>
            <a:t>পিতার নাম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b="1" i="1" kern="1200" dirty="0" smtClean="0">
              <a:latin typeface="NikoshBAN" pitchFamily="2" charset="0"/>
              <a:cs typeface="NikoshBAN" pitchFamily="2" charset="0"/>
            </a:rPr>
            <a:t>কবি গোলাম মোস্তফা </a:t>
          </a:r>
          <a:endParaRPr lang="en-US" sz="2000" b="1" i="1" kern="1200" dirty="0">
            <a:latin typeface="NikoshBAN" pitchFamily="2" charset="0"/>
            <a:cs typeface="NikoshBAN" pitchFamily="2" charset="0"/>
          </a:endParaRPr>
        </a:p>
      </dsp:txBody>
      <dsp:txXfrm>
        <a:off x="4495700" y="3282073"/>
        <a:ext cx="1471261" cy="1194865"/>
      </dsp:txXfrm>
    </dsp:sp>
    <dsp:sp modelId="{29DA4F4D-6362-4AB3-A9DF-1EBB9C66D064}">
      <dsp:nvSpPr>
        <dsp:cNvPr id="0" name=""/>
        <dsp:cNvSpPr/>
      </dsp:nvSpPr>
      <dsp:spPr>
        <a:xfrm>
          <a:off x="2533333" y="4902599"/>
          <a:ext cx="2267267" cy="1510605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b="1" i="1" kern="1200" dirty="0" smtClean="0">
              <a:latin typeface="NikoshBAN" pitchFamily="2" charset="0"/>
              <a:cs typeface="NikoshBAN" pitchFamily="2" charset="0"/>
            </a:rPr>
            <a:t>১৯৭২ সালে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b="1" i="1" kern="1200" dirty="0" smtClean="0">
              <a:latin typeface="NikoshBAN" pitchFamily="2" charset="0"/>
              <a:cs typeface="NikoshBAN" pitchFamily="2" charset="0"/>
            </a:rPr>
            <a:t>নতুন কুঁড়ি  অনুষ্ঠানের রূপকার </a:t>
          </a:r>
          <a:endParaRPr lang="en-US" sz="2000" b="1" i="1" kern="1200" dirty="0">
            <a:latin typeface="NikoshBAN" pitchFamily="2" charset="0"/>
            <a:cs typeface="NikoshBAN" pitchFamily="2" charset="0"/>
          </a:endParaRPr>
        </a:p>
      </dsp:txBody>
      <dsp:txXfrm>
        <a:off x="2865367" y="5123822"/>
        <a:ext cx="1603199" cy="1068159"/>
      </dsp:txXfrm>
    </dsp:sp>
    <dsp:sp modelId="{4DBD1DC6-7F19-4A7B-8F8A-96BDDBF6F0A2}">
      <dsp:nvSpPr>
        <dsp:cNvPr id="0" name=""/>
        <dsp:cNvSpPr/>
      </dsp:nvSpPr>
      <dsp:spPr>
        <a:xfrm>
          <a:off x="302980" y="3505198"/>
          <a:ext cx="2347979" cy="1967805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b="1" i="1" kern="1200" dirty="0" smtClean="0">
              <a:latin typeface="NikoshBAN" pitchFamily="2" charset="0"/>
              <a:cs typeface="NikoshBAN" pitchFamily="2" charset="0"/>
            </a:rPr>
            <a:t>একুশের পদকসহ  বহু পদক  ও পুরস্কার লাভ করেছেন </a:t>
          </a:r>
          <a:endParaRPr lang="en-US" sz="2000" b="1" i="1" kern="1200" dirty="0">
            <a:latin typeface="NikoshBAN" pitchFamily="2" charset="0"/>
            <a:cs typeface="NikoshBAN" pitchFamily="2" charset="0"/>
          </a:endParaRPr>
        </a:p>
      </dsp:txBody>
      <dsp:txXfrm>
        <a:off x="646834" y="3793376"/>
        <a:ext cx="1660271" cy="1391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n 3"/>
          <p:cNvSpPr/>
          <p:nvPr/>
        </p:nvSpPr>
        <p:spPr>
          <a:xfrm>
            <a:off x="0" y="-62165"/>
            <a:ext cx="9144000" cy="6920163"/>
          </a:xfrm>
          <a:prstGeom prst="sun">
            <a:avLst>
              <a:gd name="adj" fmla="val 1991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5400" b="1" i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সকলকে  আমার   শুভেচ্ছা  </a:t>
            </a:r>
            <a:endParaRPr lang="en-US" sz="5400" b="1" i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68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86326" y="545431"/>
            <a:ext cx="2618874" cy="10156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সংগীত </a:t>
            </a:r>
            <a:endParaRPr lang="en-US" sz="6000" b="1" i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606841"/>
            <a:ext cx="2590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নৃত্য</a:t>
            </a:r>
            <a:endParaRPr lang="en-US" sz="6000" b="1" i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586536"/>
            <a:ext cx="2438400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কবিতা </a:t>
            </a:r>
            <a:endParaRPr lang="en-US" sz="6000" b="1" i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04800"/>
            <a:ext cx="4267200" cy="19776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06841"/>
            <a:ext cx="4267200" cy="16606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550441"/>
            <a:ext cx="4267200" cy="185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8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Point Star 1"/>
          <p:cNvSpPr/>
          <p:nvPr/>
        </p:nvSpPr>
        <p:spPr>
          <a:xfrm>
            <a:off x="1828800" y="-152400"/>
            <a:ext cx="5334000" cy="2362200"/>
          </a:xfrm>
          <a:prstGeom prst="star16">
            <a:avLst>
              <a:gd name="adj" fmla="val 30701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800" b="1" i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228600" y="1905000"/>
            <a:ext cx="8763000" cy="3810000"/>
          </a:xfrm>
          <a:prstGeom prst="horizontalScroll">
            <a:avLst>
              <a:gd name="adj" fmla="val 1162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bn-BD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মুস্তাফা মনোয়ার  হলেন-</a:t>
            </a:r>
          </a:p>
          <a:p>
            <a:pPr algn="ctr"/>
            <a:r>
              <a:rPr lang="bn-BD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ক.চিত্রশিল্পী খ.ভাস্কর্যশিল্পী</a:t>
            </a:r>
          </a:p>
          <a:p>
            <a:pPr algn="ctr"/>
            <a:r>
              <a:rPr lang="bn-BD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গ.স্থাপত্যশিল্পী ঘ. কারুশিল্পী 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bn-BD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কোনটির মধ্য দিয়ে একটি দেশ এবং  দেশের  মানুষকে  জানা যায়? </a:t>
            </a:r>
          </a:p>
          <a:p>
            <a:pPr algn="ctr"/>
            <a:r>
              <a:rPr lang="bn-BD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ক.শিল্পকলা খ.সাহিত্যচর্চা</a:t>
            </a:r>
          </a:p>
          <a:p>
            <a:pPr algn="ctr"/>
            <a:r>
              <a:rPr lang="bn-BD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গ.বিজ্ঞানচর্চা ঘ. চিত্রকলা </a:t>
            </a:r>
            <a:endParaRPr lang="en-US" sz="2800" b="1" i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38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095"/>
            <a:ext cx="9144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28800" y="391180"/>
            <a:ext cx="43434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চল উত্তর মিলিয়ে নেই- </a:t>
            </a:r>
            <a:endParaRPr lang="en-US" sz="4000" b="1" i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1828800"/>
            <a:ext cx="434340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. </a:t>
            </a:r>
            <a:r>
              <a:rPr lang="bn-BD" sz="4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চিত্রশিল্পী</a:t>
            </a:r>
          </a:p>
          <a:p>
            <a:r>
              <a:rPr lang="bn-BD" sz="4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শিল্পকলা চর্চা </a:t>
            </a:r>
          </a:p>
        </p:txBody>
      </p:sp>
    </p:spTree>
    <p:extLst>
      <p:ext uri="{BB962C8B-B14F-4D97-AF65-F5344CB8AC3E}">
        <p14:creationId xmlns:p14="http://schemas.microsoft.com/office/powerpoint/2010/main" val="304700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-Right Arrow 2"/>
          <p:cNvSpPr/>
          <p:nvPr/>
        </p:nvSpPr>
        <p:spPr>
          <a:xfrm>
            <a:off x="1219200" y="-32084"/>
            <a:ext cx="6705600" cy="2165684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4800" b="1" i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1219200" y="3428999"/>
            <a:ext cx="7391400" cy="3148263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q"/>
            </a:pPr>
            <a:r>
              <a:rPr lang="bn-BD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চিত্রকলার মাধ্যমগুলো কীকী? </a:t>
            </a:r>
          </a:p>
          <a:p>
            <a:pPr marL="285750" indent="-285750" algn="ctr">
              <a:buFont typeface="Wingdings" pitchFamily="2" charset="2"/>
              <a:buChar char="q"/>
            </a:pPr>
            <a:r>
              <a:rPr lang="bn-BD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শিল্পকলা চর্চা সকলের পক্ষে অপরিহার্য কেন? </a:t>
            </a:r>
            <a:endParaRPr 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94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32-Point Star 2"/>
          <p:cNvSpPr/>
          <p:nvPr/>
        </p:nvSpPr>
        <p:spPr>
          <a:xfrm>
            <a:off x="1600200" y="152400"/>
            <a:ext cx="6324600" cy="1752600"/>
          </a:xfrm>
          <a:prstGeom prst="star32">
            <a:avLst>
              <a:gd name="adj" fmla="val 2070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400" b="1" i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838200" y="2362200"/>
            <a:ext cx="8001000" cy="37338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q"/>
            </a:pPr>
            <a:r>
              <a:rPr lang="bn-BD" sz="3600" b="1" i="1" dirty="0" smtClean="0">
                <a:latin typeface="NikoshBAN" pitchFamily="2" charset="0"/>
                <a:cs typeface="NikoshBAN" pitchFamily="2" charset="0"/>
              </a:rPr>
              <a:t>মুস্তাফা মনোয়ার  কত সালে জন্মগ্রহন করেন? </a:t>
            </a:r>
          </a:p>
          <a:p>
            <a:pPr algn="ctr"/>
            <a:endParaRPr lang="bn-BD" sz="3600" b="1" i="1" dirty="0">
              <a:latin typeface="NikoshBAN" pitchFamily="2" charset="0"/>
              <a:cs typeface="NikoshBAN" pitchFamily="2" charset="0"/>
            </a:endParaRPr>
          </a:p>
          <a:p>
            <a:pPr marL="285750" indent="-285750" algn="ctr">
              <a:buFont typeface="Wingdings" pitchFamily="2" charset="2"/>
              <a:buChar char="q"/>
            </a:pPr>
            <a:r>
              <a:rPr lang="bn-BD" sz="3600" b="1" i="1" dirty="0" smtClean="0">
                <a:latin typeface="NikoshBAN" pitchFamily="2" charset="0"/>
                <a:cs typeface="NikoshBAN" pitchFamily="2" charset="0"/>
              </a:rPr>
              <a:t>ভাস্কর্য শব্দের অর্থ কী ? </a:t>
            </a:r>
          </a:p>
          <a:p>
            <a:pPr marL="285750" indent="-285750" algn="ctr">
              <a:buFont typeface="Wingdings" pitchFamily="2" charset="2"/>
              <a:buChar char="q"/>
            </a:pPr>
            <a:r>
              <a:rPr lang="bn-BD" sz="3600" b="1" i="1" dirty="0" smtClean="0">
                <a:latin typeface="NikoshBAN" pitchFamily="2" charset="0"/>
                <a:cs typeface="NikoshBAN" pitchFamily="2" charset="0"/>
              </a:rPr>
              <a:t>মুস্তাফা মনোয়ারের পিতার নাম কী? </a:t>
            </a:r>
            <a:endParaRPr lang="en-US" sz="3600" b="1" i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8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1600200" y="0"/>
            <a:ext cx="5486400" cy="16002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চল উত্তর জেনে নেই - </a:t>
            </a:r>
            <a:endParaRPr lang="en-US" sz="4800" b="1" i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nut 4"/>
          <p:cNvSpPr/>
          <p:nvPr/>
        </p:nvSpPr>
        <p:spPr>
          <a:xfrm>
            <a:off x="304800" y="2590800"/>
            <a:ext cx="8458200" cy="3962400"/>
          </a:xfrm>
          <a:prstGeom prst="donut">
            <a:avLst>
              <a:gd name="adj" fmla="val 1538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১. ১৯৩৫ সালে</a:t>
            </a:r>
          </a:p>
          <a:p>
            <a:pPr algn="ctr"/>
            <a:r>
              <a:rPr lang="bn-BD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২.পাথর খোদাই করে  বা মাটি দিয়ে আকার  বা গড়ন নির্মানের কাজ ।</a:t>
            </a:r>
          </a:p>
          <a:p>
            <a:pPr algn="ctr"/>
            <a:r>
              <a:rPr lang="bn-BD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৩.কবি গোলাম মোস্তফা  </a:t>
            </a:r>
          </a:p>
        </p:txBody>
      </p:sp>
    </p:spTree>
    <p:extLst>
      <p:ext uri="{BB962C8B-B14F-4D97-AF65-F5344CB8AC3E}">
        <p14:creationId xmlns:p14="http://schemas.microsoft.com/office/powerpoint/2010/main" val="57337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1" y="104274"/>
            <a:ext cx="9144000" cy="6858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4-Point Star 2"/>
          <p:cNvSpPr/>
          <p:nvPr/>
        </p:nvSpPr>
        <p:spPr>
          <a:xfrm>
            <a:off x="1524000" y="457200"/>
            <a:ext cx="5041231" cy="1752600"/>
          </a:xfrm>
          <a:prstGeom prst="star24">
            <a:avLst>
              <a:gd name="adj" fmla="val 19023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i="1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914400" y="3200400"/>
            <a:ext cx="7467600" cy="2895600"/>
          </a:xfrm>
          <a:prstGeom prst="horizontalScroll">
            <a:avLst>
              <a:gd name="adj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bn-BD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শিল্পকলার নানা দিকগুলো কী কী ?  বনর্না কর। </a:t>
            </a:r>
            <a:endParaRPr lang="en-US" sz="3200" b="1" i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37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7704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rved Up Ribbon 2"/>
          <p:cNvSpPr/>
          <p:nvPr/>
        </p:nvSpPr>
        <p:spPr>
          <a:xfrm>
            <a:off x="228600" y="381000"/>
            <a:ext cx="8763000" cy="3200400"/>
          </a:xfrm>
          <a:prstGeom prst="ellipseRibbon2">
            <a:avLst>
              <a:gd name="adj1" fmla="val 64160"/>
              <a:gd name="adj2" fmla="val 65847"/>
              <a:gd name="adj3" fmla="val 4624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b="1" i="1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138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547" y="3200400"/>
            <a:ext cx="67056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3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32" y="-64169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iamond 2"/>
          <p:cNvSpPr/>
          <p:nvPr/>
        </p:nvSpPr>
        <p:spPr>
          <a:xfrm>
            <a:off x="1279358" y="0"/>
            <a:ext cx="6248400" cy="1745363"/>
          </a:xfrm>
          <a:prstGeom prst="diamo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000" b="1" i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Pie 4"/>
          <p:cNvSpPr/>
          <p:nvPr/>
        </p:nvSpPr>
        <p:spPr>
          <a:xfrm>
            <a:off x="914400" y="2590800"/>
            <a:ext cx="7559842" cy="3505200"/>
          </a:xfrm>
          <a:prstGeom prst="pie">
            <a:avLst>
              <a:gd name="adj1" fmla="val 3876226"/>
              <a:gd name="adj2" fmla="val 385233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i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উম্মে ছালমা </a:t>
            </a:r>
          </a:p>
          <a:p>
            <a:pPr algn="ctr"/>
            <a:r>
              <a:rPr lang="bn-BD" sz="2400" b="1" i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সহকারী শিক্ষক (সমাজবিজ্ঞান)</a:t>
            </a:r>
          </a:p>
          <a:p>
            <a:pPr algn="ctr"/>
            <a:r>
              <a:rPr lang="bn-BD" sz="2400" b="1" i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মহেশপুর দাখিল মাদ্রাসা</a:t>
            </a:r>
          </a:p>
          <a:p>
            <a:pPr algn="ctr"/>
            <a:r>
              <a:rPr lang="bn-BD" sz="2400" b="1" i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ঈশ্বরগঞ্জ, ময়মনসিংহ </a:t>
            </a:r>
          </a:p>
          <a:p>
            <a:pPr algn="ctr"/>
            <a:r>
              <a:rPr lang="bn-BD" sz="2400" b="1" i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ইমেল- </a:t>
            </a:r>
            <a:r>
              <a:rPr lang="en-US" sz="2400" b="1" i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ommaysalmaab@gmail.com</a:t>
            </a:r>
            <a:endParaRPr lang="en-US" sz="2400" b="1" i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39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38400" y="228600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i="1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6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nut 3"/>
          <p:cNvSpPr/>
          <p:nvPr/>
        </p:nvSpPr>
        <p:spPr>
          <a:xfrm>
            <a:off x="762000" y="1788695"/>
            <a:ext cx="7848600" cy="41148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শ্রেনি-</a:t>
            </a:r>
            <a:r>
              <a:rPr lang="en-US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8</a:t>
            </a:r>
            <a:r>
              <a:rPr lang="bn-BD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 </a:t>
            </a:r>
          </a:p>
          <a:p>
            <a:pPr algn="ctr"/>
            <a:r>
              <a:rPr lang="bn-BD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বাংলা ১ম পত্র (গদ্য) </a:t>
            </a:r>
          </a:p>
          <a:p>
            <a:pPr algn="ctr"/>
            <a:r>
              <a:rPr lang="bn-BD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 ৪৫মিনিট </a:t>
            </a:r>
          </a:p>
          <a:p>
            <a:pPr algn="ctr"/>
            <a:r>
              <a:rPr lang="bn-BD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 ১০-১০-২০১৫ইং </a:t>
            </a:r>
            <a:endParaRPr lang="en-US" sz="3200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8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369" y="741695"/>
            <a:ext cx="2505075" cy="25356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495" y="745707"/>
            <a:ext cx="2876550" cy="25356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505200"/>
            <a:ext cx="2758615" cy="2762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512345"/>
            <a:ext cx="3048000" cy="30023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886200"/>
            <a:ext cx="2971799" cy="23812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86200"/>
            <a:ext cx="2895599" cy="23812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81200" y="69407"/>
            <a:ext cx="47244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b="1" i="1" dirty="0" smtClean="0">
                <a:latin typeface="NikoshBAN" pitchFamily="2" charset="0"/>
                <a:cs typeface="NikoshBAN" pitchFamily="2" charset="0"/>
              </a:rPr>
              <a:t>নিচের ছবিগুলি দেখে আমরা কী বুঝতে পারছি ? 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30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 Arrow Callout 1"/>
          <p:cNvSpPr/>
          <p:nvPr/>
        </p:nvSpPr>
        <p:spPr>
          <a:xfrm>
            <a:off x="1411706" y="-186490"/>
            <a:ext cx="6553199" cy="2362200"/>
          </a:xfrm>
          <a:prstGeom prst="quad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i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4400" b="1" i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Up Ribbon 2"/>
          <p:cNvSpPr/>
          <p:nvPr/>
        </p:nvSpPr>
        <p:spPr>
          <a:xfrm>
            <a:off x="1427747" y="4267200"/>
            <a:ext cx="6553200" cy="2209800"/>
          </a:xfrm>
          <a:prstGeom prst="ribbon2">
            <a:avLst>
              <a:gd name="adj1" fmla="val 33333"/>
              <a:gd name="adj2" fmla="val 75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i="1" dirty="0" smtClean="0">
                <a:latin typeface="NikoshBAN" pitchFamily="2" charset="0"/>
                <a:cs typeface="NikoshBAN" pitchFamily="2" charset="0"/>
              </a:rPr>
              <a:t>শিল্পকলার নানা দিক </a:t>
            </a:r>
          </a:p>
          <a:p>
            <a:pPr algn="ctr"/>
            <a:r>
              <a:rPr lang="bn-BD" sz="4400" b="1" i="1" dirty="0" smtClean="0">
                <a:latin typeface="NikoshBAN" pitchFamily="2" charset="0"/>
                <a:cs typeface="NikoshBAN" pitchFamily="2" charset="0"/>
              </a:rPr>
              <a:t>মুস্তাফা মনোয়ার </a:t>
            </a:r>
            <a:endParaRPr lang="en-US" sz="44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9" y="2175710"/>
            <a:ext cx="6400801" cy="209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28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-Point Star 2"/>
          <p:cNvSpPr/>
          <p:nvPr/>
        </p:nvSpPr>
        <p:spPr>
          <a:xfrm>
            <a:off x="1752600" y="-304800"/>
            <a:ext cx="4876800" cy="2743200"/>
          </a:xfrm>
          <a:prstGeom prst="star6">
            <a:avLst>
              <a:gd name="adj" fmla="val 26528"/>
              <a:gd name="hf" fmla="val 1154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i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6000" b="1" i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uble Wave 4"/>
          <p:cNvSpPr/>
          <p:nvPr/>
        </p:nvSpPr>
        <p:spPr>
          <a:xfrm>
            <a:off x="1134979" y="3657600"/>
            <a:ext cx="7391400" cy="2895600"/>
          </a:xfrm>
          <a:prstGeom prst="doubleWave">
            <a:avLst>
              <a:gd name="adj1" fmla="val 3636"/>
              <a:gd name="adj2" fmla="val -303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bn-BD" sz="3200" b="1" i="1" dirty="0" smtClean="0">
                <a:latin typeface="NikoshBAN" pitchFamily="2" charset="0"/>
                <a:cs typeface="NikoshBAN" pitchFamily="2" charset="0"/>
              </a:rPr>
              <a:t>কবি পরিচিতি বলতে পারবে।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bn-BD" sz="3200" b="1" i="1" dirty="0" smtClean="0">
                <a:latin typeface="NikoshBAN" pitchFamily="2" charset="0"/>
                <a:cs typeface="NikoshBAN" pitchFamily="2" charset="0"/>
              </a:rPr>
              <a:t>শব্দার্থ বলতে পারবে।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bn-BD" sz="3200" b="1" i="1" dirty="0" smtClean="0">
                <a:latin typeface="NikoshBAN" pitchFamily="2" charset="0"/>
                <a:cs typeface="NikoshBAN" pitchFamily="2" charset="0"/>
              </a:rPr>
              <a:t>শিল্পকলার নানাদিক সম্পর্কে বলতে পারবে। 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71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010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11" y="0"/>
            <a:ext cx="3052011" cy="60385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2346" y="6273225"/>
            <a:ext cx="2747211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i="1" dirty="0" smtClean="0">
                <a:latin typeface="NikoshBAN" pitchFamily="2" charset="0"/>
                <a:cs typeface="NikoshBAN" pitchFamily="2" charset="0"/>
              </a:rPr>
              <a:t>মুস্তাফা মনোয়ার 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906379204"/>
              </p:ext>
            </p:extLst>
          </p:nvPr>
        </p:nvGraphicFramePr>
        <p:xfrm>
          <a:off x="3048000" y="152400"/>
          <a:ext cx="60960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>
          <a:xfrm>
            <a:off x="3505200" y="1524000"/>
            <a:ext cx="2590800" cy="17145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i="1" dirty="0" smtClean="0">
                <a:latin typeface="NikoshBAN" pitchFamily="2" charset="0"/>
                <a:cs typeface="NikoshBAN" pitchFamily="2" charset="0"/>
              </a:rPr>
              <a:t>তিনি সংগীত পরিচালক,দ্বিতীয় ও ষষ্ট সাফ গেমসের সফল মাস্কট নির্মাতা 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67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8" grpId="0">
        <p:bldAsOne/>
      </p:bldGraphic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428747" cy="691779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117354"/>
            <a:ext cx="1600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গুহা-মানুষ </a:t>
            </a:r>
            <a:endParaRPr lang="en-US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412648"/>
            <a:ext cx="12954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ভাস্কর্য  </a:t>
            </a:r>
            <a:endParaRPr lang="en-US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" y="4024700"/>
            <a:ext cx="13716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সথাপত্য</a:t>
            </a:r>
            <a:endParaRPr lang="en-US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562600"/>
            <a:ext cx="1752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নকশি কাঁথা </a:t>
            </a:r>
            <a:endParaRPr lang="en-US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41857" y="723454"/>
            <a:ext cx="3386889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প্রাচীনকালের গুহায়বসবাসকারী  মানুষ। </a:t>
            </a:r>
            <a:endParaRPr lang="en-US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41858" y="2052934"/>
            <a:ext cx="3386888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পাথর খোদাই করে বা মাটি দিয়ে আকার বা গড়ন নির্মানের কাজ ।</a:t>
            </a:r>
            <a:endParaRPr lang="en-US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3917796"/>
            <a:ext cx="3180346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গৃহ বা ভবনাদি  নির্মানের  কাজ । </a:t>
            </a:r>
            <a:endParaRPr lang="en-US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96789" y="5316378"/>
            <a:ext cx="304800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সুন্দর নকশা সৃষ্টিকরে তৈরি কাথা। </a:t>
            </a:r>
            <a:endParaRPr lang="en-US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49685"/>
            <a:ext cx="1524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শব্দার্থ </a:t>
            </a:r>
            <a:endParaRPr lang="en-US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675" y="2167912"/>
            <a:ext cx="3009899" cy="156588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675" y="3830478"/>
            <a:ext cx="3152774" cy="14859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1" y="5539218"/>
            <a:ext cx="2990848" cy="131878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675" y="891874"/>
            <a:ext cx="2981325" cy="12760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749" y="2167912"/>
            <a:ext cx="3009899" cy="156588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749" y="891874"/>
            <a:ext cx="2981325" cy="127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20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090" y="-31769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6788"/>
            <a:ext cx="899160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শিল্পকলা হলো- চিত্রকলা,ভাস্কর্য,সাথপত্য,সংগীত, নৃত্য কবিতা সবকিছুর মধ্য দিয়েই সুন্দরকে  প্রকাশ করার </a:t>
            </a:r>
            <a:r>
              <a:rPr lang="bn-BD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বুঝায়। </a:t>
            </a:r>
            <a:endParaRPr lang="en-US" sz="2800" b="1" i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52400" y="1084007"/>
            <a:ext cx="8991599" cy="744793"/>
          </a:xfrm>
          <a:prstGeom prst="horizontalScrol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শিল্পকলার নানাদিক সমূহ হলো – </a:t>
            </a:r>
            <a:endParaRPr lang="en-US" sz="2800" b="1" i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7884" y="2100581"/>
            <a:ext cx="2133600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চিত্রকলা </a:t>
            </a:r>
            <a:endParaRPr lang="en-US" sz="2800" b="1" i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6063" y="4017606"/>
            <a:ext cx="20574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ভাস্কর্য </a:t>
            </a:r>
            <a:endParaRPr lang="en-US" sz="2800" b="1" i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2052" y="5715000"/>
            <a:ext cx="2057400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সাথপত্য </a:t>
            </a:r>
            <a:endParaRPr lang="en-US" sz="2800" b="1" i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956" y="3377178"/>
            <a:ext cx="4902866" cy="17526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872" y="5181599"/>
            <a:ext cx="4951995" cy="15733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022" y="1927253"/>
            <a:ext cx="4902866" cy="139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29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271</Words>
  <Application>Microsoft Office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103</cp:revision>
  <dcterms:created xsi:type="dcterms:W3CDTF">2006-08-16T00:00:00Z</dcterms:created>
  <dcterms:modified xsi:type="dcterms:W3CDTF">2015-10-16T13:56:29Z</dcterms:modified>
</cp:coreProperties>
</file>