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78" r:id="rId4"/>
    <p:sldId id="262" r:id="rId5"/>
    <p:sldId id="259" r:id="rId6"/>
    <p:sldId id="261" r:id="rId7"/>
    <p:sldId id="263" r:id="rId8"/>
    <p:sldId id="264" r:id="rId9"/>
    <p:sldId id="265" r:id="rId10"/>
    <p:sldId id="266" r:id="rId11"/>
    <p:sldId id="267" r:id="rId12"/>
    <p:sldId id="268" r:id="rId13"/>
    <p:sldId id="270" r:id="rId14"/>
    <p:sldId id="272" r:id="rId15"/>
    <p:sldId id="271" r:id="rId16"/>
    <p:sldId id="273" r:id="rId17"/>
    <p:sldId id="274" r:id="rId18"/>
    <p:sldId id="276" r:id="rId19"/>
    <p:sldId id="275"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8D6"/>
    <a:srgbClr val="1CEC30"/>
    <a:srgbClr val="99FFCC"/>
    <a:srgbClr val="FF99FF"/>
    <a:srgbClr val="69A395"/>
    <a:srgbClr val="6184AB"/>
    <a:srgbClr val="FF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1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b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2.png"/><Relationship Id="rId3" Type="http://schemas.openxmlformats.org/officeDocument/2006/relationships/image" Target="../media/image22.JPG"/><Relationship Id="rId7" Type="http://schemas.openxmlformats.org/officeDocument/2006/relationships/image" Target="../media/image26.JPG"/><Relationship Id="rId12" Type="http://schemas.openxmlformats.org/officeDocument/2006/relationships/image" Target="../media/image31.gif"/><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11" Type="http://schemas.openxmlformats.org/officeDocument/2006/relationships/image" Target="../media/image30.jpe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 Id="rId1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6" name="TextBox 5"/>
          <p:cNvSpPr txBox="1"/>
          <p:nvPr/>
        </p:nvSpPr>
        <p:spPr>
          <a:xfrm rot="18322160">
            <a:off x="1102331" y="350966"/>
            <a:ext cx="4978172" cy="4876800"/>
          </a:xfrm>
          <a:prstGeom prst="rect">
            <a:avLst/>
          </a:prstGeom>
          <a:noFill/>
        </p:spPr>
        <p:txBody>
          <a:bodyPr wrap="square" rtlCol="0">
            <a:prstTxWarp prst="textArchUpPour">
              <a:avLst>
                <a:gd name="adj1" fmla="val 12351073"/>
                <a:gd name="adj2" fmla="val 56149"/>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bn-IN" sz="4800" b="1" dirty="0" smtClean="0">
                <a:ln w="3810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সবাইকে </a:t>
            </a:r>
            <a:endParaRPr lang="en-US" sz="4800" b="1" dirty="0">
              <a:ln w="3810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sp>
        <p:nvSpPr>
          <p:cNvPr id="8" name="TextBox 7"/>
          <p:cNvSpPr txBox="1"/>
          <p:nvPr/>
        </p:nvSpPr>
        <p:spPr>
          <a:xfrm>
            <a:off x="4038600" y="325580"/>
            <a:ext cx="4381500" cy="1184150"/>
          </a:xfrm>
          <a:prstGeom prst="rect">
            <a:avLst/>
          </a:prstGeom>
          <a:noFill/>
        </p:spPr>
        <p:txBody>
          <a:bodyPr wrap="square" rtlCol="0">
            <a:prstTxWarp prst="textWave2">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bn-IN" sz="4800" b="1" dirty="0" smtClean="0">
                <a:ln w="3810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স্বাগতম  </a:t>
            </a:r>
            <a:endParaRPr lang="en-US" sz="4800" b="1" dirty="0">
              <a:ln w="3810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1364"/>
          <a:stretch/>
        </p:blipFill>
        <p:spPr>
          <a:xfrm>
            <a:off x="4696691" y="4986"/>
            <a:ext cx="4447309" cy="685799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48485"/>
          <a:stretch/>
        </p:blipFill>
        <p:spPr>
          <a:xfrm>
            <a:off x="-13854" y="1"/>
            <a:ext cx="4710545" cy="6860015"/>
          </a:xfrm>
          <a:prstGeom prst="rect">
            <a:avLst/>
          </a:prstGeom>
        </p:spPr>
      </p:pic>
    </p:spTree>
    <p:extLst>
      <p:ext uri="{BB962C8B-B14F-4D97-AF65-F5344CB8AC3E}">
        <p14:creationId xmlns:p14="http://schemas.microsoft.com/office/powerpoint/2010/main" val="3974521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0"/>
                                        <p:tgtEl>
                                          <p:spTgt spid="9"/>
                                        </p:tgtEl>
                                        <p:attrNameLst>
                                          <p:attrName>ppt_x</p:attrName>
                                        </p:attrNameLst>
                                      </p:cBhvr>
                                      <p:tavLst>
                                        <p:tav tm="0">
                                          <p:val>
                                            <p:strVal val="ppt_x"/>
                                          </p:val>
                                        </p:tav>
                                        <p:tav tm="100000">
                                          <p:val>
                                            <p:strVal val="1+ppt_w/2"/>
                                          </p:val>
                                        </p:tav>
                                      </p:tavLst>
                                    </p:anim>
                                    <p:anim calcmode="lin" valueType="num">
                                      <p:cBhvr additive="base">
                                        <p:cTn id="7" dur="5000"/>
                                        <p:tgtEl>
                                          <p:spTgt spid="9"/>
                                        </p:tgtEl>
                                        <p:attrNameLst>
                                          <p:attrName>ppt_y</p:attrName>
                                        </p:attrNameLst>
                                      </p:cBhvr>
                                      <p:tavLst>
                                        <p:tav tm="0">
                                          <p:val>
                                            <p:strVal val="ppt_y"/>
                                          </p:val>
                                        </p:tav>
                                        <p:tav tm="100000">
                                          <p:val>
                                            <p:strVal val="ppt_y"/>
                                          </p:val>
                                        </p:tav>
                                      </p:tavLst>
                                    </p:anim>
                                    <p:set>
                                      <p:cBhvr>
                                        <p:cTn id="8" dur="1" fill="hold">
                                          <p:stCondLst>
                                            <p:cond delay="4999"/>
                                          </p:stCondLst>
                                        </p:cTn>
                                        <p:tgtEl>
                                          <p:spTgt spid="9"/>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0"/>
                                        <p:tgtEl>
                                          <p:spTgt spid="10"/>
                                        </p:tgtEl>
                                        <p:attrNameLst>
                                          <p:attrName>ppt_x</p:attrName>
                                        </p:attrNameLst>
                                      </p:cBhvr>
                                      <p:tavLst>
                                        <p:tav tm="0">
                                          <p:val>
                                            <p:strVal val="ppt_x"/>
                                          </p:val>
                                        </p:tav>
                                        <p:tav tm="100000">
                                          <p:val>
                                            <p:strVal val="0-ppt_w/2"/>
                                          </p:val>
                                        </p:tav>
                                      </p:tavLst>
                                    </p:anim>
                                    <p:anim calcmode="lin" valueType="num">
                                      <p:cBhvr additive="base">
                                        <p:cTn id="11" dur="5000"/>
                                        <p:tgtEl>
                                          <p:spTgt spid="10"/>
                                        </p:tgtEl>
                                        <p:attrNameLst>
                                          <p:attrName>ppt_y</p:attrName>
                                        </p:attrNameLst>
                                      </p:cBhvr>
                                      <p:tavLst>
                                        <p:tav tm="0">
                                          <p:val>
                                            <p:strVal val="ppt_y"/>
                                          </p:val>
                                        </p:tav>
                                        <p:tav tm="100000">
                                          <p:val>
                                            <p:strVal val="ppt_y"/>
                                          </p:val>
                                        </p:tav>
                                      </p:tavLst>
                                    </p:anim>
                                    <p:set>
                                      <p:cBhvr>
                                        <p:cTn id="12" dur="1" fill="hold">
                                          <p:stCondLst>
                                            <p:cond delay="49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1"/>
          </a:xfrm>
          <a:prstGeom prst="rect">
            <a:avLst/>
          </a:prstGeom>
          <a:pattFill prst="dashHorz">
            <a:fgClr>
              <a:schemeClr val="accent2">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45426" y="152400"/>
            <a:ext cx="2590800" cy="1774085"/>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একক কাজ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TextBox 5"/>
          <p:cNvSpPr txBox="1"/>
          <p:nvPr/>
        </p:nvSpPr>
        <p:spPr>
          <a:xfrm>
            <a:off x="152399" y="2112256"/>
            <a:ext cx="579120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400" dirty="0" smtClean="0">
                <a:solidFill>
                  <a:srgbClr val="FF0000"/>
                </a:solidFill>
                <a:latin typeface="NikoshBAN" pitchFamily="2" charset="0"/>
                <a:cs typeface="NikoshBAN" pitchFamily="2" charset="0"/>
              </a:rPr>
              <a:t>প্রশ্নঃ মোহাম্মদ ওয়াজেদ আলী কত বঙ্গাব্দে জন্মগ্রহণ করেন? </a:t>
            </a:r>
            <a:endParaRPr lang="en-US" sz="2400" dirty="0">
              <a:solidFill>
                <a:srgbClr val="FF0000"/>
              </a:solidFill>
              <a:latin typeface="NikoshBAN" pitchFamily="2" charset="0"/>
              <a:cs typeface="NikoshBAN" pitchFamily="2" charset="0"/>
            </a:endParaRPr>
          </a:p>
        </p:txBody>
      </p:sp>
      <p:sp>
        <p:nvSpPr>
          <p:cNvPr id="7" name="TextBox 6"/>
          <p:cNvSpPr txBox="1"/>
          <p:nvPr/>
        </p:nvSpPr>
        <p:spPr>
          <a:xfrm>
            <a:off x="159327" y="2740042"/>
            <a:ext cx="578427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800" dirty="0" smtClean="0">
                <a:solidFill>
                  <a:srgbClr val="0070C0"/>
                </a:solidFill>
                <a:latin typeface="NikoshBAN" pitchFamily="2" charset="0"/>
                <a:cs typeface="NikoshBAN" pitchFamily="2" charset="0"/>
              </a:rPr>
              <a:t>প্রশ্নঃ মোহাম্মদ ওয়াজেদ আলীর পেশা কী ছিল ?  </a:t>
            </a:r>
            <a:endParaRPr lang="en-US" sz="2800" dirty="0">
              <a:solidFill>
                <a:srgbClr val="0070C0"/>
              </a:solidFill>
              <a:latin typeface="NikoshBAN" pitchFamily="2" charset="0"/>
              <a:cs typeface="NikoshBAN" pitchFamily="2" charset="0"/>
            </a:endParaRPr>
          </a:p>
        </p:txBody>
      </p:sp>
      <p:sp>
        <p:nvSpPr>
          <p:cNvPr id="8" name="TextBox 7"/>
          <p:cNvSpPr txBox="1"/>
          <p:nvPr/>
        </p:nvSpPr>
        <p:spPr>
          <a:xfrm>
            <a:off x="159327" y="3456049"/>
            <a:ext cx="289213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800" dirty="0" smtClean="0">
                <a:solidFill>
                  <a:schemeClr val="accent2">
                    <a:lumMod val="75000"/>
                  </a:schemeClr>
                </a:solidFill>
                <a:latin typeface="NikoshBAN" pitchFamily="2" charset="0"/>
                <a:cs typeface="NikoshBAN" pitchFamily="2" charset="0"/>
              </a:rPr>
              <a:t>প্রশ্নঃ ‘মরুভাস্কর’ কী ? </a:t>
            </a:r>
            <a:endParaRPr lang="en-US" sz="2800" dirty="0">
              <a:solidFill>
                <a:schemeClr val="accent2">
                  <a:lumMod val="75000"/>
                </a:schemeClr>
              </a:solidFill>
              <a:latin typeface="NikoshBAN" pitchFamily="2" charset="0"/>
              <a:cs typeface="NikoshBAN" pitchFamily="2" charset="0"/>
            </a:endParaRPr>
          </a:p>
        </p:txBody>
      </p:sp>
      <p:sp>
        <p:nvSpPr>
          <p:cNvPr id="9" name="TextBox 8"/>
          <p:cNvSpPr txBox="1"/>
          <p:nvPr/>
        </p:nvSpPr>
        <p:spPr>
          <a:xfrm>
            <a:off x="159326" y="4215784"/>
            <a:ext cx="8763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800" dirty="0">
                <a:solidFill>
                  <a:srgbClr val="7030A0"/>
                </a:solidFill>
                <a:latin typeface="NikoshBAN" pitchFamily="2" charset="0"/>
                <a:cs typeface="NikoshBAN" pitchFamily="2" charset="0"/>
              </a:rPr>
              <a:t>প্রশ্নঃ </a:t>
            </a:r>
            <a:r>
              <a:rPr lang="bn-IN" sz="2800" dirty="0" smtClean="0">
                <a:solidFill>
                  <a:srgbClr val="7030A0"/>
                </a:solidFill>
                <a:latin typeface="NikoshBAN" pitchFamily="2" charset="0"/>
                <a:cs typeface="NikoshBAN" pitchFamily="2" charset="0"/>
              </a:rPr>
              <a:t>সমাচ্ছন্ন শব্দের অর্থ কী ? </a:t>
            </a:r>
            <a:endParaRPr lang="en-US" sz="2800" dirty="0">
              <a:solidFill>
                <a:srgbClr val="7030A0"/>
              </a:solidFill>
              <a:latin typeface="NikoshBAN" pitchFamily="2" charset="0"/>
              <a:cs typeface="NikoshBAN" pitchFamily="2" charset="0"/>
            </a:endParaRPr>
          </a:p>
        </p:txBody>
      </p:sp>
      <p:sp>
        <p:nvSpPr>
          <p:cNvPr id="10" name="TextBox 9"/>
          <p:cNvSpPr txBox="1"/>
          <p:nvPr/>
        </p:nvSpPr>
        <p:spPr>
          <a:xfrm>
            <a:off x="152399" y="5587854"/>
            <a:ext cx="876992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2800" dirty="0" smtClean="0">
                <a:solidFill>
                  <a:srgbClr val="00B050"/>
                </a:solidFill>
                <a:latin typeface="NikoshBAN" pitchFamily="2" charset="0"/>
                <a:cs typeface="NikoshBAN" pitchFamily="2" charset="0"/>
              </a:rPr>
              <a:t>প্রশ্নঃ মানুষ মুহম্মদ (স) প্রবন্ধের আলোচ্য বিষয় কী ?  </a:t>
            </a:r>
            <a:endParaRPr lang="en-US" sz="2800" dirty="0">
              <a:solidFill>
                <a:srgbClr val="00B050"/>
              </a:solidFill>
              <a:latin typeface="NikoshBAN" pitchFamily="2" charset="0"/>
              <a:cs typeface="NikoshBAN" pitchFamily="2" charset="0"/>
            </a:endParaRPr>
          </a:p>
        </p:txBody>
      </p:sp>
      <p:sp>
        <p:nvSpPr>
          <p:cNvPr id="11" name="TextBox 10"/>
          <p:cNvSpPr txBox="1"/>
          <p:nvPr/>
        </p:nvSpPr>
        <p:spPr>
          <a:xfrm>
            <a:off x="6109852" y="2112256"/>
            <a:ext cx="281247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400" dirty="0" smtClean="0">
                <a:solidFill>
                  <a:srgbClr val="FF0000"/>
                </a:solidFill>
                <a:latin typeface="NikoshBAN" pitchFamily="2" charset="0"/>
                <a:cs typeface="NikoshBAN" pitchFamily="2" charset="0"/>
              </a:rPr>
              <a:t>উত্তরঃ  ১৩০৩ বঙ্গাব্দে । </a:t>
            </a:r>
            <a:endParaRPr lang="en-US" sz="2400" dirty="0">
              <a:solidFill>
                <a:srgbClr val="FF0000"/>
              </a:solidFill>
              <a:latin typeface="NikoshBAN" pitchFamily="2" charset="0"/>
              <a:cs typeface="NikoshBAN" pitchFamily="2" charset="0"/>
            </a:endParaRPr>
          </a:p>
        </p:txBody>
      </p:sp>
      <p:sp>
        <p:nvSpPr>
          <p:cNvPr id="12" name="TextBox 11"/>
          <p:cNvSpPr txBox="1"/>
          <p:nvPr/>
        </p:nvSpPr>
        <p:spPr>
          <a:xfrm>
            <a:off x="6109852" y="2741717"/>
            <a:ext cx="2812473"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800" dirty="0" smtClean="0">
                <a:solidFill>
                  <a:srgbClr val="0070C0"/>
                </a:solidFill>
                <a:latin typeface="NikoshBAN" pitchFamily="2" charset="0"/>
                <a:cs typeface="NikoshBAN" pitchFamily="2" charset="0"/>
              </a:rPr>
              <a:t>উত্তরঃ  সাংবাদিকতা। </a:t>
            </a:r>
            <a:endParaRPr lang="en-US" sz="2800" dirty="0">
              <a:solidFill>
                <a:srgbClr val="0070C0"/>
              </a:solidFill>
              <a:latin typeface="NikoshBAN" pitchFamily="2" charset="0"/>
              <a:cs typeface="NikoshBAN" pitchFamily="2" charset="0"/>
            </a:endParaRPr>
          </a:p>
        </p:txBody>
      </p:sp>
      <p:sp>
        <p:nvSpPr>
          <p:cNvPr id="13" name="TextBox 12"/>
          <p:cNvSpPr txBox="1"/>
          <p:nvPr/>
        </p:nvSpPr>
        <p:spPr>
          <a:xfrm>
            <a:off x="3245426" y="3456049"/>
            <a:ext cx="567690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800" dirty="0" smtClean="0">
                <a:solidFill>
                  <a:schemeClr val="accent2">
                    <a:lumMod val="75000"/>
                  </a:schemeClr>
                </a:solidFill>
                <a:latin typeface="NikoshBAN" pitchFamily="2" charset="0"/>
                <a:cs typeface="NikoshBAN" pitchFamily="2" charset="0"/>
              </a:rPr>
              <a:t>উত্তরঃ  মোহাম্মদ ওয়াজেদ আলীর একটি গ্রন্থ। </a:t>
            </a:r>
            <a:endParaRPr lang="en-US" sz="2800" dirty="0">
              <a:solidFill>
                <a:schemeClr val="accent2">
                  <a:lumMod val="75000"/>
                </a:schemeClr>
              </a:solidFill>
              <a:latin typeface="NikoshBAN" pitchFamily="2" charset="0"/>
              <a:cs typeface="NikoshBAN" pitchFamily="2" charset="0"/>
            </a:endParaRPr>
          </a:p>
        </p:txBody>
      </p:sp>
      <p:sp>
        <p:nvSpPr>
          <p:cNvPr id="14" name="TextBox 13"/>
          <p:cNvSpPr txBox="1"/>
          <p:nvPr/>
        </p:nvSpPr>
        <p:spPr>
          <a:xfrm>
            <a:off x="152398" y="4811992"/>
            <a:ext cx="876992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800" dirty="0" smtClean="0">
                <a:solidFill>
                  <a:srgbClr val="7030A0"/>
                </a:solidFill>
                <a:latin typeface="NikoshBAN" pitchFamily="2" charset="0"/>
                <a:cs typeface="NikoshBAN" pitchFamily="2" charset="0"/>
              </a:rPr>
              <a:t>উত্তরঃ  অভিভূত। </a:t>
            </a:r>
            <a:endParaRPr lang="en-US" sz="2800" dirty="0">
              <a:solidFill>
                <a:srgbClr val="7030A0"/>
              </a:solidFill>
              <a:latin typeface="NikoshBAN" pitchFamily="2" charset="0"/>
              <a:cs typeface="NikoshBAN" pitchFamily="2" charset="0"/>
            </a:endParaRPr>
          </a:p>
        </p:txBody>
      </p:sp>
      <p:sp>
        <p:nvSpPr>
          <p:cNvPr id="15" name="TextBox 14"/>
          <p:cNvSpPr txBox="1"/>
          <p:nvPr/>
        </p:nvSpPr>
        <p:spPr>
          <a:xfrm>
            <a:off x="152399" y="6199910"/>
            <a:ext cx="876992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2800" dirty="0" smtClean="0">
                <a:solidFill>
                  <a:srgbClr val="00B050"/>
                </a:solidFill>
                <a:latin typeface="NikoshBAN" pitchFamily="2" charset="0"/>
                <a:cs typeface="NikoshBAN" pitchFamily="2" charset="0"/>
              </a:rPr>
              <a:t>উত্তরঃ  হযরত মুহম্মদ (স)- এর মানবিক গুনাবলি। </a:t>
            </a:r>
            <a:endParaRPr lang="en-US" sz="2800" dirty="0">
              <a:solidFill>
                <a:srgbClr val="00B050"/>
              </a:solidFill>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058" y="152400"/>
            <a:ext cx="1365810" cy="1821080"/>
          </a:xfrm>
          <a:prstGeom prst="ellipse">
            <a:avLst/>
          </a:prstGeom>
          <a:ln w="63500" cap="rnd">
            <a:solidFill>
              <a:srgbClr val="1CEC3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654" y="152400"/>
            <a:ext cx="1330564" cy="1774085"/>
          </a:xfrm>
          <a:prstGeom prst="ellipse">
            <a:avLst/>
          </a:prstGeom>
          <a:ln w="63500" cap="rnd">
            <a:solidFill>
              <a:srgbClr val="F018D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719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by="(-#ppt_w*2)" calcmode="lin" valueType="num">
                                      <p:cBhvr rctx="PPT">
                                        <p:cTn id="15" dur="500" autoRev="1" fill="hold">
                                          <p:stCondLst>
                                            <p:cond delay="0"/>
                                          </p:stCondLst>
                                        </p:cTn>
                                        <p:tgtEl>
                                          <p:spTgt spid="11"/>
                                        </p:tgtEl>
                                        <p:attrNameLst>
                                          <p:attrName>ppt_w</p:attrName>
                                        </p:attrNameLst>
                                      </p:cBhvr>
                                    </p:anim>
                                    <p:anim by="(#ppt_w*0.50)" calcmode="lin" valueType="num">
                                      <p:cBhvr>
                                        <p:cTn id="16" dur="500" decel="50000" autoRev="1" fill="hold">
                                          <p:stCondLst>
                                            <p:cond delay="0"/>
                                          </p:stCondLst>
                                        </p:cTn>
                                        <p:tgtEl>
                                          <p:spTgt spid="11"/>
                                        </p:tgtEl>
                                        <p:attrNameLst>
                                          <p:attrName>ppt_x</p:attrName>
                                        </p:attrNameLst>
                                      </p:cBhvr>
                                    </p:anim>
                                    <p:anim from="(-#ppt_h/2)" to="(#ppt_y)" calcmode="lin" valueType="num">
                                      <p:cBhvr>
                                        <p:cTn id="17" dur="1000" fill="hold">
                                          <p:stCondLst>
                                            <p:cond delay="0"/>
                                          </p:stCondLst>
                                        </p:cTn>
                                        <p:tgtEl>
                                          <p:spTgt spid="11"/>
                                        </p:tgtEl>
                                        <p:attrNameLst>
                                          <p:attrName>ppt_y</p:attrName>
                                        </p:attrNameLst>
                                      </p:cBhvr>
                                    </p:anim>
                                    <p:animRot by="21600000">
                                      <p:cBhvr>
                                        <p:cTn id="18" dur="1000" fill="hold">
                                          <p:stCondLst>
                                            <p:cond delay="0"/>
                                          </p:stCondLst>
                                        </p:cTn>
                                        <p:tgtEl>
                                          <p:spTgt spid="11"/>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Scale>
                                      <p:cBhvr>
                                        <p:cTn id="3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2"/>
                                        </p:tgtEl>
                                        <p:attrNameLst>
                                          <p:attrName>ppt_x</p:attrName>
                                          <p:attrName>ppt_y</p:attrName>
                                        </p:attrNameLst>
                                      </p:cBhvr>
                                    </p:animMotion>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6" dur="1000" fill="hold"/>
                                        <p:tgtEl>
                                          <p:spTgt spid="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8" dur="1000" fill="hold"/>
                                        <p:tgtEl>
                                          <p:spTgt spid="14"/>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5"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1000" fill="hold"/>
                                        <p:tgtEl>
                                          <p:spTgt spid="10"/>
                                        </p:tgtEl>
                                        <p:attrNameLst>
                                          <p:attrName>ppt_w</p:attrName>
                                        </p:attrNameLst>
                                      </p:cBhvr>
                                      <p:tavLst>
                                        <p:tav tm="0">
                                          <p:val>
                                            <p:fltVal val="0"/>
                                          </p:val>
                                        </p:tav>
                                        <p:tav tm="100000">
                                          <p:val>
                                            <p:strVal val="#ppt_w"/>
                                          </p:val>
                                        </p:tav>
                                      </p:tavLst>
                                    </p:anim>
                                    <p:anim calcmode="lin" valueType="num">
                                      <p:cBhvr>
                                        <p:cTn id="98" dur="1000" fill="hold"/>
                                        <p:tgtEl>
                                          <p:spTgt spid="10"/>
                                        </p:tgtEl>
                                        <p:attrNameLst>
                                          <p:attrName>ppt_h</p:attrName>
                                        </p:attrNameLst>
                                      </p:cBhvr>
                                      <p:tavLst>
                                        <p:tav tm="0">
                                          <p:val>
                                            <p:fltVal val="0"/>
                                          </p:val>
                                        </p:tav>
                                        <p:tav tm="100000">
                                          <p:val>
                                            <p:strVal val="#ppt_h"/>
                                          </p:val>
                                        </p:tav>
                                      </p:tavLst>
                                    </p:anim>
                                    <p:anim calcmode="lin" valueType="num">
                                      <p:cBhvr>
                                        <p:cTn id="9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1" fill="hold">
                      <p:stCondLst>
                        <p:cond delay="indefinite"/>
                      </p:stCondLst>
                      <p:childTnLst>
                        <p:par>
                          <p:cTn id="102" fill="hold">
                            <p:stCondLst>
                              <p:cond delay="0"/>
                            </p:stCondLst>
                            <p:childTnLst>
                              <p:par>
                                <p:cTn id="103" presetID="15" presetClass="entr" presetSubtype="0"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1000" fill="hold"/>
                                        <p:tgtEl>
                                          <p:spTgt spid="15"/>
                                        </p:tgtEl>
                                        <p:attrNameLst>
                                          <p:attrName>ppt_w</p:attrName>
                                        </p:attrNameLst>
                                      </p:cBhvr>
                                      <p:tavLst>
                                        <p:tav tm="0">
                                          <p:val>
                                            <p:fltVal val="0"/>
                                          </p:val>
                                        </p:tav>
                                        <p:tav tm="100000">
                                          <p:val>
                                            <p:strVal val="#ppt_w"/>
                                          </p:val>
                                        </p:tav>
                                      </p:tavLst>
                                    </p:anim>
                                    <p:anim calcmode="lin" valueType="num">
                                      <p:cBhvr>
                                        <p:cTn id="106" dur="1000" fill="hold"/>
                                        <p:tgtEl>
                                          <p:spTgt spid="15"/>
                                        </p:tgtEl>
                                        <p:attrNameLst>
                                          <p:attrName>ppt_h</p:attrName>
                                        </p:attrNameLst>
                                      </p:cBhvr>
                                      <p:tavLst>
                                        <p:tav tm="0">
                                          <p:val>
                                            <p:fltVal val="0"/>
                                          </p:val>
                                        </p:tav>
                                        <p:tav tm="100000">
                                          <p:val>
                                            <p:strVal val="#ppt_h"/>
                                          </p:val>
                                        </p:tav>
                                      </p:tavLst>
                                    </p:anim>
                                    <p:anim calcmode="lin" valueType="num">
                                      <p:cBhvr>
                                        <p:cTn id="10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pattFill prst="wdDnDiag">
            <a:fgClr>
              <a:schemeClr val="accent3">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1111" b="27879"/>
          <a:stretch/>
        </p:blipFill>
        <p:spPr>
          <a:xfrm>
            <a:off x="228599" y="152400"/>
            <a:ext cx="4267201" cy="3276600"/>
          </a:xfrm>
          <a:prstGeom prst="rect">
            <a:avLst/>
          </a:prstGeom>
          <a:ln w="28575">
            <a:solidFill>
              <a:srgbClr val="00B05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52400"/>
            <a:ext cx="4267201" cy="3276600"/>
          </a:xfrm>
          <a:prstGeom prst="rect">
            <a:avLst/>
          </a:prstGeom>
          <a:ln w="28575">
            <a:solidFill>
              <a:schemeClr val="accent2">
                <a:lumMod val="75000"/>
              </a:schemeClr>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 y="3088263"/>
            <a:ext cx="5103367" cy="376973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653893" y="4344089"/>
            <a:ext cx="3227613" cy="1752600"/>
          </a:xfrm>
          <a:prstGeom prst="rect">
            <a:avLst/>
          </a:prstGeom>
        </p:spPr>
      </p:pic>
      <p:sp>
        <p:nvSpPr>
          <p:cNvPr id="10" name="TextBox 9"/>
          <p:cNvSpPr txBox="1"/>
          <p:nvPr/>
        </p:nvSpPr>
        <p:spPr>
          <a:xfrm>
            <a:off x="685800" y="3606582"/>
            <a:ext cx="7848600" cy="2246769"/>
          </a:xfrm>
          <a:prstGeom prst="rect">
            <a:avLst/>
          </a:prstGeom>
          <a:ln w="28575">
            <a:solidFill>
              <a:srgbClr val="00B0F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bn-IN" sz="2800" dirty="0" smtClean="0">
                <a:solidFill>
                  <a:srgbClr val="002060"/>
                </a:solidFill>
                <a:latin typeface="NikoshBAN" pitchFamily="2" charset="0"/>
                <a:cs typeface="NikoshBAN" pitchFamily="2" charset="0"/>
              </a:rPr>
              <a:t>‘মানুষ মুহম্মদ (স)’ প্রবন্ধটি মোহাম্মদ ওয়াজেদ আলীর ‘মরু ভাস্কর’ গ্রন্থ থেকে নেওয়া হয়েছে। লেখক এ প্রবন্ধে মহানবী (স) এর মানবিক গুনাবলী তুলে ধরেছেন । একজন ভাল মানুষের মধ্যে যতটুকু গুনাবলী থাকা দরকার তাই তিঁনি দেখিয়াছেন। তিঁনি অতি সাধারন জীবন যাপন করেছেন। </a:t>
            </a:r>
            <a:endParaRPr lang="en-US" sz="2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65876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by="(-#ppt_w*2)" calcmode="lin" valueType="num">
                                      <p:cBhvr rctx="PPT">
                                        <p:cTn id="23" dur="500" autoRev="1" fill="hold">
                                          <p:stCondLst>
                                            <p:cond delay="0"/>
                                          </p:stCondLst>
                                        </p:cTn>
                                        <p:tgtEl>
                                          <p:spTgt spid="10"/>
                                        </p:tgtEl>
                                        <p:attrNameLst>
                                          <p:attrName>ppt_w</p:attrName>
                                        </p:attrNameLst>
                                      </p:cBhvr>
                                    </p:anim>
                                    <p:anim by="(#ppt_w*0.50)" calcmode="lin" valueType="num">
                                      <p:cBhvr>
                                        <p:cTn id="24" dur="500" decel="50000" autoRev="1" fill="hold">
                                          <p:stCondLst>
                                            <p:cond delay="0"/>
                                          </p:stCondLst>
                                        </p:cTn>
                                        <p:tgtEl>
                                          <p:spTgt spid="10"/>
                                        </p:tgtEl>
                                        <p:attrNameLst>
                                          <p:attrName>ppt_x</p:attrName>
                                        </p:attrNameLst>
                                      </p:cBhvr>
                                    </p:anim>
                                    <p:anim from="(-#ppt_h/2)" to="(#ppt_y)" calcmode="lin" valueType="num">
                                      <p:cBhvr>
                                        <p:cTn id="25" dur="1000" fill="hold">
                                          <p:stCondLst>
                                            <p:cond delay="0"/>
                                          </p:stCondLst>
                                        </p:cTn>
                                        <p:tgtEl>
                                          <p:spTgt spid="10"/>
                                        </p:tgtEl>
                                        <p:attrNameLst>
                                          <p:attrName>ppt_y</p:attrName>
                                        </p:attrNameLst>
                                      </p:cBhvr>
                                    </p:anim>
                                    <p:animRot by="21600000">
                                      <p:cBhvr>
                                        <p:cTn id="26"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pattFill prst="diagBrick">
            <a:fgClr>
              <a:schemeClr val="accent2">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96" t="17121" r="36477" b="14394"/>
          <a:stretch/>
        </p:blipFill>
        <p:spPr>
          <a:xfrm>
            <a:off x="145473" y="152399"/>
            <a:ext cx="4350327" cy="3643884"/>
          </a:xfrm>
          <a:prstGeom prst="rect">
            <a:avLst/>
          </a:prstGeom>
          <a:ln w="28575">
            <a:solidFill>
              <a:srgbClr val="92D05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131" y="152398"/>
            <a:ext cx="4352544" cy="3643885"/>
          </a:xfrm>
          <a:prstGeom prst="rect">
            <a:avLst/>
          </a:prstGeom>
          <a:ln w="28575">
            <a:solidFill>
              <a:srgbClr val="FF99FF"/>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62401"/>
            <a:ext cx="2390775" cy="28898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741833" y="4450043"/>
            <a:ext cx="2889810" cy="1914525"/>
          </a:xfrm>
          <a:prstGeom prst="rect">
            <a:avLst/>
          </a:prstGeom>
        </p:spPr>
      </p:pic>
      <p:sp>
        <p:nvSpPr>
          <p:cNvPr id="8" name="TextBox 7"/>
          <p:cNvSpPr txBox="1"/>
          <p:nvPr/>
        </p:nvSpPr>
        <p:spPr>
          <a:xfrm>
            <a:off x="1249507" y="3962400"/>
            <a:ext cx="6815138" cy="1815882"/>
          </a:xfrm>
          <a:prstGeom prst="rect">
            <a:avLst/>
          </a:prstGeom>
          <a:ln w="28575">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bn-IN" sz="2800" dirty="0" smtClean="0">
                <a:solidFill>
                  <a:srgbClr val="0070C0"/>
                </a:solidFill>
                <a:latin typeface="NikoshBAN" pitchFamily="2" charset="0"/>
                <a:cs typeface="NikoshBAN" pitchFamily="2" charset="0"/>
              </a:rPr>
              <a:t>মক্কা বাসীদের অত্যাচারে তিঁনি অবসন্ন হয়ে পরেছিলেন। তায়েফে তাঁকে পাথর মেরে মৃত্যুর পথে নিয়ে গিয়েছিলেন। তারপরও তিঁনি কোন সময়ের জন্য রাগ অথবা পিছপা হন নি। তাদের জন্য দোয়া করেছেন এরা অবুঝ এদের দোষ নিয়না। </a:t>
            </a:r>
            <a:endParaRPr lang="en-US" sz="2800" dirty="0">
              <a:solidFill>
                <a:srgbClr val="0070C0"/>
              </a:solidFill>
              <a:latin typeface="NikoshBAN" pitchFamily="2" charset="0"/>
              <a:cs typeface="NikoshBAN" pitchFamily="2"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51488"/>
          <a:stretch/>
        </p:blipFill>
        <p:spPr>
          <a:xfrm>
            <a:off x="2390776" y="5888182"/>
            <a:ext cx="4838700" cy="964030"/>
          </a:xfrm>
          <a:prstGeom prst="rect">
            <a:avLst/>
          </a:prstGeom>
        </p:spPr>
      </p:pic>
    </p:spTree>
    <p:extLst>
      <p:ext uri="{BB962C8B-B14F-4D97-AF65-F5344CB8AC3E}">
        <p14:creationId xmlns:p14="http://schemas.microsoft.com/office/powerpoint/2010/main" val="87611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pattFill prst="lgCheck">
            <a:fgClr>
              <a:schemeClr val="bg2">
                <a:lumMod val="9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5082" y="4876800"/>
            <a:ext cx="8873836" cy="1815882"/>
          </a:xfrm>
          <a:prstGeom prst="rect">
            <a:avLst/>
          </a:prstGeom>
          <a:ln w="28575">
            <a:solidFill>
              <a:srgbClr val="FF99FF"/>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IN" sz="2800" dirty="0" smtClean="0">
                <a:solidFill>
                  <a:srgbClr val="7030A0"/>
                </a:solidFill>
                <a:latin typeface="NikoshBAN" pitchFamily="2" charset="0"/>
                <a:cs typeface="NikoshBAN" pitchFamily="2" charset="0"/>
              </a:rPr>
              <a:t>মক্কাবাসীরা ইসলাম প্রচারে কঠোর হাতে বাঁধা দিল। এমনকি তারা নবী করিম (সঃ) এবং হযরত আবু বকরের মাথা কেটে নিয়ে আসার জন্য বিপুল পুরস্কার ঘোষণা করল। ইসলাম ও মুসলমানদের ধ্বংস করার জন্য যুদ্ধ করল। বদর, ওহোদ ও আহযাব(খন্দক) যুদ্ধে কাফেররা ইসলাম ও মুসলিমদের নিশ্চিহ্ন করার চেষ্টা করল।  </a:t>
            </a:r>
            <a:endParaRPr lang="en-US" sz="2800" dirty="0">
              <a:solidFill>
                <a:srgbClr val="7030A0"/>
              </a:solidFill>
              <a:latin typeface="NikoshBAN" pitchFamily="2" charset="0"/>
              <a:cs typeface="NikoshBAN"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864" t="23788" r="10000" b="18333"/>
          <a:stretch/>
        </p:blipFill>
        <p:spPr>
          <a:xfrm>
            <a:off x="4648200" y="110835"/>
            <a:ext cx="4360718" cy="2202873"/>
          </a:xfrm>
          <a:prstGeom prst="rect">
            <a:avLst/>
          </a:prstGeom>
          <a:ln w="28575">
            <a:solidFill>
              <a:srgbClr val="FFC0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84" y="2473039"/>
            <a:ext cx="2236123" cy="2286000"/>
          </a:xfrm>
          <a:prstGeom prst="rect">
            <a:avLst/>
          </a:prstGeom>
          <a:ln w="28575">
            <a:solidFill>
              <a:srgbClr val="7030A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82" y="2473039"/>
            <a:ext cx="3048000" cy="2286000"/>
          </a:xfrm>
          <a:prstGeom prst="rect">
            <a:avLst/>
          </a:prstGeom>
          <a:ln w="28575">
            <a:solidFill>
              <a:srgbClr val="FFFF00"/>
            </a:solid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523"/>
          <a:stretch/>
        </p:blipFill>
        <p:spPr>
          <a:xfrm>
            <a:off x="5715000" y="2473038"/>
            <a:ext cx="3293917" cy="2258291"/>
          </a:xfrm>
          <a:prstGeom prst="rect">
            <a:avLst/>
          </a:prstGeom>
          <a:ln w="28575">
            <a:solidFill>
              <a:srgbClr val="0070C0"/>
            </a:solidFill>
          </a:ln>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7500" t="31364" r="13608" b="18333"/>
          <a:stretch/>
        </p:blipFill>
        <p:spPr>
          <a:xfrm>
            <a:off x="175676" y="124691"/>
            <a:ext cx="4361688" cy="2189018"/>
          </a:xfrm>
          <a:prstGeom prst="rect">
            <a:avLst/>
          </a:prstGeom>
          <a:ln w="28575">
            <a:solidFill>
              <a:srgbClr val="F018D6"/>
            </a:solidFill>
          </a:ln>
        </p:spPr>
      </p:pic>
    </p:spTree>
    <p:extLst>
      <p:ext uri="{BB962C8B-B14F-4D97-AF65-F5344CB8AC3E}">
        <p14:creationId xmlns:p14="http://schemas.microsoft.com/office/powerpoint/2010/main" val="334441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 by="(-#ppt_w*2)" calcmode="lin" valueType="num">
                                      <p:cBhvr rctx="PPT">
                                        <p:cTn id="32" dur="500" autoRev="1" fill="hold">
                                          <p:stCondLst>
                                            <p:cond delay="0"/>
                                          </p:stCondLst>
                                        </p:cTn>
                                        <p:tgtEl>
                                          <p:spTgt spid="9"/>
                                        </p:tgtEl>
                                        <p:attrNameLst>
                                          <p:attrName>ppt_w</p:attrName>
                                        </p:attrNameLst>
                                      </p:cBhvr>
                                    </p:anim>
                                    <p:anim by="(#ppt_w*0.50)" calcmode="lin" valueType="num">
                                      <p:cBhvr>
                                        <p:cTn id="33" dur="500" decel="50000" autoRev="1" fill="hold">
                                          <p:stCondLst>
                                            <p:cond delay="0"/>
                                          </p:stCondLst>
                                        </p:cTn>
                                        <p:tgtEl>
                                          <p:spTgt spid="9"/>
                                        </p:tgtEl>
                                        <p:attrNameLst>
                                          <p:attrName>ppt_x</p:attrName>
                                        </p:attrNameLst>
                                      </p:cBhvr>
                                    </p:anim>
                                    <p:anim from="(-#ppt_h/2)" to="(#ppt_y)" calcmode="lin" valueType="num">
                                      <p:cBhvr>
                                        <p:cTn id="34" dur="1000" fill="hold">
                                          <p:stCondLst>
                                            <p:cond delay="0"/>
                                          </p:stCondLst>
                                        </p:cTn>
                                        <p:tgtEl>
                                          <p:spTgt spid="9"/>
                                        </p:tgtEl>
                                        <p:attrNameLst>
                                          <p:attrName>ppt_y</p:attrName>
                                        </p:attrNameLst>
                                      </p:cBhvr>
                                    </p:anim>
                                    <p:animRot by="21600000">
                                      <p:cBhvr>
                                        <p:cTn id="35"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pattFill prst="dotGrid">
            <a:fgClr>
              <a:schemeClr val="accent3">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71" r="2557"/>
          <a:stretch/>
        </p:blipFill>
        <p:spPr>
          <a:xfrm>
            <a:off x="152400" y="117763"/>
            <a:ext cx="4343400" cy="3112419"/>
          </a:xfrm>
          <a:prstGeom prst="rect">
            <a:avLst/>
          </a:prstGeom>
          <a:ln w="38100">
            <a:solidFill>
              <a:srgbClr val="1CEC3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 y="4874576"/>
            <a:ext cx="4779819" cy="195262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939920" y="3665548"/>
            <a:ext cx="2036619" cy="4315258"/>
          </a:xfrm>
          <a:prstGeom prst="rect">
            <a:avLst/>
          </a:prstGeom>
        </p:spPr>
      </p:pic>
      <p:sp>
        <p:nvSpPr>
          <p:cNvPr id="12" name="TextBox 11"/>
          <p:cNvSpPr txBox="1"/>
          <p:nvPr/>
        </p:nvSpPr>
        <p:spPr>
          <a:xfrm>
            <a:off x="173180" y="3405561"/>
            <a:ext cx="8873837" cy="2062103"/>
          </a:xfrm>
          <a:prstGeom prst="rect">
            <a:avLst/>
          </a:prstGeom>
          <a:ln w="28575">
            <a:solidFill>
              <a:srgbClr val="1CEC3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bn-IN" sz="3200" dirty="0" smtClean="0">
                <a:solidFill>
                  <a:srgbClr val="7030A0"/>
                </a:solidFill>
                <a:latin typeface="NikoshBAN" pitchFamily="2" charset="0"/>
                <a:cs typeface="NikoshBAN" pitchFamily="2" charset="0"/>
              </a:rPr>
              <a:t>এমনকি বিভিন্ন ধরনের মিথ্যা রটনা প্রচার করল। এত কিছুর পরেও পরাজিত শক্র পক্ষকে তিঁনি শক্র মনে করেননি। তাদের সাথে সবসময় অসাধারণ আচরন করেছেন। তিঁনি আত্মীয়, অনাত্মীয়,অন্ধ, পঙ্গু, গরীব সবার সাথে সমান ব্যবহার করেছেন। </a:t>
            </a:r>
            <a:endParaRPr lang="en-US" sz="3200" dirty="0">
              <a:solidFill>
                <a:srgbClr val="7030A0"/>
              </a:solidFill>
              <a:latin typeface="NikoshBAN" pitchFamily="2" charset="0"/>
              <a:cs typeface="NikoshBAN" pitchFamily="2"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8182" t="30454" r="16363" b="19907"/>
          <a:stretch/>
        </p:blipFill>
        <p:spPr>
          <a:xfrm>
            <a:off x="4627418" y="117763"/>
            <a:ext cx="4347985" cy="3112419"/>
          </a:xfrm>
          <a:prstGeom prst="rect">
            <a:avLst/>
          </a:prstGeom>
          <a:ln w="38100">
            <a:solidFill>
              <a:srgbClr val="FF0000"/>
            </a:solidFill>
          </a:ln>
        </p:spPr>
      </p:pic>
    </p:spTree>
    <p:extLst>
      <p:ext uri="{BB962C8B-B14F-4D97-AF65-F5344CB8AC3E}">
        <p14:creationId xmlns:p14="http://schemas.microsoft.com/office/powerpoint/2010/main" val="123474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by="(-#ppt_w*2)" calcmode="lin" valueType="num">
                                      <p:cBhvr rctx="PPT">
                                        <p:cTn id="31" dur="500" autoRev="1" fill="hold">
                                          <p:stCondLst>
                                            <p:cond delay="0"/>
                                          </p:stCondLst>
                                        </p:cTn>
                                        <p:tgtEl>
                                          <p:spTgt spid="12"/>
                                        </p:tgtEl>
                                        <p:attrNameLst>
                                          <p:attrName>ppt_w</p:attrName>
                                        </p:attrNameLst>
                                      </p:cBhvr>
                                    </p:anim>
                                    <p:anim by="(#ppt_w*0.50)" calcmode="lin" valueType="num">
                                      <p:cBhvr>
                                        <p:cTn id="32" dur="500" decel="50000" autoRev="1" fill="hold">
                                          <p:stCondLst>
                                            <p:cond delay="0"/>
                                          </p:stCondLst>
                                        </p:cTn>
                                        <p:tgtEl>
                                          <p:spTgt spid="12"/>
                                        </p:tgtEl>
                                        <p:attrNameLst>
                                          <p:attrName>ppt_x</p:attrName>
                                        </p:attrNameLst>
                                      </p:cBhvr>
                                    </p:anim>
                                    <p:anim from="(-#ppt_h/2)" to="(#ppt_y)" calcmode="lin" valueType="num">
                                      <p:cBhvr>
                                        <p:cTn id="33" dur="1000" fill="hold">
                                          <p:stCondLst>
                                            <p:cond delay="0"/>
                                          </p:stCondLst>
                                        </p:cTn>
                                        <p:tgtEl>
                                          <p:spTgt spid="12"/>
                                        </p:tgtEl>
                                        <p:attrNameLst>
                                          <p:attrName>ppt_y</p:attrName>
                                        </p:attrNameLst>
                                      </p:cBhvr>
                                    </p:anim>
                                    <p:animRot by="21600000">
                                      <p:cBhvr>
                                        <p:cTn id="34"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pattFill prst="dotDmnd">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2392" y="3699165"/>
            <a:ext cx="8950600" cy="3046988"/>
          </a:xfrm>
          <a:prstGeom prst="rect">
            <a:avLst/>
          </a:prstGeom>
          <a:ln w="28575">
            <a:solidFill>
              <a:srgbClr val="00B0F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bn-IN" sz="3200" dirty="0" smtClean="0">
                <a:solidFill>
                  <a:srgbClr val="00B050"/>
                </a:solidFill>
                <a:latin typeface="NikoshBAN" pitchFamily="2" charset="0"/>
                <a:cs typeface="NikoshBAN" pitchFamily="2" charset="0"/>
              </a:rPr>
              <a:t>মানুষের মঙ্গলের জন্য এত জুলুম, নির্যাতন, অত্যাচার সহ্য করে, অর্ধাহারে, অনাহারে পৃথিবী থেকে চির বিদায় নিলেন। ত্যাগ, প্রেম, সাধুতা, সৌজন্য, ক্ষমা, তিতিক্ষা, সাহজ, শৌর্য, অনুগ্রহ, আত্মবিশ্বাস, তীক্ষ্ণ দৃষ্টি, ও সমদর্শন-চরিত্র সৌন্দর্যের এতগুলি দিকের সমাহার ধুলোমাটির পৃথিবীতে বড় সুলভ নয়। তাই মানুষের একজন হইয়াও তিঁনি দুর্লভ , আমাদের অতি আপনজন হইয়াও তিঁনি অনুকরণীয়, বরণীয়। </a:t>
            </a:r>
            <a:endParaRPr lang="en-US" sz="3200" dirty="0">
              <a:solidFill>
                <a:srgbClr val="00B050"/>
              </a:solidFill>
              <a:latin typeface="NikoshBAN" pitchFamily="2" charset="0"/>
              <a:cs typeface="NikoshBAN" pitchFamily="2"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7" y="85723"/>
            <a:ext cx="4398264" cy="3419475"/>
          </a:xfrm>
          <a:prstGeom prst="rect">
            <a:avLst/>
          </a:prstGeom>
          <a:ln w="38100">
            <a:solidFill>
              <a:srgbClr val="1CEC30"/>
            </a:solidFill>
          </a:ln>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490" y="85723"/>
            <a:ext cx="4394792" cy="3419475"/>
          </a:xfrm>
          <a:prstGeom prst="rect">
            <a:avLst/>
          </a:prstGeom>
          <a:ln w="38100">
            <a:solidFill>
              <a:srgbClr val="F018D6"/>
            </a:solidFill>
          </a:ln>
        </p:spPr>
      </p:pic>
    </p:spTree>
    <p:extLst>
      <p:ext uri="{BB962C8B-B14F-4D97-AF65-F5344CB8AC3E}">
        <p14:creationId xmlns:p14="http://schemas.microsoft.com/office/powerpoint/2010/main" val="189610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500" autoRev="1" fill="hold">
                                          <p:stCondLst>
                                            <p:cond delay="0"/>
                                          </p:stCondLst>
                                        </p:cTn>
                                        <p:tgtEl>
                                          <p:spTgt spid="14"/>
                                        </p:tgtEl>
                                        <p:attrNameLst>
                                          <p:attrName>ppt_w</p:attrName>
                                        </p:attrNameLst>
                                      </p:cBhvr>
                                    </p:anim>
                                    <p:anim by="(#ppt_w*0.50)" calcmode="lin" valueType="num">
                                      <p:cBhvr>
                                        <p:cTn id="24" dur="500" decel="50000" autoRev="1" fill="hold">
                                          <p:stCondLst>
                                            <p:cond delay="0"/>
                                          </p:stCondLst>
                                        </p:cTn>
                                        <p:tgtEl>
                                          <p:spTgt spid="14"/>
                                        </p:tgtEl>
                                        <p:attrNameLst>
                                          <p:attrName>ppt_x</p:attrName>
                                        </p:attrNameLst>
                                      </p:cBhvr>
                                    </p:anim>
                                    <p:anim from="(-#ppt_h/2)" to="(#ppt_y)" calcmode="lin" valueType="num">
                                      <p:cBhvr>
                                        <p:cTn id="25" dur="1000" fill="hold">
                                          <p:stCondLst>
                                            <p:cond delay="0"/>
                                          </p:stCondLst>
                                        </p:cTn>
                                        <p:tgtEl>
                                          <p:spTgt spid="14"/>
                                        </p:tgtEl>
                                        <p:attrNameLst>
                                          <p:attrName>ppt_y</p:attrName>
                                        </p:attrNameLst>
                                      </p:cBhvr>
                                    </p:anim>
                                    <p:animRot by="21600000">
                                      <p:cBhvr>
                                        <p:cTn id="26"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72245" y="152400"/>
            <a:ext cx="2971800" cy="584775"/>
          </a:xfrm>
          <a:prstGeom prst="rect">
            <a:avLst/>
          </a:prstGeom>
          <a:noFill/>
        </p:spPr>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জোড়ায় কাজ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7" name="TextBox 6"/>
          <p:cNvSpPr txBox="1"/>
          <p:nvPr/>
        </p:nvSpPr>
        <p:spPr>
          <a:xfrm>
            <a:off x="1219200" y="2362200"/>
            <a:ext cx="6781800" cy="1077218"/>
          </a:xfrm>
          <a:prstGeom prst="rect">
            <a:avLst/>
          </a:prstGeom>
          <a:solidFill>
            <a:schemeClr val="accent4">
              <a:lumMod val="20000"/>
              <a:lumOff val="80000"/>
            </a:schemeClr>
          </a:solidFill>
          <a:ln w="28575">
            <a:solidFill>
              <a:schemeClr val="accent6">
                <a:lumMod val="75000"/>
              </a:schemeClr>
            </a:solidFill>
          </a:ln>
        </p:spPr>
        <p:txBody>
          <a:bodyPr wrap="square" rtlCol="0">
            <a:spAutoFit/>
          </a:bodyPr>
          <a:lstStyle/>
          <a:p>
            <a:pPr algn="just"/>
            <a:r>
              <a:rPr lang="bn-IN" sz="3200" dirty="0" smtClean="0">
                <a:solidFill>
                  <a:srgbClr val="0070C0"/>
                </a:solidFill>
                <a:latin typeface="NikoshBAN" pitchFamily="2" charset="0"/>
                <a:cs typeface="NikoshBAN" pitchFamily="2" charset="0"/>
              </a:rPr>
              <a:t>প্রশ্নঃ মহানবী (সঃ) কেন স্বেচ্ছায় দারিদ্র্যের কন্টক মুকুট পরিধান করেছিলেন? </a:t>
            </a:r>
            <a:endParaRPr lang="en-US" sz="3200" dirty="0">
              <a:solidFill>
                <a:srgbClr val="0070C0"/>
              </a:solidFill>
              <a:latin typeface="NikoshBAN" pitchFamily="2" charset="0"/>
              <a:cs typeface="NikoshBAN" pitchFamily="2" charset="0"/>
            </a:endParaRPr>
          </a:p>
        </p:txBody>
      </p:sp>
      <p:sp>
        <p:nvSpPr>
          <p:cNvPr id="8" name="TextBox 7"/>
          <p:cNvSpPr txBox="1"/>
          <p:nvPr/>
        </p:nvSpPr>
        <p:spPr>
          <a:xfrm>
            <a:off x="214745" y="3581400"/>
            <a:ext cx="8686800" cy="2554545"/>
          </a:xfrm>
          <a:prstGeom prst="rect">
            <a:avLst/>
          </a:prstGeom>
          <a:solidFill>
            <a:schemeClr val="accent6">
              <a:lumMod val="20000"/>
              <a:lumOff val="80000"/>
            </a:schemeClr>
          </a:solidFill>
          <a:ln w="28575">
            <a:solidFill>
              <a:srgbClr val="1CEC30"/>
            </a:solidFill>
          </a:ln>
        </p:spPr>
        <p:txBody>
          <a:bodyPr wrap="square" rtlCol="0">
            <a:spAutoFit/>
          </a:bodyPr>
          <a:lstStyle/>
          <a:p>
            <a:pPr algn="just"/>
            <a:r>
              <a:rPr lang="bn-IN" sz="3200" dirty="0" smtClean="0">
                <a:solidFill>
                  <a:srgbClr val="F018D6"/>
                </a:solidFill>
                <a:latin typeface="NikoshBAN" pitchFamily="2" charset="0"/>
                <a:cs typeface="NikoshBAN" pitchFamily="2" charset="0"/>
              </a:rPr>
              <a:t>উত্তরঃ মহানবী (সঃ) নিজেকে সাধারণ মানুষের মতো মনে করে স্বেচ্ছায় দারিদ্রের কন্টক মুকুট পরিধান করেছিলেন। জীবনে সুখ ভোগের সুযোগ থাকলেও তিঁনি তা গ্রহণ করেননি। সত্যের জন্যে তিঁনি অনেক অত্যাচার ও নির্যাতন সহ্য করেছেন। তিঁনি নিজের ইচ্ছায় দারিদ্র্যকে বরণ করে সাধারণ মানুষের কাতারে এসে দাঁড়িয়েছেন।  </a:t>
            </a:r>
            <a:endParaRPr lang="en-US" sz="3200" dirty="0">
              <a:solidFill>
                <a:srgbClr val="F018D6"/>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4200" cy="317584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973199" y="-46602"/>
            <a:ext cx="3124200" cy="317584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8125" b="6676"/>
          <a:stretch/>
        </p:blipFill>
        <p:spPr>
          <a:xfrm>
            <a:off x="3701761" y="831404"/>
            <a:ext cx="1740478" cy="1513029"/>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7" y="6269179"/>
            <a:ext cx="9084741" cy="533401"/>
          </a:xfrm>
          <a:prstGeom prst="rect">
            <a:avLst/>
          </a:prstGeom>
        </p:spPr>
      </p:pic>
    </p:spTree>
    <p:extLst>
      <p:ext uri="{BB962C8B-B14F-4D97-AF65-F5344CB8AC3E}">
        <p14:creationId xmlns:p14="http://schemas.microsoft.com/office/powerpoint/2010/main" val="194875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1475510" y="1447800"/>
            <a:ext cx="6026727" cy="2743200"/>
          </a:xfrm>
          <a:prstGeom prst="rect">
            <a:avLst/>
          </a:prstGeom>
          <a:noFill/>
          <a:ln w="57150">
            <a:noFill/>
            <a:prstDash val="sysDash"/>
          </a:ln>
        </p:spPr>
        <p:txBody>
          <a:bodyPr wrap="square" rtlCol="0">
            <a:prstTxWarp prst="textChevron">
              <a:avLst>
                <a:gd name="adj" fmla="val 5000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8000" b="1" dirty="0" smtClean="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দলীয় কাজ </a:t>
            </a:r>
            <a:endParaRPr lang="en-US" sz="8000" b="1" dirty="0">
              <a:ln w="11430">
                <a:no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TextBox 9"/>
          <p:cNvSpPr txBox="1"/>
          <p:nvPr/>
        </p:nvSpPr>
        <p:spPr>
          <a:xfrm>
            <a:off x="1059874" y="4398820"/>
            <a:ext cx="6858000" cy="1754326"/>
          </a:xfrm>
          <a:prstGeom prst="rect">
            <a:avLst/>
          </a:prstGeom>
          <a:noFill/>
          <a:ln w="28575">
            <a:solidFill>
              <a:srgbClr val="1CEC30"/>
            </a:solidFill>
          </a:ln>
        </p:spPr>
        <p:txBody>
          <a:bodyPr wrap="square" rtlCol="0">
            <a:spAutoFit/>
          </a:bodyPr>
          <a:lstStyle/>
          <a:p>
            <a:r>
              <a:rPr lang="bn-IN" sz="3600" dirty="0" smtClean="0">
                <a:solidFill>
                  <a:srgbClr val="00B050"/>
                </a:solidFill>
                <a:latin typeface="NikoshBAN" pitchFamily="2" charset="0"/>
                <a:cs typeface="NikoshBAN" pitchFamily="2" charset="0"/>
              </a:rPr>
              <a:t>প্রশ্নঃ মোহাম্মদ ওয়াজেদ আলী ‘মানুষ মূহম্মদ’ প্রবন্ধে মহানবী (সঃ) এর চারিত্রিক যে গুণ ফুটে তুলেছেন তা আলোচনা কর? </a:t>
            </a:r>
            <a:endParaRPr lang="en-US" sz="3600" dirty="0">
              <a:solidFill>
                <a:srgbClr val="00B050"/>
              </a:solidFill>
              <a:latin typeface="NikoshBAN" pitchFamily="2" charset="0"/>
              <a:cs typeface="NikoshBAN" pitchFamily="2"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1111" b="17576"/>
          <a:stretch/>
        </p:blipFill>
        <p:spPr>
          <a:xfrm>
            <a:off x="3712050" y="2819400"/>
            <a:ext cx="1850549" cy="1512840"/>
          </a:xfrm>
          <a:prstGeom prst="ellipse">
            <a:avLst/>
          </a:prstGeom>
          <a:ln>
            <a:noFill/>
          </a:ln>
          <a:effectLst>
            <a:softEdge rad="112500"/>
          </a:effectLst>
        </p:spPr>
      </p:pic>
    </p:spTree>
    <p:extLst>
      <p:ext uri="{BB962C8B-B14F-4D97-AF65-F5344CB8AC3E}">
        <p14:creationId xmlns:p14="http://schemas.microsoft.com/office/powerpoint/2010/main" val="148809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pattFill prst="zigZag">
            <a:fgClr>
              <a:srgbClr val="FF99FF"/>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6200" y="533400"/>
            <a:ext cx="89916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800" dirty="0" smtClean="0">
                <a:latin typeface="NikoshBAN" pitchFamily="2" charset="0"/>
                <a:cs typeface="NikoshBAN" pitchFamily="2" charset="0"/>
              </a:rPr>
              <a:t>প্রশ্নঃ মোহাম্মদ ওয়াজেদ আলী কোন গ্রামে মৃত্যুবরণ করেন?  </a:t>
            </a:r>
            <a:endParaRPr lang="en-US" sz="2800" dirty="0">
              <a:latin typeface="NikoshBAN" pitchFamily="2" charset="0"/>
              <a:cs typeface="NikoshBAN" pitchFamily="2" charset="0"/>
            </a:endParaRPr>
          </a:p>
        </p:txBody>
      </p:sp>
      <p:sp>
        <p:nvSpPr>
          <p:cNvPr id="20" name="TextBox 19"/>
          <p:cNvSpPr txBox="1"/>
          <p:nvPr/>
        </p:nvSpPr>
        <p:spPr>
          <a:xfrm>
            <a:off x="83127" y="1117295"/>
            <a:ext cx="89916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800" dirty="0" smtClean="0">
                <a:latin typeface="NikoshBAN" pitchFamily="2" charset="0"/>
                <a:cs typeface="NikoshBAN" pitchFamily="2" charset="0"/>
              </a:rPr>
              <a:t>(ক) বাঁশদহ গ্রামে      (খ) কলকাতায়         (গ) ঢাকায়          (ঘ) পাবনায় </a:t>
            </a:r>
            <a:endParaRPr lang="en-US" sz="2800" dirty="0">
              <a:latin typeface="NikoshBAN" pitchFamily="2" charset="0"/>
              <a:cs typeface="NikoshBAN" pitchFamily="2" charset="0"/>
            </a:endParaRPr>
          </a:p>
        </p:txBody>
      </p:sp>
      <p:sp>
        <p:nvSpPr>
          <p:cNvPr id="21" name="TextBox 20"/>
          <p:cNvSpPr txBox="1"/>
          <p:nvPr/>
        </p:nvSpPr>
        <p:spPr>
          <a:xfrm>
            <a:off x="90053" y="2427559"/>
            <a:ext cx="8991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(ক)মদিনাবাসীর আমন্ত্রনে                            (খ)ধর্ম প্রচারের উদ্দেশ্যে </a:t>
            </a:r>
          </a:p>
          <a:p>
            <a:r>
              <a:rPr lang="bn-IN" sz="2400" dirty="0" smtClean="0">
                <a:latin typeface="NikoshBAN" pitchFamily="2" charset="0"/>
                <a:cs typeface="NikoshBAN" pitchFamily="2" charset="0"/>
              </a:rPr>
              <a:t>(গ) শান্তি প্রতিষ্ঠার লক্ষে                              (ঘ) মক্কাবাসীর নির্যাতনে  সম্প্রদায়  </a:t>
            </a:r>
            <a:endParaRPr lang="en-US" sz="2400" dirty="0">
              <a:latin typeface="NikoshBAN" pitchFamily="2" charset="0"/>
              <a:cs typeface="NikoshBAN" pitchFamily="2" charset="0"/>
            </a:endParaRPr>
          </a:p>
        </p:txBody>
      </p:sp>
      <p:sp>
        <p:nvSpPr>
          <p:cNvPr id="22" name="TextBox 21"/>
          <p:cNvSpPr txBox="1"/>
          <p:nvPr/>
        </p:nvSpPr>
        <p:spPr>
          <a:xfrm>
            <a:off x="79665" y="3994341"/>
            <a:ext cx="89916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400" dirty="0" smtClean="0">
                <a:latin typeface="NikoshBAN" pitchFamily="2" charset="0"/>
                <a:cs typeface="NikoshBAN" pitchFamily="2" charset="0"/>
              </a:rPr>
              <a:t>(ক)  অজ্ঞ                  (খ) সরল                    (গ) অনুতপ্ত                     (ঘ) বিপন্ন  </a:t>
            </a:r>
            <a:endParaRPr lang="en-US" sz="2400" dirty="0">
              <a:latin typeface="NikoshBAN" pitchFamily="2" charset="0"/>
              <a:cs typeface="NikoshBAN" pitchFamily="2" charset="0"/>
            </a:endParaRPr>
          </a:p>
        </p:txBody>
      </p:sp>
      <p:sp>
        <p:nvSpPr>
          <p:cNvPr id="23" name="TextBox 22"/>
          <p:cNvSpPr txBox="1"/>
          <p:nvPr/>
        </p:nvSpPr>
        <p:spPr>
          <a:xfrm>
            <a:off x="96982" y="6308287"/>
            <a:ext cx="8991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400" dirty="0" smtClean="0">
                <a:latin typeface="NikoshBAN" pitchFamily="2" charset="0"/>
                <a:cs typeface="NikoshBAN" pitchFamily="2" charset="0"/>
              </a:rPr>
              <a:t>(ক)</a:t>
            </a:r>
            <a:r>
              <a:rPr lang="bn-BD" sz="2400" dirty="0" smtClean="0">
                <a:latin typeface="NikoshBAN" pitchFamily="2" charset="0"/>
                <a:cs typeface="NikoshBAN" pitchFamily="2" charset="0"/>
              </a:rPr>
              <a:t>  i</a:t>
            </a:r>
            <a:r>
              <a:rPr lang="bn-IN" sz="2400" dirty="0" smtClean="0">
                <a:latin typeface="NikoshBAN" pitchFamily="2" charset="0"/>
                <a:cs typeface="NikoshBAN" pitchFamily="2" charset="0"/>
              </a:rPr>
              <a:t> ও</a:t>
            </a:r>
            <a:r>
              <a:rPr lang="bn-BD" sz="2400" dirty="0" smtClean="0">
                <a:latin typeface="NikoshBAN" pitchFamily="2" charset="0"/>
                <a:cs typeface="NikoshBAN" pitchFamily="2" charset="0"/>
              </a:rPr>
              <a:t> ii </a:t>
            </a:r>
            <a:r>
              <a:rPr lang="bn-IN" sz="2400" dirty="0" smtClean="0">
                <a:latin typeface="NikoshBAN" pitchFamily="2" charset="0"/>
                <a:cs typeface="NikoshBAN" pitchFamily="2" charset="0"/>
              </a:rPr>
              <a:t>      (খ)</a:t>
            </a:r>
            <a:r>
              <a:rPr lang="bn-BD" sz="2400" dirty="0" smtClean="0">
                <a:latin typeface="NikoshBAN" pitchFamily="2" charset="0"/>
                <a:cs typeface="NikoshBAN" pitchFamily="2" charset="0"/>
              </a:rPr>
              <a:t> i </a:t>
            </a:r>
            <a:r>
              <a:rPr lang="bn-IN" sz="2400" dirty="0" smtClean="0">
                <a:latin typeface="NikoshBAN" pitchFamily="2" charset="0"/>
                <a:cs typeface="NikoshBAN" pitchFamily="2" charset="0"/>
              </a:rPr>
              <a:t>ও</a:t>
            </a:r>
            <a:r>
              <a:rPr lang="bn-BD" sz="2400" dirty="0" smtClean="0">
                <a:latin typeface="NikoshBAN" pitchFamily="2" charset="0"/>
                <a:cs typeface="NikoshBAN" pitchFamily="2" charset="0"/>
              </a:rPr>
              <a:t> iii </a:t>
            </a:r>
            <a:r>
              <a:rPr lang="bn-IN" sz="2400" dirty="0" smtClean="0">
                <a:latin typeface="NikoshBAN" pitchFamily="2" charset="0"/>
                <a:cs typeface="NikoshBAN" pitchFamily="2" charset="0"/>
              </a:rPr>
              <a:t>       (গ)</a:t>
            </a:r>
            <a:r>
              <a:rPr lang="bn-BD" sz="2400" dirty="0" smtClean="0">
                <a:latin typeface="NikoshBAN" pitchFamily="2" charset="0"/>
                <a:cs typeface="NikoshBAN" pitchFamily="2" charset="0"/>
              </a:rPr>
              <a:t> ii </a:t>
            </a:r>
            <a:r>
              <a:rPr lang="bn-IN" sz="2400" dirty="0" smtClean="0">
                <a:latin typeface="NikoshBAN" pitchFamily="2" charset="0"/>
                <a:cs typeface="NikoshBAN" pitchFamily="2" charset="0"/>
              </a:rPr>
              <a:t>ও</a:t>
            </a:r>
            <a:r>
              <a:rPr lang="bn-BD" sz="2400" dirty="0" smtClean="0">
                <a:latin typeface="NikoshBAN" pitchFamily="2" charset="0"/>
                <a:cs typeface="NikoshBAN" pitchFamily="2" charset="0"/>
              </a:rPr>
              <a:t> iii </a:t>
            </a:r>
            <a:r>
              <a:rPr lang="bn-IN" sz="2400" dirty="0" smtClean="0">
                <a:latin typeface="NikoshBAN" pitchFamily="2" charset="0"/>
                <a:cs typeface="NikoshBAN" pitchFamily="2" charset="0"/>
              </a:rPr>
              <a:t>    (ঘ)</a:t>
            </a:r>
            <a:r>
              <a:rPr lang="bn-BD" sz="2400" dirty="0" smtClean="0">
                <a:latin typeface="NikoshBAN" pitchFamily="2" charset="0"/>
                <a:cs typeface="NikoshBAN" pitchFamily="2" charset="0"/>
              </a:rPr>
              <a:t> i,  ii </a:t>
            </a:r>
            <a:r>
              <a:rPr lang="bn-IN" sz="2400" dirty="0" smtClean="0">
                <a:latin typeface="NikoshBAN" pitchFamily="2" charset="0"/>
                <a:cs typeface="NikoshBAN" pitchFamily="2" charset="0"/>
              </a:rPr>
              <a:t>ও</a:t>
            </a:r>
            <a:r>
              <a:rPr lang="bn-BD" sz="2400" dirty="0" smtClean="0">
                <a:latin typeface="NikoshBAN" pitchFamily="2" charset="0"/>
                <a:cs typeface="NikoshBAN" pitchFamily="2" charset="0"/>
              </a:rPr>
              <a:t> iii </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4" name="TextBox 23"/>
          <p:cNvSpPr txBox="1"/>
          <p:nvPr/>
        </p:nvSpPr>
        <p:spPr>
          <a:xfrm>
            <a:off x="83127" y="1802864"/>
            <a:ext cx="89916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800" dirty="0" smtClean="0">
                <a:latin typeface="NikoshBAN" pitchFamily="2" charset="0"/>
                <a:cs typeface="NikoshBAN" pitchFamily="2" charset="0"/>
              </a:rPr>
              <a:t>প্রশ্নঃহযরত মুহম্মদ (সঃ) মক্কা ছেড়ে মদিনায় গেলেন কেন ? </a:t>
            </a:r>
            <a:endParaRPr lang="en-US" sz="2800" dirty="0">
              <a:latin typeface="NikoshBAN" pitchFamily="2" charset="0"/>
              <a:cs typeface="NikoshBAN" pitchFamily="2" charset="0"/>
            </a:endParaRPr>
          </a:p>
        </p:txBody>
      </p:sp>
      <p:sp>
        <p:nvSpPr>
          <p:cNvPr id="25" name="TextBox 24"/>
          <p:cNvSpPr txBox="1"/>
          <p:nvPr/>
        </p:nvSpPr>
        <p:spPr>
          <a:xfrm>
            <a:off x="76200" y="3401660"/>
            <a:ext cx="8991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800" dirty="0" smtClean="0">
                <a:latin typeface="NikoshBAN" pitchFamily="2" charset="0"/>
                <a:cs typeface="NikoshBAN" pitchFamily="2" charset="0"/>
              </a:rPr>
              <a:t>প্রশ্নঃ মহানবী (সঃ) পাপীদের ভালবাসতেন, কারন তারা- </a:t>
            </a:r>
            <a:endParaRPr lang="en-US" sz="2800" dirty="0">
              <a:latin typeface="NikoshBAN" pitchFamily="2" charset="0"/>
              <a:cs typeface="NikoshBAN" pitchFamily="2" charset="0"/>
            </a:endParaRPr>
          </a:p>
        </p:txBody>
      </p:sp>
      <p:sp>
        <p:nvSpPr>
          <p:cNvPr id="26" name="TextBox 25"/>
          <p:cNvSpPr txBox="1"/>
          <p:nvPr/>
        </p:nvSpPr>
        <p:spPr>
          <a:xfrm>
            <a:off x="103908" y="4576465"/>
            <a:ext cx="8991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400" dirty="0" smtClean="0">
                <a:latin typeface="NikoshBAN" pitchFamily="2" charset="0"/>
                <a:cs typeface="NikoshBAN" pitchFamily="2" charset="0"/>
              </a:rPr>
              <a:t>প্রশ্নঃ ‘এদের জ্ঞান দাও, প্রভু তাদের ক্ষমা কর।’ এ উক্তিতে ফুটে উঠেছে- </a:t>
            </a:r>
            <a:endParaRPr lang="en-US" sz="2400" dirty="0">
              <a:latin typeface="NikoshBAN" pitchFamily="2" charset="0"/>
              <a:cs typeface="NikoshBAN" pitchFamily="2" charset="0"/>
            </a:endParaRPr>
          </a:p>
        </p:txBody>
      </p:sp>
      <p:sp>
        <p:nvSpPr>
          <p:cNvPr id="27" name="TextBox 26"/>
          <p:cNvSpPr txBox="1"/>
          <p:nvPr/>
        </p:nvSpPr>
        <p:spPr>
          <a:xfrm>
            <a:off x="96982" y="5093550"/>
            <a:ext cx="8991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400" dirty="0" smtClean="0">
                <a:latin typeface="NikoshBAN" pitchFamily="2" charset="0"/>
                <a:cs typeface="NikoshBAN" pitchFamily="2" charset="0"/>
              </a:rPr>
              <a:t>(</a:t>
            </a:r>
            <a:r>
              <a:rPr lang="bn-BD" sz="2400" dirty="0" smtClean="0">
                <a:latin typeface="NikoshBAN" pitchFamily="2" charset="0"/>
                <a:cs typeface="NikoshBAN" pitchFamily="2" charset="0"/>
              </a:rPr>
              <a:t>i</a:t>
            </a:r>
            <a:r>
              <a:rPr lang="bn-IN" sz="2400" dirty="0" smtClean="0">
                <a:latin typeface="NikoshBAN" pitchFamily="2" charset="0"/>
                <a:cs typeface="NikoshBAN" pitchFamily="2" charset="0"/>
              </a:rPr>
              <a:t>) উদারতা                         (</a:t>
            </a:r>
            <a:r>
              <a:rPr lang="bn-BD" sz="2400" dirty="0" smtClean="0">
                <a:latin typeface="NikoshBAN" pitchFamily="2" charset="0"/>
                <a:cs typeface="NikoshBAN" pitchFamily="2" charset="0"/>
              </a:rPr>
              <a:t>ii</a:t>
            </a:r>
            <a:r>
              <a:rPr lang="bn-IN" sz="2400" dirty="0" smtClean="0">
                <a:latin typeface="NikoshBAN" pitchFamily="2" charset="0"/>
                <a:cs typeface="NikoshBAN" pitchFamily="2" charset="0"/>
              </a:rPr>
              <a:t>) মহানুভবতা                           (</a:t>
            </a:r>
            <a:r>
              <a:rPr lang="bn-BD" sz="2400" dirty="0" smtClean="0">
                <a:latin typeface="NikoshBAN" pitchFamily="2" charset="0"/>
                <a:cs typeface="NikoshBAN" pitchFamily="2" charset="0"/>
              </a:rPr>
              <a:t>iii</a:t>
            </a:r>
            <a:r>
              <a:rPr lang="bn-IN" sz="2400" dirty="0" smtClean="0">
                <a:latin typeface="NikoshBAN" pitchFamily="2" charset="0"/>
                <a:cs typeface="NikoshBAN" pitchFamily="2" charset="0"/>
              </a:rPr>
              <a:t>) সহিষ্ণুতা </a:t>
            </a:r>
            <a:endParaRPr lang="en-US" sz="2400" dirty="0">
              <a:latin typeface="NikoshBAN" pitchFamily="2" charset="0"/>
              <a:cs typeface="NikoshBAN" pitchFamily="2" charset="0"/>
            </a:endParaRPr>
          </a:p>
        </p:txBody>
      </p:sp>
      <p:sp>
        <p:nvSpPr>
          <p:cNvPr id="28" name="TextBox 27"/>
          <p:cNvSpPr txBox="1"/>
          <p:nvPr/>
        </p:nvSpPr>
        <p:spPr>
          <a:xfrm>
            <a:off x="96982" y="5763040"/>
            <a:ext cx="8991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400" dirty="0" smtClean="0">
                <a:latin typeface="NikoshBAN" pitchFamily="2" charset="0"/>
                <a:cs typeface="NikoshBAN" pitchFamily="2" charset="0"/>
              </a:rPr>
              <a:t>             নিচের কোনটি সঠিক ? </a:t>
            </a:r>
            <a:endParaRPr lang="en-US" sz="2400" dirty="0">
              <a:latin typeface="NikoshBAN" pitchFamily="2" charset="0"/>
              <a:cs typeface="NikoshBAN" pitchFamily="2" charset="0"/>
            </a:endParaRPr>
          </a:p>
        </p:txBody>
      </p:sp>
      <p:sp>
        <p:nvSpPr>
          <p:cNvPr id="29" name="Oval 28"/>
          <p:cNvSpPr/>
          <p:nvPr/>
        </p:nvSpPr>
        <p:spPr>
          <a:xfrm>
            <a:off x="4592782" y="2932467"/>
            <a:ext cx="304800" cy="304800"/>
          </a:xfrm>
          <a:prstGeom prst="ellipse">
            <a:avLst/>
          </a:prstGeom>
          <a:solidFill>
            <a:srgbClr val="1CE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105400" y="6400348"/>
            <a:ext cx="304800" cy="304800"/>
          </a:xfrm>
          <a:prstGeom prst="ellipse">
            <a:avLst/>
          </a:prstGeom>
          <a:solidFill>
            <a:srgbClr val="F018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21673" y="1226505"/>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7818" y="4072773"/>
            <a:ext cx="304800" cy="304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895600" y="55415"/>
            <a:ext cx="3276600" cy="381000"/>
          </a:xfrm>
          <a:prstGeom prst="rect">
            <a:avLst/>
          </a:prstGeom>
          <a:noFill/>
        </p:spPr>
        <p:txBody>
          <a:bodyPr wrap="square" rtlCol="0">
            <a:prstTxWarp prst="textPlain">
              <a:avLst/>
            </a:prstTxWarp>
            <a:spAutoFit/>
          </a:bodyPr>
          <a:lstStyle/>
          <a:p>
            <a:pPr algn="ctr"/>
            <a:r>
              <a:rPr lang="bn-IN"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NikoshBAN" pitchFamily="2" charset="0"/>
                <a:cs typeface="NikoshBAN" pitchFamily="2" charset="0"/>
              </a:rPr>
              <a:t>মূল্যায়ন </a:t>
            </a:r>
            <a:endParaRPr lang="en-US"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8512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80">
                                          <p:stCondLst>
                                            <p:cond delay="0"/>
                                          </p:stCondLst>
                                        </p:cTn>
                                        <p:tgtEl>
                                          <p:spTgt spid="31"/>
                                        </p:tgtEl>
                                      </p:cBhvr>
                                    </p:animEffect>
                                    <p:anim calcmode="lin" valueType="num">
                                      <p:cBhvr>
                                        <p:cTn id="2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1" dur="26">
                                          <p:stCondLst>
                                            <p:cond delay="650"/>
                                          </p:stCondLst>
                                        </p:cTn>
                                        <p:tgtEl>
                                          <p:spTgt spid="31"/>
                                        </p:tgtEl>
                                      </p:cBhvr>
                                      <p:to x="100000" y="60000"/>
                                    </p:animScale>
                                    <p:animScale>
                                      <p:cBhvr>
                                        <p:cTn id="32" dur="166" decel="50000">
                                          <p:stCondLst>
                                            <p:cond delay="676"/>
                                          </p:stCondLst>
                                        </p:cTn>
                                        <p:tgtEl>
                                          <p:spTgt spid="31"/>
                                        </p:tgtEl>
                                      </p:cBhvr>
                                      <p:to x="100000" y="100000"/>
                                    </p:animScale>
                                    <p:animScale>
                                      <p:cBhvr>
                                        <p:cTn id="33" dur="26">
                                          <p:stCondLst>
                                            <p:cond delay="1312"/>
                                          </p:stCondLst>
                                        </p:cTn>
                                        <p:tgtEl>
                                          <p:spTgt spid="31"/>
                                        </p:tgtEl>
                                      </p:cBhvr>
                                      <p:to x="100000" y="80000"/>
                                    </p:animScale>
                                    <p:animScale>
                                      <p:cBhvr>
                                        <p:cTn id="34" dur="166" decel="50000">
                                          <p:stCondLst>
                                            <p:cond delay="1338"/>
                                          </p:stCondLst>
                                        </p:cTn>
                                        <p:tgtEl>
                                          <p:spTgt spid="31"/>
                                        </p:tgtEl>
                                      </p:cBhvr>
                                      <p:to x="100000" y="100000"/>
                                    </p:animScale>
                                    <p:animScale>
                                      <p:cBhvr>
                                        <p:cTn id="35" dur="26">
                                          <p:stCondLst>
                                            <p:cond delay="1642"/>
                                          </p:stCondLst>
                                        </p:cTn>
                                        <p:tgtEl>
                                          <p:spTgt spid="31"/>
                                        </p:tgtEl>
                                      </p:cBhvr>
                                      <p:to x="100000" y="90000"/>
                                    </p:animScale>
                                    <p:animScale>
                                      <p:cBhvr>
                                        <p:cTn id="36" dur="166" decel="50000">
                                          <p:stCondLst>
                                            <p:cond delay="1668"/>
                                          </p:stCondLst>
                                        </p:cTn>
                                        <p:tgtEl>
                                          <p:spTgt spid="31"/>
                                        </p:tgtEl>
                                      </p:cBhvr>
                                      <p:to x="100000" y="100000"/>
                                    </p:animScale>
                                    <p:animScale>
                                      <p:cBhvr>
                                        <p:cTn id="37" dur="26">
                                          <p:stCondLst>
                                            <p:cond delay="1808"/>
                                          </p:stCondLst>
                                        </p:cTn>
                                        <p:tgtEl>
                                          <p:spTgt spid="31"/>
                                        </p:tgtEl>
                                      </p:cBhvr>
                                      <p:to x="100000" y="95000"/>
                                    </p:animScale>
                                    <p:animScale>
                                      <p:cBhvr>
                                        <p:cTn id="38" dur="166" decel="50000">
                                          <p:stCondLst>
                                            <p:cond delay="1834"/>
                                          </p:stCondLst>
                                        </p:cTn>
                                        <p:tgtEl>
                                          <p:spTgt spid="3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1"/>
                                        </p:tgtEl>
                                        <p:attrNameLst>
                                          <p:attrName>ppt_y</p:attrName>
                                        </p:attrNameLst>
                                      </p:cBhvr>
                                      <p:tavLst>
                                        <p:tav tm="0">
                                          <p:val>
                                            <p:strVal val="#ppt_y"/>
                                          </p:val>
                                        </p:tav>
                                        <p:tav tm="100000">
                                          <p:val>
                                            <p:strVal val="#ppt_y"/>
                                          </p:val>
                                        </p:tav>
                                      </p:tavLst>
                                    </p:anim>
                                    <p:anim calcmode="lin" valueType="num">
                                      <p:cBhvr>
                                        <p:cTn id="5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80">
                                          <p:stCondLst>
                                            <p:cond delay="0"/>
                                          </p:stCondLst>
                                        </p:cTn>
                                        <p:tgtEl>
                                          <p:spTgt spid="29"/>
                                        </p:tgtEl>
                                      </p:cBhvr>
                                    </p:animEffect>
                                    <p:anim calcmode="lin" valueType="num">
                                      <p:cBhvr>
                                        <p:cTn id="6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7" dur="26">
                                          <p:stCondLst>
                                            <p:cond delay="650"/>
                                          </p:stCondLst>
                                        </p:cTn>
                                        <p:tgtEl>
                                          <p:spTgt spid="29"/>
                                        </p:tgtEl>
                                      </p:cBhvr>
                                      <p:to x="100000" y="60000"/>
                                    </p:animScale>
                                    <p:animScale>
                                      <p:cBhvr>
                                        <p:cTn id="68" dur="166" decel="50000">
                                          <p:stCondLst>
                                            <p:cond delay="676"/>
                                          </p:stCondLst>
                                        </p:cTn>
                                        <p:tgtEl>
                                          <p:spTgt spid="29"/>
                                        </p:tgtEl>
                                      </p:cBhvr>
                                      <p:to x="100000" y="100000"/>
                                    </p:animScale>
                                    <p:animScale>
                                      <p:cBhvr>
                                        <p:cTn id="69" dur="26">
                                          <p:stCondLst>
                                            <p:cond delay="1312"/>
                                          </p:stCondLst>
                                        </p:cTn>
                                        <p:tgtEl>
                                          <p:spTgt spid="29"/>
                                        </p:tgtEl>
                                      </p:cBhvr>
                                      <p:to x="100000" y="80000"/>
                                    </p:animScale>
                                    <p:animScale>
                                      <p:cBhvr>
                                        <p:cTn id="70" dur="166" decel="50000">
                                          <p:stCondLst>
                                            <p:cond delay="1338"/>
                                          </p:stCondLst>
                                        </p:cTn>
                                        <p:tgtEl>
                                          <p:spTgt spid="29"/>
                                        </p:tgtEl>
                                      </p:cBhvr>
                                      <p:to x="100000" y="100000"/>
                                    </p:animScale>
                                    <p:animScale>
                                      <p:cBhvr>
                                        <p:cTn id="71" dur="26">
                                          <p:stCondLst>
                                            <p:cond delay="1642"/>
                                          </p:stCondLst>
                                        </p:cTn>
                                        <p:tgtEl>
                                          <p:spTgt spid="29"/>
                                        </p:tgtEl>
                                      </p:cBhvr>
                                      <p:to x="100000" y="90000"/>
                                    </p:animScale>
                                    <p:animScale>
                                      <p:cBhvr>
                                        <p:cTn id="72" dur="166" decel="50000">
                                          <p:stCondLst>
                                            <p:cond delay="1668"/>
                                          </p:stCondLst>
                                        </p:cTn>
                                        <p:tgtEl>
                                          <p:spTgt spid="29"/>
                                        </p:tgtEl>
                                      </p:cBhvr>
                                      <p:to x="100000" y="100000"/>
                                    </p:animScale>
                                    <p:animScale>
                                      <p:cBhvr>
                                        <p:cTn id="73" dur="26">
                                          <p:stCondLst>
                                            <p:cond delay="1808"/>
                                          </p:stCondLst>
                                        </p:cTn>
                                        <p:tgtEl>
                                          <p:spTgt spid="29"/>
                                        </p:tgtEl>
                                      </p:cBhvr>
                                      <p:to x="100000" y="95000"/>
                                    </p:animScale>
                                    <p:animScale>
                                      <p:cBhvr>
                                        <p:cTn id="74" dur="166" decel="50000">
                                          <p:stCondLst>
                                            <p:cond delay="1834"/>
                                          </p:stCondLst>
                                        </p:cTn>
                                        <p:tgtEl>
                                          <p:spTgt spid="2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5"/>
                                        </p:tgtEl>
                                        <p:attrNameLst>
                                          <p:attrName>ppt_y</p:attrName>
                                        </p:attrNameLst>
                                      </p:cBhvr>
                                      <p:tavLst>
                                        <p:tav tm="0">
                                          <p:val>
                                            <p:strVal val="#ppt_y"/>
                                          </p:val>
                                        </p:tav>
                                        <p:tav tm="100000">
                                          <p:val>
                                            <p:strVal val="#ppt_y"/>
                                          </p:val>
                                        </p:tav>
                                      </p:tavLst>
                                    </p:anim>
                                    <p:anim calcmode="lin" valueType="num">
                                      <p:cBhvr>
                                        <p:cTn id="8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22"/>
                                        </p:tgtEl>
                                        <p:attrNameLst>
                                          <p:attrName>ppt_y</p:attrName>
                                        </p:attrNameLst>
                                      </p:cBhvr>
                                      <p:tavLst>
                                        <p:tav tm="0">
                                          <p:val>
                                            <p:strVal val="#ppt_y"/>
                                          </p:val>
                                        </p:tav>
                                        <p:tav tm="100000">
                                          <p:val>
                                            <p:strVal val="#ppt_y"/>
                                          </p:val>
                                        </p:tav>
                                      </p:tavLst>
                                    </p:anim>
                                    <p:anim calcmode="lin" valueType="num">
                                      <p:cBhvr>
                                        <p:cTn id="9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80">
                                          <p:stCondLst>
                                            <p:cond delay="0"/>
                                          </p:stCondLst>
                                        </p:cTn>
                                        <p:tgtEl>
                                          <p:spTgt spid="32"/>
                                        </p:tgtEl>
                                      </p:cBhvr>
                                    </p:animEffect>
                                    <p:anim calcmode="lin" valueType="num">
                                      <p:cBhvr>
                                        <p:cTn id="9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03" dur="26">
                                          <p:stCondLst>
                                            <p:cond delay="650"/>
                                          </p:stCondLst>
                                        </p:cTn>
                                        <p:tgtEl>
                                          <p:spTgt spid="32"/>
                                        </p:tgtEl>
                                      </p:cBhvr>
                                      <p:to x="100000" y="60000"/>
                                    </p:animScale>
                                    <p:animScale>
                                      <p:cBhvr>
                                        <p:cTn id="104" dur="166" decel="50000">
                                          <p:stCondLst>
                                            <p:cond delay="676"/>
                                          </p:stCondLst>
                                        </p:cTn>
                                        <p:tgtEl>
                                          <p:spTgt spid="32"/>
                                        </p:tgtEl>
                                      </p:cBhvr>
                                      <p:to x="100000" y="100000"/>
                                    </p:animScale>
                                    <p:animScale>
                                      <p:cBhvr>
                                        <p:cTn id="105" dur="26">
                                          <p:stCondLst>
                                            <p:cond delay="1312"/>
                                          </p:stCondLst>
                                        </p:cTn>
                                        <p:tgtEl>
                                          <p:spTgt spid="32"/>
                                        </p:tgtEl>
                                      </p:cBhvr>
                                      <p:to x="100000" y="80000"/>
                                    </p:animScale>
                                    <p:animScale>
                                      <p:cBhvr>
                                        <p:cTn id="106" dur="166" decel="50000">
                                          <p:stCondLst>
                                            <p:cond delay="1338"/>
                                          </p:stCondLst>
                                        </p:cTn>
                                        <p:tgtEl>
                                          <p:spTgt spid="32"/>
                                        </p:tgtEl>
                                      </p:cBhvr>
                                      <p:to x="100000" y="100000"/>
                                    </p:animScale>
                                    <p:animScale>
                                      <p:cBhvr>
                                        <p:cTn id="107" dur="26">
                                          <p:stCondLst>
                                            <p:cond delay="1642"/>
                                          </p:stCondLst>
                                        </p:cTn>
                                        <p:tgtEl>
                                          <p:spTgt spid="32"/>
                                        </p:tgtEl>
                                      </p:cBhvr>
                                      <p:to x="100000" y="90000"/>
                                    </p:animScale>
                                    <p:animScale>
                                      <p:cBhvr>
                                        <p:cTn id="108" dur="166" decel="50000">
                                          <p:stCondLst>
                                            <p:cond delay="1668"/>
                                          </p:stCondLst>
                                        </p:cTn>
                                        <p:tgtEl>
                                          <p:spTgt spid="32"/>
                                        </p:tgtEl>
                                      </p:cBhvr>
                                      <p:to x="100000" y="100000"/>
                                    </p:animScale>
                                    <p:animScale>
                                      <p:cBhvr>
                                        <p:cTn id="109" dur="26">
                                          <p:stCondLst>
                                            <p:cond delay="1808"/>
                                          </p:stCondLst>
                                        </p:cTn>
                                        <p:tgtEl>
                                          <p:spTgt spid="32"/>
                                        </p:tgtEl>
                                      </p:cBhvr>
                                      <p:to x="100000" y="95000"/>
                                    </p:animScale>
                                    <p:animScale>
                                      <p:cBhvr>
                                        <p:cTn id="110" dur="166" decel="50000">
                                          <p:stCondLst>
                                            <p:cond delay="1834"/>
                                          </p:stCondLst>
                                        </p:cTn>
                                        <p:tgtEl>
                                          <p:spTgt spid="3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41" presetClass="entr" presetSubtype="0" fill="hold" grpId="0" nodeType="clickEffect">
                                  <p:stCondLst>
                                    <p:cond delay="0"/>
                                  </p:stCondLst>
                                  <p:iterate type="lt">
                                    <p:tmPct val="10000"/>
                                  </p:iterate>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26"/>
                                        </p:tgtEl>
                                        <p:attrNameLst>
                                          <p:attrName>ppt_y</p:attrName>
                                        </p:attrNameLst>
                                      </p:cBhvr>
                                      <p:tavLst>
                                        <p:tav tm="0">
                                          <p:val>
                                            <p:strVal val="#ppt_y"/>
                                          </p:val>
                                        </p:tav>
                                        <p:tav tm="100000">
                                          <p:val>
                                            <p:strVal val="#ppt_y"/>
                                          </p:val>
                                        </p:tav>
                                      </p:tavLst>
                                    </p:anim>
                                    <p:anim calcmode="lin" valueType="num">
                                      <p:cBhvr>
                                        <p:cTn id="11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26"/>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7"/>
                                        </p:tgtEl>
                                        <p:attrNameLst>
                                          <p:attrName>style.visibility</p:attrName>
                                        </p:attrNameLst>
                                      </p:cBhvr>
                                      <p:to>
                                        <p:strVal val="visible"/>
                                      </p:to>
                                    </p:set>
                                    <p:anim calcmode="lin" valueType="num">
                                      <p:cBhvr>
                                        <p:cTn id="12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7"/>
                                        </p:tgtEl>
                                        <p:attrNameLst>
                                          <p:attrName>ppt_y</p:attrName>
                                        </p:attrNameLst>
                                      </p:cBhvr>
                                      <p:tavLst>
                                        <p:tav tm="0">
                                          <p:val>
                                            <p:strVal val="#ppt_y"/>
                                          </p:val>
                                        </p:tav>
                                        <p:tav tm="100000">
                                          <p:val>
                                            <p:strVal val="#ppt_y"/>
                                          </p:val>
                                        </p:tav>
                                      </p:tavLst>
                                    </p:anim>
                                    <p:anim calcmode="lin" valueType="num">
                                      <p:cBhvr>
                                        <p:cTn id="12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7"/>
                                        </p:tgtEl>
                                      </p:cBhvr>
                                    </p:animEffect>
                                  </p:childTnLst>
                                </p:cTn>
                              </p:par>
                            </p:childTnLst>
                          </p:cTn>
                        </p:par>
                      </p:childTnLst>
                    </p:cTn>
                  </p:par>
                  <p:par>
                    <p:cTn id="129" fill="hold">
                      <p:stCondLst>
                        <p:cond delay="indefinite"/>
                      </p:stCondLst>
                      <p:childTnLst>
                        <p:par>
                          <p:cTn id="130" fill="hold">
                            <p:stCondLst>
                              <p:cond delay="0"/>
                            </p:stCondLst>
                            <p:childTnLst>
                              <p:par>
                                <p:cTn id="131" presetID="41" presetClass="entr" presetSubtype="0" fill="hold" grpId="0" nodeType="clickEffect">
                                  <p:stCondLst>
                                    <p:cond delay="0"/>
                                  </p:stCondLst>
                                  <p:iterate type="lt">
                                    <p:tmPct val="10000"/>
                                  </p:iterate>
                                  <p:childTnLst>
                                    <p:set>
                                      <p:cBhvr>
                                        <p:cTn id="132" dur="1" fill="hold">
                                          <p:stCondLst>
                                            <p:cond delay="0"/>
                                          </p:stCondLst>
                                        </p:cTn>
                                        <p:tgtEl>
                                          <p:spTgt spid="28"/>
                                        </p:tgtEl>
                                        <p:attrNameLst>
                                          <p:attrName>style.visibility</p:attrName>
                                        </p:attrNameLst>
                                      </p:cBhvr>
                                      <p:to>
                                        <p:strVal val="visible"/>
                                      </p:to>
                                    </p:set>
                                    <p:anim calcmode="lin" valueType="num">
                                      <p:cBhvr>
                                        <p:cTn id="13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4" dur="500" fill="hold"/>
                                        <p:tgtEl>
                                          <p:spTgt spid="28"/>
                                        </p:tgtEl>
                                        <p:attrNameLst>
                                          <p:attrName>ppt_y</p:attrName>
                                        </p:attrNameLst>
                                      </p:cBhvr>
                                      <p:tavLst>
                                        <p:tav tm="0">
                                          <p:val>
                                            <p:strVal val="#ppt_y"/>
                                          </p:val>
                                        </p:tav>
                                        <p:tav tm="100000">
                                          <p:val>
                                            <p:strVal val="#ppt_y"/>
                                          </p:val>
                                        </p:tav>
                                      </p:tavLst>
                                    </p:anim>
                                    <p:anim calcmode="lin" valueType="num">
                                      <p:cBhvr>
                                        <p:cTn id="13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3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37" dur="500" tmFilter="0,0; .5, 1; 1, 1"/>
                                        <p:tgtEl>
                                          <p:spTgt spid="28"/>
                                        </p:tgtEl>
                                      </p:cBhvr>
                                    </p:animEffect>
                                  </p:childTnLst>
                                </p:cTn>
                              </p:par>
                            </p:childTnLst>
                          </p:cTn>
                        </p:par>
                      </p:childTnLst>
                    </p:cTn>
                  </p:par>
                  <p:par>
                    <p:cTn id="138" fill="hold">
                      <p:stCondLst>
                        <p:cond delay="indefinite"/>
                      </p:stCondLst>
                      <p:childTnLst>
                        <p:par>
                          <p:cTn id="139" fill="hold">
                            <p:stCondLst>
                              <p:cond delay="0"/>
                            </p:stCondLst>
                            <p:childTnLst>
                              <p:par>
                                <p:cTn id="140" presetID="41" presetClass="entr" presetSubtype="0" fill="hold" grpId="0" nodeType="clickEffect">
                                  <p:stCondLst>
                                    <p:cond delay="0"/>
                                  </p:stCondLst>
                                  <p:iterate type="lt">
                                    <p:tmPct val="10000"/>
                                  </p:iterate>
                                  <p:childTnLst>
                                    <p:set>
                                      <p:cBhvr>
                                        <p:cTn id="141" dur="1" fill="hold">
                                          <p:stCondLst>
                                            <p:cond delay="0"/>
                                          </p:stCondLst>
                                        </p:cTn>
                                        <p:tgtEl>
                                          <p:spTgt spid="23"/>
                                        </p:tgtEl>
                                        <p:attrNameLst>
                                          <p:attrName>style.visibility</p:attrName>
                                        </p:attrNameLst>
                                      </p:cBhvr>
                                      <p:to>
                                        <p:strVal val="visible"/>
                                      </p:to>
                                    </p:set>
                                    <p:anim calcmode="lin" valueType="num">
                                      <p:cBhvr>
                                        <p:cTn id="14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43" dur="500" fill="hold"/>
                                        <p:tgtEl>
                                          <p:spTgt spid="23"/>
                                        </p:tgtEl>
                                        <p:attrNameLst>
                                          <p:attrName>ppt_y</p:attrName>
                                        </p:attrNameLst>
                                      </p:cBhvr>
                                      <p:tavLst>
                                        <p:tav tm="0">
                                          <p:val>
                                            <p:strVal val="#ppt_y"/>
                                          </p:val>
                                        </p:tav>
                                        <p:tav tm="100000">
                                          <p:val>
                                            <p:strVal val="#ppt_y"/>
                                          </p:val>
                                        </p:tav>
                                      </p:tavLst>
                                    </p:anim>
                                    <p:anim calcmode="lin" valueType="num">
                                      <p:cBhvr>
                                        <p:cTn id="14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4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46" dur="500" tmFilter="0,0; .5, 1; 1, 1"/>
                                        <p:tgtEl>
                                          <p:spTgt spid="23"/>
                                        </p:tgtEl>
                                      </p:cBhvr>
                                    </p:animEffect>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wipe(down)">
                                      <p:cBhvr>
                                        <p:cTn id="151" dur="580">
                                          <p:stCondLst>
                                            <p:cond delay="0"/>
                                          </p:stCondLst>
                                        </p:cTn>
                                        <p:tgtEl>
                                          <p:spTgt spid="30"/>
                                        </p:tgtEl>
                                      </p:cBhvr>
                                    </p:animEffect>
                                    <p:anim calcmode="lin" valueType="num">
                                      <p:cBhvr>
                                        <p:cTn id="15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57" dur="26">
                                          <p:stCondLst>
                                            <p:cond delay="650"/>
                                          </p:stCondLst>
                                        </p:cTn>
                                        <p:tgtEl>
                                          <p:spTgt spid="30"/>
                                        </p:tgtEl>
                                      </p:cBhvr>
                                      <p:to x="100000" y="60000"/>
                                    </p:animScale>
                                    <p:animScale>
                                      <p:cBhvr>
                                        <p:cTn id="158" dur="166" decel="50000">
                                          <p:stCondLst>
                                            <p:cond delay="676"/>
                                          </p:stCondLst>
                                        </p:cTn>
                                        <p:tgtEl>
                                          <p:spTgt spid="30"/>
                                        </p:tgtEl>
                                      </p:cBhvr>
                                      <p:to x="100000" y="100000"/>
                                    </p:animScale>
                                    <p:animScale>
                                      <p:cBhvr>
                                        <p:cTn id="159" dur="26">
                                          <p:stCondLst>
                                            <p:cond delay="1312"/>
                                          </p:stCondLst>
                                        </p:cTn>
                                        <p:tgtEl>
                                          <p:spTgt spid="30"/>
                                        </p:tgtEl>
                                      </p:cBhvr>
                                      <p:to x="100000" y="80000"/>
                                    </p:animScale>
                                    <p:animScale>
                                      <p:cBhvr>
                                        <p:cTn id="160" dur="166" decel="50000">
                                          <p:stCondLst>
                                            <p:cond delay="1338"/>
                                          </p:stCondLst>
                                        </p:cTn>
                                        <p:tgtEl>
                                          <p:spTgt spid="30"/>
                                        </p:tgtEl>
                                      </p:cBhvr>
                                      <p:to x="100000" y="100000"/>
                                    </p:animScale>
                                    <p:animScale>
                                      <p:cBhvr>
                                        <p:cTn id="161" dur="26">
                                          <p:stCondLst>
                                            <p:cond delay="1642"/>
                                          </p:stCondLst>
                                        </p:cTn>
                                        <p:tgtEl>
                                          <p:spTgt spid="30"/>
                                        </p:tgtEl>
                                      </p:cBhvr>
                                      <p:to x="100000" y="90000"/>
                                    </p:animScale>
                                    <p:animScale>
                                      <p:cBhvr>
                                        <p:cTn id="162" dur="166" decel="50000">
                                          <p:stCondLst>
                                            <p:cond delay="1668"/>
                                          </p:stCondLst>
                                        </p:cTn>
                                        <p:tgtEl>
                                          <p:spTgt spid="30"/>
                                        </p:tgtEl>
                                      </p:cBhvr>
                                      <p:to x="100000" y="100000"/>
                                    </p:animScale>
                                    <p:animScale>
                                      <p:cBhvr>
                                        <p:cTn id="163" dur="26">
                                          <p:stCondLst>
                                            <p:cond delay="1808"/>
                                          </p:stCondLst>
                                        </p:cTn>
                                        <p:tgtEl>
                                          <p:spTgt spid="30"/>
                                        </p:tgtEl>
                                      </p:cBhvr>
                                      <p:to x="100000" y="95000"/>
                                    </p:animScale>
                                    <p:animScale>
                                      <p:cBhvr>
                                        <p:cTn id="164"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676400" y="685800"/>
            <a:ext cx="5791200" cy="5486400"/>
          </a:xfrm>
          <a:prstGeom prst="rect">
            <a:avLst/>
          </a:prstGeom>
          <a:noFill/>
        </p:spPr>
        <p:txBody>
          <a:bodyPr wrap="square" rtlCol="0">
            <a:prstTxWarp prst="textArchUpPour">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smtClean="0">
                <a:ln w="11430"/>
                <a:solidFill>
                  <a:srgbClr val="F018D6"/>
                </a:solidFill>
                <a:effectLst>
                  <a:outerShdw blurRad="76200" dist="50800" dir="5400000" algn="tl" rotWithShape="0">
                    <a:srgbClr val="000000">
                      <a:alpha val="65000"/>
                    </a:srgbClr>
                  </a:outerShdw>
                </a:effectLst>
                <a:latin typeface="NikoshBAN" pitchFamily="2" charset="0"/>
                <a:cs typeface="NikoshBAN" pitchFamily="2" charset="0"/>
              </a:rPr>
              <a:t>বাড়ীর কাজ </a:t>
            </a:r>
            <a:endParaRPr lang="en-US" sz="3200" b="1" spc="50" dirty="0">
              <a:ln w="11430"/>
              <a:solidFill>
                <a:srgbClr val="F018D6"/>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8" name="TextBox 7"/>
          <p:cNvSpPr txBox="1"/>
          <p:nvPr/>
        </p:nvSpPr>
        <p:spPr>
          <a:xfrm>
            <a:off x="2019300" y="4038600"/>
            <a:ext cx="5105400" cy="175432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প্রশ্নঃবিশ্ব</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মানবতার কল্যানে মহানবী (সঃ) এর অবদান আলোচনা কর।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550" y="1972541"/>
            <a:ext cx="2374900" cy="1943100"/>
          </a:xfrm>
          <a:prstGeom prst="ellipse">
            <a:avLst/>
          </a:prstGeom>
          <a:ln>
            <a:noFill/>
          </a:ln>
          <a:effectLst>
            <a:softEdge rad="112500"/>
          </a:effectLst>
        </p:spPr>
      </p:pic>
    </p:spTree>
    <p:extLst>
      <p:ext uri="{BB962C8B-B14F-4D97-AF65-F5344CB8AC3E}">
        <p14:creationId xmlns:p14="http://schemas.microsoft.com/office/powerpoint/2010/main" val="125186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HIDUL ISLAM\Desktop\hg\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
            <a:ext cx="9426336" cy="67056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pic>
      <p:sp>
        <p:nvSpPr>
          <p:cNvPr id="2" name="TextBox 1"/>
          <p:cNvSpPr txBox="1"/>
          <p:nvPr/>
        </p:nvSpPr>
        <p:spPr>
          <a:xfrm>
            <a:off x="1905000" y="1676400"/>
            <a:ext cx="2579569" cy="646331"/>
          </a:xfrm>
          <a:prstGeom prst="rect">
            <a:avLst/>
          </a:prstGeom>
          <a:blipFill>
            <a:blip r:embed="rId3"/>
            <a:tile tx="0" ty="0" sx="100000" sy="100000" flip="none" algn="tl"/>
          </a:blipFill>
        </p:spPr>
        <p:txBody>
          <a:bodyPr wrap="square" rtlCol="0">
            <a:spAutoFit/>
          </a:bodyPr>
          <a:lstStyle/>
          <a:p>
            <a:r>
              <a:rPr lang="en-US" sz="3600" dirty="0" err="1" smtClean="0">
                <a:latin typeface="NikoshBAN" pitchFamily="2" charset="0"/>
                <a:cs typeface="NikoshBAN" pitchFamily="2" charset="0"/>
              </a:rPr>
              <a:t>শিক্ষক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পরিচিতি</a:t>
            </a:r>
            <a:endParaRPr lang="en-US" sz="3600" dirty="0">
              <a:latin typeface="NikoshBAN" pitchFamily="2" charset="0"/>
              <a:cs typeface="NikoshBAN" pitchFamily="2" charset="0"/>
            </a:endParaRPr>
          </a:p>
        </p:txBody>
      </p:sp>
      <p:sp>
        <p:nvSpPr>
          <p:cNvPr id="3" name="TextBox 2"/>
          <p:cNvSpPr txBox="1"/>
          <p:nvPr/>
        </p:nvSpPr>
        <p:spPr>
          <a:xfrm>
            <a:off x="1066800" y="2514600"/>
            <a:ext cx="3733800" cy="2062103"/>
          </a:xfrm>
          <a:prstGeom prst="rect">
            <a:avLst/>
          </a:prstGeom>
          <a:noFill/>
        </p:spPr>
        <p:txBody>
          <a:bodyPr wrap="square" rtlCol="0">
            <a:spAutoFit/>
          </a:bodyPr>
          <a:lstStyle/>
          <a:p>
            <a:r>
              <a:rPr lang="en-US" sz="3200" dirty="0" err="1" smtClean="0">
                <a:latin typeface="NikoshBAN" pitchFamily="2" charset="0"/>
                <a:cs typeface="NikoshBAN" pitchFamily="2" charset="0"/>
              </a:rPr>
              <a:t>মোঃশহিদুল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ইসলাম</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সহকারী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শিক্ষক</a:t>
            </a:r>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কম্পিউটার</a:t>
            </a:r>
            <a:r>
              <a:rPr lang="en-US" sz="3200" dirty="0" smtClean="0">
                <a:latin typeface="NikoshBAN" pitchFamily="2" charset="0"/>
                <a:cs typeface="NikoshBAN" pitchFamily="2" charset="0"/>
              </a:rPr>
              <a:t>)</a:t>
            </a:r>
          </a:p>
          <a:p>
            <a:r>
              <a:rPr lang="en-US" sz="3200" dirty="0" err="1" smtClean="0">
                <a:latin typeface="NikoshBAN" pitchFamily="2" charset="0"/>
                <a:cs typeface="NikoshBAN" pitchFamily="2" charset="0"/>
              </a:rPr>
              <a:t>গাড়ীদহ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মাদ্রাসা</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শেরপুর,বগুড়া</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 name="Rounded Rectangle 3"/>
          <p:cNvSpPr/>
          <p:nvPr/>
        </p:nvSpPr>
        <p:spPr>
          <a:xfrm>
            <a:off x="5486400" y="2133600"/>
            <a:ext cx="2286000" cy="2443103"/>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1177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8)">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1981200"/>
            <a:ext cx="9144000" cy="3527286"/>
          </a:xfrm>
          <a:prstGeom prst="rect">
            <a:avLst/>
          </a:prstGeom>
          <a:noFill/>
        </p:spPr>
        <p:txBody>
          <a:bodyPr wrap="square" rtlCol="0">
            <a:prstTxWarp prst="textArchDownPour">
              <a:avLst>
                <a:gd name="adj1" fmla="val 2241237"/>
                <a:gd name="adj2" fmla="val 41813"/>
              </a:avLst>
            </a:prstTxWarp>
            <a:spAutoFit/>
          </a:bodyPr>
          <a:lstStyle/>
          <a:p>
            <a:r>
              <a:rPr lang="bn-I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সবাইকে ধন্যবাদ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788" b="5520"/>
          <a:stretch/>
        </p:blipFill>
        <p:spPr>
          <a:xfrm>
            <a:off x="4475018" y="0"/>
            <a:ext cx="4689464"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51061" b="5632"/>
          <a:stretch/>
        </p:blipFill>
        <p:spPr>
          <a:xfrm>
            <a:off x="0" y="1"/>
            <a:ext cx="4475018" cy="6858000"/>
          </a:xfrm>
          <a:prstGeom prst="rect">
            <a:avLst/>
          </a:prstGeom>
        </p:spPr>
      </p:pic>
      <p:sp>
        <p:nvSpPr>
          <p:cNvPr id="7" name="TextBox 6"/>
          <p:cNvSpPr txBox="1"/>
          <p:nvPr/>
        </p:nvSpPr>
        <p:spPr>
          <a:xfrm>
            <a:off x="1281545" y="1524001"/>
            <a:ext cx="6096000" cy="228378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সমাপ্ত </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66968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0" fill="hold"/>
                                        <p:tgtEl>
                                          <p:spTgt spid="5"/>
                                        </p:tgtEl>
                                        <p:attrNameLst>
                                          <p:attrName>ppt_x</p:attrName>
                                        </p:attrNameLst>
                                      </p:cBhvr>
                                      <p:tavLst>
                                        <p:tav tm="0">
                                          <p:val>
                                            <p:strVal val="1+#ppt_w/2"/>
                                          </p:val>
                                        </p:tav>
                                        <p:tav tm="100000">
                                          <p:val>
                                            <p:strVal val="#ppt_x"/>
                                          </p:val>
                                        </p:tav>
                                      </p:tavLst>
                                    </p:anim>
                                    <p:anim calcmode="lin" valueType="num">
                                      <p:cBhvr additive="base">
                                        <p:cTn id="15" dur="5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0" fill="hold"/>
                                        <p:tgtEl>
                                          <p:spTgt spid="6"/>
                                        </p:tgtEl>
                                        <p:attrNameLst>
                                          <p:attrName>ppt_x</p:attrName>
                                        </p:attrNameLst>
                                      </p:cBhvr>
                                      <p:tavLst>
                                        <p:tav tm="0">
                                          <p:val>
                                            <p:strVal val="0-#ppt_w/2"/>
                                          </p:val>
                                        </p:tav>
                                        <p:tav tm="100000">
                                          <p:val>
                                            <p:strVal val="#ppt_x"/>
                                          </p:val>
                                        </p:tav>
                                      </p:tavLst>
                                    </p:anim>
                                    <p:anim calcmode="lin" valueType="num">
                                      <p:cBhvr additive="base">
                                        <p:cTn id="19"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style.rotation</p:attrName>
                                        </p:attrNameLst>
                                      </p:cBhvr>
                                      <p:tavLst>
                                        <p:tav tm="0">
                                          <p:val>
                                            <p:fltVal val="720"/>
                                          </p:val>
                                        </p:tav>
                                        <p:tav tm="100000">
                                          <p:val>
                                            <p:fltVal val="0"/>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6">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28" y="152400"/>
            <a:ext cx="4354945" cy="3276600"/>
          </a:xfrm>
          <a:prstGeom prst="rect">
            <a:avLst/>
          </a:prstGeom>
          <a:ln w="38100">
            <a:solidFill>
              <a:srgbClr val="FF0000"/>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125" y="3657601"/>
            <a:ext cx="4371110" cy="3048000"/>
          </a:xfrm>
          <a:prstGeom prst="rect">
            <a:avLst/>
          </a:prstGeom>
          <a:ln w="38100">
            <a:solidFill>
              <a:srgbClr val="FFFF0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838" r="2337"/>
          <a:stretch/>
        </p:blipFill>
        <p:spPr>
          <a:xfrm>
            <a:off x="159329" y="3657601"/>
            <a:ext cx="4354944" cy="3048000"/>
          </a:xfrm>
          <a:prstGeom prst="rect">
            <a:avLst/>
          </a:prstGeom>
          <a:ln w="28575">
            <a:solidFill>
              <a:srgbClr val="7030A0"/>
            </a:solidFill>
          </a:ln>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273" r="2273"/>
          <a:stretch/>
        </p:blipFill>
        <p:spPr>
          <a:xfrm>
            <a:off x="4655125" y="152401"/>
            <a:ext cx="4371110" cy="3276600"/>
          </a:xfrm>
          <a:prstGeom prst="rect">
            <a:avLst/>
          </a:prstGeom>
          <a:ln w="38100">
            <a:solidFill>
              <a:srgbClr val="1CEC30"/>
            </a:solidFill>
          </a:ln>
        </p:spPr>
      </p:pic>
    </p:spTree>
    <p:extLst>
      <p:ext uri="{BB962C8B-B14F-4D97-AF65-F5344CB8AC3E}">
        <p14:creationId xmlns:p14="http://schemas.microsoft.com/office/powerpoint/2010/main" val="57962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6900" y="20782"/>
            <a:ext cx="4191000" cy="784086"/>
          </a:xfrm>
          <a:prstGeom prst="rect">
            <a:avLst/>
          </a:prstGeom>
          <a:noFill/>
        </p:spPr>
        <p:txBody>
          <a:bodyPr wrap="square" rtlCol="0">
            <a:prstTxWarp prst="textWave2">
              <a:avLst/>
            </a:prstTxWarp>
            <a:spAutoFit/>
          </a:bodyPr>
          <a:lstStyle/>
          <a:p>
            <a:r>
              <a:rPr lang="bn-IN" sz="4000" b="1" cap="all" dirty="0" smtClean="0">
                <a:ln w="9000" cmpd="sng">
                  <a:solidFill>
                    <a:schemeClr val="accent4">
                      <a:shade val="50000"/>
                      <a:satMod val="120000"/>
                    </a:schemeClr>
                  </a:solidFill>
                  <a:prstDash val="solid"/>
                </a:ln>
                <a:solidFill>
                  <a:srgbClr val="F018D6"/>
                </a:solidFill>
                <a:effectLst>
                  <a:reflection blurRad="12700" stA="28000" endPos="45000" dist="1000" dir="5400000" sy="-100000" algn="bl" rotWithShape="0"/>
                </a:effectLst>
                <a:latin typeface="NikoshBAN" pitchFamily="2" charset="0"/>
                <a:cs typeface="NikoshBAN" pitchFamily="2" charset="0"/>
              </a:rPr>
              <a:t>পাঠ ঘোষণা </a:t>
            </a:r>
            <a:endParaRPr lang="en-US" sz="4000" b="1" cap="all" dirty="0">
              <a:ln w="9000" cmpd="sng">
                <a:solidFill>
                  <a:schemeClr val="accent4">
                    <a:shade val="50000"/>
                    <a:satMod val="120000"/>
                  </a:schemeClr>
                </a:solidFill>
                <a:prstDash val="solid"/>
              </a:ln>
              <a:solidFill>
                <a:srgbClr val="F018D6"/>
              </a:solidFill>
              <a:effectLst>
                <a:reflection blurRad="12700" stA="28000" endPos="45000" dist="1000" dir="5400000" sy="-100000" algn="bl" rotWithShape="0"/>
              </a:effectLst>
              <a:latin typeface="NikoshBAN" pitchFamily="2" charset="0"/>
              <a:cs typeface="NikoshBAN" pitchFamily="2" charset="0"/>
            </a:endParaRPr>
          </a:p>
        </p:txBody>
      </p:sp>
      <p:sp>
        <p:nvSpPr>
          <p:cNvPr id="8" name="TextBox 7"/>
          <p:cNvSpPr txBox="1"/>
          <p:nvPr/>
        </p:nvSpPr>
        <p:spPr>
          <a:xfrm>
            <a:off x="-76200" y="1219200"/>
            <a:ext cx="7315200" cy="5029200"/>
          </a:xfrm>
          <a:prstGeom prst="rect">
            <a:avLst/>
          </a:prstGeom>
          <a:noFill/>
        </p:spPr>
        <p:txBody>
          <a:bodyPr wrap="square" rtlCol="0">
            <a:prstTxWarp prst="textArchUpPour">
              <a:avLst>
                <a:gd name="adj1" fmla="val 11781894"/>
                <a:gd name="adj2" fmla="val 43962"/>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মানুষ মুহম্মদ (স)  </a:t>
            </a:r>
            <a:endParaRPr lang="en-US" sz="40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9" name="TextBox 8"/>
          <p:cNvSpPr txBox="1"/>
          <p:nvPr/>
        </p:nvSpPr>
        <p:spPr>
          <a:xfrm>
            <a:off x="1143000" y="3581400"/>
            <a:ext cx="4191000" cy="707886"/>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মোহাম্মদ ওয়াজেদ আলী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83070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438400" y="96980"/>
            <a:ext cx="4191000" cy="609600"/>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algn="ctr"/>
            <a:r>
              <a:rPr lang="bn-IN" sz="3600" dirty="0" smtClean="0">
                <a:solidFill>
                  <a:srgbClr val="00B0F0"/>
                </a:solidFill>
                <a:latin typeface="NikoshBAN" pitchFamily="2" charset="0"/>
                <a:cs typeface="NikoshBAN" pitchFamily="2" charset="0"/>
              </a:rPr>
              <a:t>শিখন ফল </a:t>
            </a:r>
            <a:endParaRPr lang="en-US" sz="3600" dirty="0">
              <a:solidFill>
                <a:srgbClr val="00B0F0"/>
              </a:solidFill>
              <a:latin typeface="NikoshBAN" pitchFamily="2" charset="0"/>
              <a:cs typeface="NikoshBAN" pitchFamily="2" charset="0"/>
            </a:endParaRPr>
          </a:p>
        </p:txBody>
      </p:sp>
      <p:sp>
        <p:nvSpPr>
          <p:cNvPr id="4" name="TextBox 3"/>
          <p:cNvSpPr txBox="1"/>
          <p:nvPr/>
        </p:nvSpPr>
        <p:spPr>
          <a:xfrm>
            <a:off x="457200" y="745727"/>
            <a:ext cx="4800600" cy="646331"/>
          </a:xfrm>
          <a:prstGeom prst="rect">
            <a:avLst/>
          </a:prstGeom>
          <a:noFill/>
        </p:spPr>
        <p:txBody>
          <a:bodyPr wrap="square" rtlCol="0">
            <a:spAutoFit/>
          </a:bodyPr>
          <a:lstStyle/>
          <a:p>
            <a:r>
              <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এই  পাঠ শেষে শিক্ষার্থীরা--- </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5" name="TextBox 4"/>
          <p:cNvSpPr txBox="1"/>
          <p:nvPr/>
        </p:nvSpPr>
        <p:spPr>
          <a:xfrm>
            <a:off x="1627909" y="1714498"/>
            <a:ext cx="7353300" cy="570131"/>
          </a:xfrm>
          <a:prstGeom prst="rect">
            <a:avLst/>
          </a:prstGeom>
          <a:noFill/>
        </p:spPr>
        <p:txBody>
          <a:bodyPr wrap="square" rtlCol="0">
            <a:prstTxWarp prst="textPlain">
              <a:avLst/>
            </a:prstTxWarp>
            <a:spAutoFit/>
          </a:bodyPr>
          <a:lstStyle/>
          <a:p>
            <a:r>
              <a:rPr lang="bn-IN" sz="3600" b="1" dirty="0" smtClean="0">
                <a:ln w="19050">
                  <a:solidFill>
                    <a:schemeClr val="tx2">
                      <a:tint val="1000"/>
                    </a:schemeClr>
                  </a:solidFill>
                  <a:prstDash val="solid"/>
                </a:ln>
                <a:solidFill>
                  <a:schemeClr val="accent2">
                    <a:lumMod val="50000"/>
                  </a:schemeClr>
                </a:solidFill>
                <a:effectLst>
                  <a:outerShdw blurRad="50000" dist="50800" dir="7500000" algn="tl">
                    <a:srgbClr val="000000">
                      <a:shade val="5000"/>
                      <a:alpha val="35000"/>
                    </a:srgbClr>
                  </a:outerShdw>
                </a:effectLst>
                <a:latin typeface="NikoshBAN" pitchFamily="2" charset="0"/>
                <a:cs typeface="NikoshBAN" pitchFamily="2" charset="0"/>
              </a:rPr>
              <a:t>লেখক সম্পর্কে বলতে পারবে।  </a:t>
            </a:r>
            <a:endParaRPr lang="en-US" sz="3600" b="1" dirty="0">
              <a:ln w="19050">
                <a:solidFill>
                  <a:schemeClr val="tx2">
                    <a:tint val="1000"/>
                  </a:schemeClr>
                </a:solidFill>
                <a:prstDash val="solid"/>
              </a:ln>
              <a:solidFill>
                <a:schemeClr val="accent2">
                  <a:lumMod val="50000"/>
                </a:schemeClr>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6" name="TextBox 5"/>
          <p:cNvSpPr txBox="1"/>
          <p:nvPr/>
        </p:nvSpPr>
        <p:spPr>
          <a:xfrm>
            <a:off x="1562100" y="2748033"/>
            <a:ext cx="7391400" cy="646331"/>
          </a:xfrm>
          <a:prstGeom prst="rect">
            <a:avLst/>
          </a:prstGeom>
          <a:noFill/>
        </p:spPr>
        <p:txBody>
          <a:bodyPr wrap="square" rtlCol="0">
            <a:prstTxWarp prst="textPlain">
              <a:avLst/>
            </a:prstTxWarp>
            <a:spAutoFit/>
          </a:bodyPr>
          <a:lstStyle/>
          <a:p>
            <a:r>
              <a:rPr lang="bn-IN" sz="3600" b="1"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NikoshBAN" pitchFamily="2" charset="0"/>
                <a:cs typeface="NikoshBAN" pitchFamily="2" charset="0"/>
              </a:rPr>
              <a:t>প্রবন্ধটির মূল প্রতিপাদ্য বিষয় সম্পর্কে বলতে পারবে।  </a:t>
            </a:r>
            <a:endParaRPr lang="en-US" sz="36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7" name="TextBox 6"/>
          <p:cNvSpPr txBox="1"/>
          <p:nvPr/>
        </p:nvSpPr>
        <p:spPr>
          <a:xfrm>
            <a:off x="1600200" y="3733800"/>
            <a:ext cx="7353300" cy="1200329"/>
          </a:xfrm>
          <a:prstGeom prst="rect">
            <a:avLst/>
          </a:prstGeom>
          <a:noFill/>
        </p:spPr>
        <p:txBody>
          <a:bodyPr wrap="square" rtlCol="0">
            <a:prstTxWarp prst="textPlain">
              <a:avLst/>
            </a:prstTxWarp>
            <a:spAutoFit/>
          </a:bodyPr>
          <a:lstStyle/>
          <a:p>
            <a:r>
              <a:rPr lang="bn-IN" sz="3600" b="1" dirty="0" smtClean="0">
                <a:ln w="17780" cmpd="sng">
                  <a:solidFill>
                    <a:schemeClr val="accent1">
                      <a:tint val="3000"/>
                    </a:schemeClr>
                  </a:solidFill>
                  <a:prstDash val="solid"/>
                  <a:miter lim="800000"/>
                </a:ln>
                <a:solidFill>
                  <a:schemeClr val="accent5">
                    <a:lumMod val="50000"/>
                  </a:schemeClr>
                </a:solidFill>
                <a:effectLst>
                  <a:outerShdw blurRad="55000" dist="50800" dir="5400000" algn="tl">
                    <a:srgbClr val="000000">
                      <a:alpha val="33000"/>
                    </a:srgbClr>
                  </a:outerShdw>
                </a:effectLst>
                <a:latin typeface="NikoshBAN" pitchFamily="2" charset="0"/>
                <a:cs typeface="NikoshBAN" pitchFamily="2" charset="0"/>
              </a:rPr>
              <a:t>মহানবী (সঃ)- এর জীবনাদর্শের আলোকে জীবন গঠন করার প্রয়োজনীয়তা সম্পর্কে বলতে পারবে।  </a:t>
            </a:r>
            <a:endParaRPr lang="en-US" sz="3600" b="1" dirty="0">
              <a:ln w="17780" cmpd="sng">
                <a:solidFill>
                  <a:schemeClr val="accent1">
                    <a:tint val="3000"/>
                  </a:schemeClr>
                </a:solidFill>
                <a:prstDash val="solid"/>
                <a:miter lim="800000"/>
              </a:ln>
              <a:solidFill>
                <a:schemeClr val="accent5">
                  <a:lumMod val="50000"/>
                </a:schemeClr>
              </a:solidFill>
              <a:effectLst>
                <a:outerShdw blurRad="55000" dist="50800" dir="5400000" algn="tl">
                  <a:srgbClr val="000000">
                    <a:alpha val="33000"/>
                  </a:srgbClr>
                </a:outerShdw>
              </a:effectLst>
              <a:latin typeface="NikoshBAN" pitchFamily="2" charset="0"/>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275" y="62344"/>
            <a:ext cx="3743652" cy="183949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34128"/>
            <a:ext cx="9150927" cy="192387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96" y="1240253"/>
            <a:ext cx="1325503" cy="151862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697" y="2215177"/>
            <a:ext cx="1325503" cy="151862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14" y="3098907"/>
            <a:ext cx="1325503" cy="151862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61" y="3962400"/>
            <a:ext cx="1325503" cy="1518623"/>
          </a:xfrm>
          <a:prstGeom prst="rect">
            <a:avLst/>
          </a:prstGeom>
        </p:spPr>
      </p:pic>
    </p:spTree>
    <p:extLst>
      <p:ext uri="{BB962C8B-B14F-4D97-AF65-F5344CB8AC3E}">
        <p14:creationId xmlns:p14="http://schemas.microsoft.com/office/powerpoint/2010/main" val="17939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2" presetClass="exit" presetSubtype="2" fill="hold" nodeType="with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ppt_y"/>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par>
                                <p:cTn id="25" presetID="2" presetClass="exit" presetSubtype="2" fill="hold" nodeType="withEffect">
                                  <p:stCondLst>
                                    <p:cond delay="0"/>
                                  </p:stCondLst>
                                  <p:childTnLst>
                                    <p:anim calcmode="lin" valueType="num">
                                      <p:cBhvr additive="base">
                                        <p:cTn id="26" dur="1000"/>
                                        <p:tgtEl>
                                          <p:spTgt spid="12"/>
                                        </p:tgtEl>
                                        <p:attrNameLst>
                                          <p:attrName>ppt_x</p:attrName>
                                        </p:attrNameLst>
                                      </p:cBhvr>
                                      <p:tavLst>
                                        <p:tav tm="0">
                                          <p:val>
                                            <p:strVal val="ppt_x"/>
                                          </p:val>
                                        </p:tav>
                                        <p:tav tm="100000">
                                          <p:val>
                                            <p:strVal val="1+ppt_w/2"/>
                                          </p:val>
                                        </p:tav>
                                      </p:tavLst>
                                    </p:anim>
                                    <p:anim calcmode="lin" valueType="num">
                                      <p:cBhvr additive="base">
                                        <p:cTn id="27" dur="1000"/>
                                        <p:tgtEl>
                                          <p:spTgt spid="12"/>
                                        </p:tgtEl>
                                        <p:attrNameLst>
                                          <p:attrName>ppt_y</p:attrName>
                                        </p:attrNameLst>
                                      </p:cBhvr>
                                      <p:tavLst>
                                        <p:tav tm="0">
                                          <p:val>
                                            <p:strVal val="ppt_y"/>
                                          </p:val>
                                        </p:tav>
                                        <p:tav tm="100000">
                                          <p:val>
                                            <p:strVal val="ppt_y"/>
                                          </p:val>
                                        </p:tav>
                                      </p:tavLst>
                                    </p:anim>
                                    <p:set>
                                      <p:cBhvr>
                                        <p:cTn id="28" dur="1" fill="hold">
                                          <p:stCondLst>
                                            <p:cond delay="9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 presetClass="exit" presetSubtype="2" fill="hold" nodeType="withEffect">
                                  <p:stCondLst>
                                    <p:cond delay="0"/>
                                  </p:stCondLst>
                                  <p:childTnLst>
                                    <p:anim calcmode="lin" valueType="num">
                                      <p:cBhvr additive="base">
                                        <p:cTn id="39" dur="1000"/>
                                        <p:tgtEl>
                                          <p:spTgt spid="13"/>
                                        </p:tgtEl>
                                        <p:attrNameLst>
                                          <p:attrName>ppt_x</p:attrName>
                                        </p:attrNameLst>
                                      </p:cBhvr>
                                      <p:tavLst>
                                        <p:tav tm="0">
                                          <p:val>
                                            <p:strVal val="ppt_x"/>
                                          </p:val>
                                        </p:tav>
                                        <p:tav tm="100000">
                                          <p:val>
                                            <p:strVal val="1+ppt_w/2"/>
                                          </p:val>
                                        </p:tav>
                                      </p:tavLst>
                                    </p:anim>
                                    <p:anim calcmode="lin" valueType="num">
                                      <p:cBhvr additive="base">
                                        <p:cTn id="40" dur="1000"/>
                                        <p:tgtEl>
                                          <p:spTgt spid="13"/>
                                        </p:tgtEl>
                                        <p:attrNameLst>
                                          <p:attrName>ppt_y</p:attrName>
                                        </p:attrNameLst>
                                      </p:cBhvr>
                                      <p:tavLst>
                                        <p:tav tm="0">
                                          <p:val>
                                            <p:strVal val="ppt_y"/>
                                          </p:val>
                                        </p:tav>
                                        <p:tav tm="100000">
                                          <p:val>
                                            <p:strVal val="ppt_y"/>
                                          </p:val>
                                        </p:tav>
                                      </p:tavLst>
                                    </p:anim>
                                    <p:set>
                                      <p:cBhvr>
                                        <p:cTn id="41" dur="1" fill="hold">
                                          <p:stCondLst>
                                            <p:cond delay="999"/>
                                          </p:stCondLst>
                                        </p:cTn>
                                        <p:tgtEl>
                                          <p:spTgt spid="13"/>
                                        </p:tgtEl>
                                        <p:attrNameLst>
                                          <p:attrName>style.visibility</p:attrName>
                                        </p:attrNameLst>
                                      </p:cBhvr>
                                      <p:to>
                                        <p:strVal val="hidden"/>
                                      </p:to>
                                    </p:set>
                                  </p:childTnLst>
                                </p:cTn>
                              </p:par>
                              <p:par>
                                <p:cTn id="42" presetID="2" presetClass="exit" presetSubtype="2" fill="hold" nodeType="withEffect">
                                  <p:stCondLst>
                                    <p:cond delay="1000"/>
                                  </p:stCondLst>
                                  <p:childTnLst>
                                    <p:anim calcmode="lin" valueType="num">
                                      <p:cBhvr additive="base">
                                        <p:cTn id="43" dur="1000"/>
                                        <p:tgtEl>
                                          <p:spTgt spid="14"/>
                                        </p:tgtEl>
                                        <p:attrNameLst>
                                          <p:attrName>ppt_x</p:attrName>
                                        </p:attrNameLst>
                                      </p:cBhvr>
                                      <p:tavLst>
                                        <p:tav tm="0">
                                          <p:val>
                                            <p:strVal val="ppt_x"/>
                                          </p:val>
                                        </p:tav>
                                        <p:tav tm="100000">
                                          <p:val>
                                            <p:strVal val="1+ppt_w/2"/>
                                          </p:val>
                                        </p:tav>
                                      </p:tavLst>
                                    </p:anim>
                                    <p:anim calcmode="lin" valueType="num">
                                      <p:cBhvr additive="base">
                                        <p:cTn id="44" dur="1000"/>
                                        <p:tgtEl>
                                          <p:spTgt spid="14"/>
                                        </p:tgtEl>
                                        <p:attrNameLst>
                                          <p:attrName>ppt_y</p:attrName>
                                        </p:attrNameLst>
                                      </p:cBhvr>
                                      <p:tavLst>
                                        <p:tav tm="0">
                                          <p:val>
                                            <p:strVal val="ppt_y"/>
                                          </p:val>
                                        </p:tav>
                                        <p:tav tm="100000">
                                          <p:val>
                                            <p:strVal val="ppt_y"/>
                                          </p:val>
                                        </p:tav>
                                      </p:tavLst>
                                    </p:anim>
                                    <p:set>
                                      <p:cBhvr>
                                        <p:cTn id="45"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76600" y="2095"/>
            <a:ext cx="25146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লেখক পরিচিতি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Hexagon 3"/>
          <p:cNvSpPr/>
          <p:nvPr/>
        </p:nvSpPr>
        <p:spPr>
          <a:xfrm>
            <a:off x="3276600" y="2895600"/>
            <a:ext cx="2514600" cy="2057400"/>
          </a:xfrm>
          <a:prstGeom prst="hexagon">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5230091" y="3876676"/>
            <a:ext cx="3761508" cy="2038350"/>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prstTxWarp prst="textPlain">
              <a:avLst/>
            </a:prstTxWarp>
          </a:bodyPr>
          <a:lstStyle/>
          <a:p>
            <a:pPr algn="just"/>
            <a:r>
              <a:rPr lang="bn-IN" sz="2000" dirty="0" smtClean="0">
                <a:solidFill>
                  <a:srgbClr val="92D050"/>
                </a:solidFill>
                <a:latin typeface="NikoshBAN" pitchFamily="2" charset="0"/>
                <a:cs typeface="NikoshBAN" pitchFamily="2" charset="0"/>
              </a:rPr>
              <a:t>সাহিত্য সাধনাঃ তাঁর উল্লেখযোগ্য গ্রন্থ- মহামানুষ মুহসীন, মরুভাস্কর, সৈয়দ আহমদ, স্মার্ণানন্দিণী, ছোটদের হযরত মুহম্মদ ইত্যাদি। </a:t>
            </a:r>
            <a:endParaRPr lang="en-US" sz="2000" dirty="0">
              <a:solidFill>
                <a:srgbClr val="92D050"/>
              </a:solidFill>
              <a:latin typeface="NikoshBAN" pitchFamily="2" charset="0"/>
              <a:cs typeface="NikoshBAN" pitchFamily="2" charset="0"/>
            </a:endParaRPr>
          </a:p>
        </p:txBody>
      </p:sp>
      <p:sp>
        <p:nvSpPr>
          <p:cNvPr id="6" name="Hexagon 5"/>
          <p:cNvSpPr/>
          <p:nvPr/>
        </p:nvSpPr>
        <p:spPr>
          <a:xfrm>
            <a:off x="3276600" y="4972050"/>
            <a:ext cx="2438400" cy="188595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prstTxWarp prst="textPlain">
              <a:avLst/>
            </a:prstTxWarp>
          </a:bodyPr>
          <a:lstStyle/>
          <a:p>
            <a:pPr algn="ctr"/>
            <a:r>
              <a:rPr lang="bn-IN"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মৃত্যুঃ ১৯৫৪ খ্রিস্টাব্দের  ৮ই নভেম্বর </a:t>
            </a:r>
            <a:endPar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7" name="Hexagon 6"/>
          <p:cNvSpPr/>
          <p:nvPr/>
        </p:nvSpPr>
        <p:spPr>
          <a:xfrm>
            <a:off x="152400" y="3924300"/>
            <a:ext cx="3657600" cy="209550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bn-IN" sz="2000" dirty="0" smtClean="0">
                <a:solidFill>
                  <a:srgbClr val="7030A0"/>
                </a:solidFill>
                <a:latin typeface="NikoshBAN" pitchFamily="2" charset="0"/>
                <a:cs typeface="NikoshBAN" pitchFamily="2" charset="0"/>
              </a:rPr>
              <a:t>কর্মজীবনঃ তিনি সাংবাদিকতাকে পেশা হিসেবে গ্রহণ করেন। তিনি ‘মাসিক মোহাম্মদী’, ‘দৈনিক সেবক’, ‘সাপ্তাহিক সওগাত’, ইংরেজি ‘দি মুসলমান’ ইত্যাদি পত্রিকায় কর্মরত ছিলেন। </a:t>
            </a:r>
            <a:endParaRPr lang="en-US" sz="2000" dirty="0">
              <a:solidFill>
                <a:srgbClr val="7030A0"/>
              </a:solidFill>
              <a:latin typeface="NikoshBAN" pitchFamily="2" charset="0"/>
              <a:cs typeface="NikoshBAN" pitchFamily="2" charset="0"/>
            </a:endParaRPr>
          </a:p>
        </p:txBody>
      </p:sp>
      <p:sp>
        <p:nvSpPr>
          <p:cNvPr id="8" name="Hexagon 7"/>
          <p:cNvSpPr/>
          <p:nvPr/>
        </p:nvSpPr>
        <p:spPr>
          <a:xfrm>
            <a:off x="152400" y="1797788"/>
            <a:ext cx="3657600" cy="2126512"/>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bn-IN" sz="2400" dirty="0" smtClean="0">
                <a:solidFill>
                  <a:srgbClr val="002060"/>
                </a:solidFill>
                <a:latin typeface="NikoshBAN" pitchFamily="2" charset="0"/>
                <a:cs typeface="NikoshBAN" pitchFamily="2" charset="0"/>
              </a:rPr>
              <a:t>জন্মঃ ১৮৯৬ খ্রিস্টাব্দে (২৮শে ভাদ্র ১৩০৩ সালে) সাতক্ষীরা জেলার বাঁশদহ গ্রামে। </a:t>
            </a:r>
            <a:endParaRPr lang="en-US" sz="2400" dirty="0">
              <a:solidFill>
                <a:srgbClr val="002060"/>
              </a:solidFill>
              <a:latin typeface="NikoshBAN" pitchFamily="2" charset="0"/>
              <a:cs typeface="NikoshBAN" pitchFamily="2" charset="0"/>
            </a:endParaRPr>
          </a:p>
        </p:txBody>
      </p:sp>
      <p:sp>
        <p:nvSpPr>
          <p:cNvPr id="9" name="Hexagon 8"/>
          <p:cNvSpPr/>
          <p:nvPr/>
        </p:nvSpPr>
        <p:spPr>
          <a:xfrm>
            <a:off x="3276600" y="720758"/>
            <a:ext cx="2514600" cy="2154060"/>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prstTxWarp prst="textPlain">
              <a:avLst/>
            </a:prstTxWarp>
          </a:bodyPr>
          <a:lstStyle/>
          <a:p>
            <a:pPr algn="ctr"/>
            <a:r>
              <a:rPr lang="bn-IN"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নামঃ- মোহাম্মাদ ওয়াজেদ আলী। </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10" name="Hexagon 9"/>
          <p:cNvSpPr/>
          <p:nvPr/>
        </p:nvSpPr>
        <p:spPr>
          <a:xfrm>
            <a:off x="5230090" y="1797788"/>
            <a:ext cx="3761509" cy="2112657"/>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bn-IN" sz="2000" dirty="0" smtClean="0">
                <a:solidFill>
                  <a:srgbClr val="FF0000"/>
                </a:solidFill>
                <a:latin typeface="NikoshBAN" pitchFamily="2" charset="0"/>
                <a:cs typeface="NikoshBAN" pitchFamily="2" charset="0"/>
              </a:rPr>
              <a:t>শিক্ষা জীবনঃ এন্ট্রান্স বাকুলিয়া উচ্চ বিদ্যালয় থেকে মাধ্যমিক, কলকাতা বঙ্গবাসী কলেজ থেকে এফ</a:t>
            </a:r>
            <a:r>
              <a:rPr lang="en-US" sz="2000" dirty="0" smtClean="0">
                <a:solidFill>
                  <a:srgbClr val="FF0000"/>
                </a:solidFill>
                <a:latin typeface="NikoshBAN" pitchFamily="2" charset="0"/>
                <a:cs typeface="NikoshBAN" pitchFamily="2" charset="0"/>
              </a:rPr>
              <a:t>,</a:t>
            </a:r>
            <a:r>
              <a:rPr lang="bn-IN" sz="2000" dirty="0" smtClean="0">
                <a:solidFill>
                  <a:srgbClr val="FF0000"/>
                </a:solidFill>
                <a:latin typeface="NikoshBAN" pitchFamily="2" charset="0"/>
                <a:cs typeface="NikoshBAN" pitchFamily="2" charset="0"/>
              </a:rPr>
              <a:t>এ এবং এই কলেজেই বি,এ ক্লাশের ছাত্র থাকাকালীন অবস্থায় লেখাপড়ার ইতি  ঘটে।  </a:t>
            </a:r>
            <a:endParaRPr lang="en-US" sz="2000" dirty="0">
              <a:solidFill>
                <a:srgbClr val="FF0000"/>
              </a:solidFill>
              <a:latin typeface="NikoshBAN" pitchFamily="2" charset="0"/>
              <a:cs typeface="NikoshBAN" pitchFamily="2"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0302" t="16000" r="19254" b="16795"/>
          <a:stretch/>
        </p:blipFill>
        <p:spPr>
          <a:xfrm>
            <a:off x="3551728" y="2895599"/>
            <a:ext cx="1934671" cy="2079707"/>
          </a:xfrm>
          <a:prstGeom prst="ellipse">
            <a:avLst/>
          </a:prstGeom>
          <a:ln>
            <a:noFill/>
          </a:ln>
          <a:effectLst>
            <a:softEdge rad="112500"/>
          </a:effectLst>
        </p:spPr>
      </p:pic>
    </p:spTree>
    <p:extLst>
      <p:ext uri="{BB962C8B-B14F-4D97-AF65-F5344CB8AC3E}">
        <p14:creationId xmlns:p14="http://schemas.microsoft.com/office/powerpoint/2010/main" val="61838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032933"/>
            <a:ext cx="4267200" cy="5057423"/>
          </a:xfrm>
          <a:prstGeom prst="ellipse">
            <a:avLst/>
          </a:prstGeom>
          <a:ln>
            <a:noFill/>
          </a:ln>
          <a:effectLst>
            <a:softEdge rad="112500"/>
          </a:effectLst>
        </p:spPr>
      </p:pic>
      <p:sp>
        <p:nvSpPr>
          <p:cNvPr id="9" name="Cloud 8"/>
          <p:cNvSpPr/>
          <p:nvPr/>
        </p:nvSpPr>
        <p:spPr>
          <a:xfrm>
            <a:off x="337099" y="251429"/>
            <a:ext cx="3962400" cy="1143000"/>
          </a:xfrm>
          <a:prstGeom prst="cloud">
            <a:avLst/>
          </a:prstGeom>
          <a:blipFill>
            <a:blip r:embed="rId4"/>
            <a:tile tx="0" ty="0" sx="100000" sy="100000" flip="none" algn="tl"/>
          </a:blipFill>
          <a:ln>
            <a:solidFill>
              <a:srgbClr val="F01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gd name="adj1" fmla="val 17666"/>
                <a:gd name="adj2" fmla="val 119"/>
              </a:avLst>
            </a:prstTxWarp>
          </a:bodyPr>
          <a:lstStyle/>
          <a:p>
            <a:pPr algn="ctr"/>
            <a:r>
              <a:rPr lang="bn-IN" sz="3600" dirty="0" smtClean="0">
                <a:solidFill>
                  <a:srgbClr val="00B050"/>
                </a:solidFill>
                <a:latin typeface="NikoshBAN" pitchFamily="2" charset="0"/>
                <a:cs typeface="NikoshBAN" pitchFamily="2" charset="0"/>
              </a:rPr>
              <a:t>আদর্শ পাঠ </a:t>
            </a:r>
            <a:endParaRPr lang="en-US" sz="36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2981991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9263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750"/>
          <a:stretch/>
        </p:blipFill>
        <p:spPr>
          <a:xfrm>
            <a:off x="3198668" y="1958541"/>
            <a:ext cx="2746664" cy="2975553"/>
          </a:xfrm>
          <a:prstGeom prst="rect">
            <a:avLst/>
          </a:prstGeom>
          <a:ln>
            <a:noFill/>
          </a:ln>
          <a:effectLst>
            <a:softEdge rad="112500"/>
          </a:effectLst>
        </p:spPr>
      </p:pic>
      <p:sp>
        <p:nvSpPr>
          <p:cNvPr id="7" name="Heart 6"/>
          <p:cNvSpPr/>
          <p:nvPr/>
        </p:nvSpPr>
        <p:spPr>
          <a:xfrm>
            <a:off x="152400" y="103909"/>
            <a:ext cx="2514600" cy="1981200"/>
          </a:xfrm>
          <a:prstGeom prst="heart">
            <a:avLst/>
          </a:prstGeom>
          <a:blipFill dpi="0" rotWithShape="1">
            <a:blip r:embed="rId4">
              <a:extLst>
                <a:ext uri="{28A0092B-C50C-407E-A947-70E740481C1C}">
                  <a14:useLocalDpi xmlns:a14="http://schemas.microsoft.com/office/drawing/2010/main" val="0"/>
                </a:ext>
              </a:extLst>
            </a:blip>
            <a:srcRect/>
            <a:stretch>
              <a:fillRect/>
            </a:stretch>
          </a:blipFill>
          <a:ln>
            <a:solidFill>
              <a:srgbClr val="1CE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TriangleInverted">
              <a:avLst/>
            </a:prstTxWarp>
          </a:bodyPr>
          <a:lstStyle/>
          <a:p>
            <a:pPr algn="ctr"/>
            <a:r>
              <a:rPr lang="bn-IN" sz="3600" b="1" dirty="0" smtClean="0">
                <a:solidFill>
                  <a:srgbClr val="FFFF00"/>
                </a:solidFill>
                <a:latin typeface="NikoshBAN" pitchFamily="2" charset="0"/>
                <a:cs typeface="NikoshBAN" pitchFamily="2" charset="0"/>
              </a:rPr>
              <a:t>নিরব পাঠ </a:t>
            </a:r>
            <a:endParaRPr lang="en-US" sz="3600" b="1"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911479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pattFill prst="lgConfetti">
            <a:fgClr>
              <a:schemeClr val="tx2">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971800" y="76200"/>
            <a:ext cx="3200400" cy="685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itchFamily="2" charset="0"/>
                <a:cs typeface="NikoshBAN" pitchFamily="2" charset="0"/>
              </a:rPr>
              <a:t>শব্দার্থ </a:t>
            </a:r>
            <a:endParaRPr lang="en-US" sz="4800" dirty="0">
              <a:latin typeface="NikoshBAN" pitchFamily="2" charset="0"/>
              <a:cs typeface="NikoshBAN" pitchFamily="2" charset="0"/>
            </a:endParaRPr>
          </a:p>
        </p:txBody>
      </p:sp>
      <p:sp>
        <p:nvSpPr>
          <p:cNvPr id="5" name="TextBox 4"/>
          <p:cNvSpPr txBox="1"/>
          <p:nvPr/>
        </p:nvSpPr>
        <p:spPr>
          <a:xfrm>
            <a:off x="308760" y="914400"/>
            <a:ext cx="25908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pPr algn="ctr"/>
            <a:r>
              <a:rPr lang="bn-IN" sz="4000" b="1" dirty="0" smtClean="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effectLst>
                <a:latin typeface="NikoshBAN" pitchFamily="2" charset="0"/>
                <a:cs typeface="NikoshBAN" pitchFamily="2" charset="0"/>
              </a:rPr>
              <a:t>শব্দ  </a:t>
            </a:r>
            <a:endParaRPr lang="en-US" sz="4000" b="1" dirty="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effectLst>
              <a:latin typeface="NikoshBAN" pitchFamily="2" charset="0"/>
              <a:cs typeface="NikoshBAN" pitchFamily="2" charset="0"/>
            </a:endParaRPr>
          </a:p>
        </p:txBody>
      </p:sp>
      <p:sp>
        <p:nvSpPr>
          <p:cNvPr id="6" name="TextBox 5"/>
          <p:cNvSpPr txBox="1"/>
          <p:nvPr/>
        </p:nvSpPr>
        <p:spPr>
          <a:xfrm>
            <a:off x="6324600" y="914400"/>
            <a:ext cx="25908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pPr algn="ctr"/>
            <a:r>
              <a:rPr lang="bn-IN" sz="4000" b="1" dirty="0" smtClean="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latin typeface="NikoshBAN" pitchFamily="2" charset="0"/>
                <a:cs typeface="NikoshBAN" pitchFamily="2" charset="0"/>
              </a:rPr>
              <a:t>অর্থ </a:t>
            </a:r>
            <a:endParaRPr lang="en-US" sz="4000" b="1"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latin typeface="NikoshBAN" pitchFamily="2" charset="0"/>
              <a:cs typeface="NikoshBAN" pitchFamily="2" charset="0"/>
            </a:endParaRPr>
          </a:p>
        </p:txBody>
      </p:sp>
      <p:sp>
        <p:nvSpPr>
          <p:cNvPr id="18" name="Rectangle 17"/>
          <p:cNvSpPr/>
          <p:nvPr/>
        </p:nvSpPr>
        <p:spPr>
          <a:xfrm>
            <a:off x="308759" y="1785076"/>
            <a:ext cx="2590800" cy="111052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F01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NikoshBAN" pitchFamily="2" charset="0"/>
                <a:cs typeface="NikoshBAN" pitchFamily="2" charset="0"/>
              </a:rPr>
              <a:t>পরহিতব্রতী  </a:t>
            </a:r>
            <a:endParaRPr lang="en-US" sz="4400" b="1"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NikoshBAN" pitchFamily="2" charset="0"/>
              <a:cs typeface="NikoshBAN" pitchFamily="2" charset="0"/>
            </a:endParaRPr>
          </a:p>
        </p:txBody>
      </p:sp>
      <p:sp>
        <p:nvSpPr>
          <p:cNvPr id="20" name="Rectangle 19"/>
          <p:cNvSpPr/>
          <p:nvPr/>
        </p:nvSpPr>
        <p:spPr>
          <a:xfrm>
            <a:off x="6324600" y="1785075"/>
            <a:ext cx="2590800" cy="111052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NikoshBAN" pitchFamily="2" charset="0"/>
                <a:cs typeface="NikoshBAN" pitchFamily="2" charset="0"/>
              </a:rPr>
              <a:t>পরের উপকারে নিয়োজিত।   </a:t>
            </a:r>
            <a:endPar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NikoshBAN" pitchFamily="2" charset="0"/>
              <a:cs typeface="NikoshBAN" pitchFamily="2" charset="0"/>
            </a:endParaRPr>
          </a:p>
        </p:txBody>
      </p:sp>
      <p:sp>
        <p:nvSpPr>
          <p:cNvPr id="21" name="Rectangle 20"/>
          <p:cNvSpPr/>
          <p:nvPr/>
        </p:nvSpPr>
        <p:spPr>
          <a:xfrm>
            <a:off x="6324600" y="3048001"/>
            <a:ext cx="2590800" cy="12192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নির্ভয়ে।   </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2" name="Rectangle 21"/>
          <p:cNvSpPr/>
          <p:nvPr/>
        </p:nvSpPr>
        <p:spPr>
          <a:xfrm>
            <a:off x="6324600" y="4419599"/>
            <a:ext cx="2590800" cy="106880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মূর্তিপূজক ।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23" name="Rectangle 22"/>
          <p:cNvSpPr/>
          <p:nvPr/>
        </p:nvSpPr>
        <p:spPr>
          <a:xfrm>
            <a:off x="6324600" y="5656851"/>
            <a:ext cx="2590800" cy="111052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smtClean="0">
                <a:ln w="11430"/>
                <a:solidFill>
                  <a:srgbClr val="F018D6"/>
                </a:solidFill>
                <a:effectLst>
                  <a:outerShdw blurRad="50800" dist="39000" dir="5460000" algn="tl">
                    <a:srgbClr val="000000">
                      <a:alpha val="38000"/>
                    </a:srgbClr>
                  </a:outerShdw>
                </a:effectLst>
                <a:latin typeface="NikoshBAN" pitchFamily="2" charset="0"/>
                <a:cs typeface="NikoshBAN" pitchFamily="2" charset="0"/>
              </a:rPr>
              <a:t>অভিভূত।  </a:t>
            </a:r>
            <a:endParaRPr lang="en-US" sz="5400" b="1" dirty="0">
              <a:ln w="11430"/>
              <a:solidFill>
                <a:srgbClr val="F018D6"/>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4" name="Rectangle 23"/>
          <p:cNvSpPr/>
          <p:nvPr/>
        </p:nvSpPr>
        <p:spPr>
          <a:xfrm>
            <a:off x="308759" y="5656851"/>
            <a:ext cx="2590800" cy="1070701"/>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smtClean="0">
                <a:ln w="11430"/>
                <a:solidFill>
                  <a:srgbClr val="F018D6"/>
                </a:solidFill>
                <a:effectLst>
                  <a:outerShdw blurRad="50800" dist="39000" dir="5460000" algn="tl">
                    <a:srgbClr val="000000">
                      <a:alpha val="38000"/>
                    </a:srgbClr>
                  </a:outerShdw>
                </a:effectLst>
                <a:latin typeface="NikoshBAN" pitchFamily="2" charset="0"/>
                <a:cs typeface="NikoshBAN" pitchFamily="2" charset="0"/>
              </a:rPr>
              <a:t>সমাচ্ছন্ন  </a:t>
            </a:r>
            <a:endParaRPr lang="en-US" sz="5400" b="1" dirty="0">
              <a:ln w="11430"/>
              <a:solidFill>
                <a:srgbClr val="F018D6"/>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5" name="Rectangle 24"/>
          <p:cNvSpPr/>
          <p:nvPr/>
        </p:nvSpPr>
        <p:spPr>
          <a:xfrm>
            <a:off x="308759" y="3048001"/>
            <a:ext cx="2590800" cy="1216014"/>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অকুতোভয়  </a:t>
            </a:r>
            <a:endParaRPr lang="en-US" sz="54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sp>
        <p:nvSpPr>
          <p:cNvPr id="26" name="Rectangle 25"/>
          <p:cNvSpPr/>
          <p:nvPr/>
        </p:nvSpPr>
        <p:spPr>
          <a:xfrm>
            <a:off x="308759" y="4419600"/>
            <a:ext cx="2590800" cy="1047036"/>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পৌত্তলিক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4198" y="1785076"/>
            <a:ext cx="3048001" cy="1110522"/>
          </a:xfrm>
          <a:prstGeom prst="rect">
            <a:avLst/>
          </a:prstGeom>
          <a:ln w="28575">
            <a:solidFill>
              <a:srgbClr val="00B050"/>
            </a:solidFill>
          </a:ln>
        </p:spPr>
      </p:pic>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t="15260" b="28247"/>
          <a:stretch/>
        </p:blipFill>
        <p:spPr>
          <a:xfrm>
            <a:off x="3124198" y="3061856"/>
            <a:ext cx="3048001" cy="1205345"/>
          </a:xfrm>
          <a:prstGeom prst="rect">
            <a:avLst/>
          </a:prstGeom>
          <a:ln w="28575">
            <a:solidFill>
              <a:srgbClr val="FFFF00"/>
            </a:solidFill>
          </a:ln>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24198" y="893616"/>
            <a:ext cx="3048002" cy="714375"/>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03416" y="4419600"/>
            <a:ext cx="3068783" cy="1068806"/>
          </a:xfrm>
          <a:prstGeom prst="rect">
            <a:avLst/>
          </a:prstGeom>
          <a:ln w="28575">
            <a:solidFill>
              <a:srgbClr val="7030A0"/>
            </a:solidFill>
          </a:ln>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24198" y="5656851"/>
            <a:ext cx="3048001" cy="1070701"/>
          </a:xfrm>
          <a:prstGeom prst="rect">
            <a:avLst/>
          </a:prstGeom>
          <a:ln w="28575">
            <a:solidFill>
              <a:srgbClr val="FF0000"/>
            </a:solidFill>
          </a:ln>
        </p:spPr>
      </p:pic>
    </p:spTree>
    <p:extLst>
      <p:ext uri="{BB962C8B-B14F-4D97-AF65-F5344CB8AC3E}">
        <p14:creationId xmlns:p14="http://schemas.microsoft.com/office/powerpoint/2010/main" val="40306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 calcmode="lin" valueType="num">
                                      <p:cBhvr>
                                        <p:cTn id="30" dur="1000" fill="hold"/>
                                        <p:tgtEl>
                                          <p:spTgt spid="25"/>
                                        </p:tgtEl>
                                        <p:attrNameLst>
                                          <p:attrName>style.rotation</p:attrName>
                                        </p:attrNameLst>
                                      </p:cBhvr>
                                      <p:tavLst>
                                        <p:tav tm="0">
                                          <p:val>
                                            <p:fltVal val="90"/>
                                          </p:val>
                                        </p:tav>
                                        <p:tav tm="100000">
                                          <p:val>
                                            <p:fltVal val="0"/>
                                          </p:val>
                                        </p:tav>
                                      </p:tavLst>
                                    </p:anim>
                                    <p:animEffect transition="in" filter="fade">
                                      <p:cBhvr>
                                        <p:cTn id="31" dur="10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anim calcmode="lin" valueType="num">
                                      <p:cBhvr>
                                        <p:cTn id="46" dur="1000" fill="hold"/>
                                        <p:tgtEl>
                                          <p:spTgt spid="21"/>
                                        </p:tgtEl>
                                        <p:attrNameLst>
                                          <p:attrName>style.rotation</p:attrName>
                                        </p:attrNameLst>
                                      </p:cBhvr>
                                      <p:tavLst>
                                        <p:tav tm="0">
                                          <p:val>
                                            <p:fltVal val="90"/>
                                          </p:val>
                                        </p:tav>
                                        <p:tav tm="100000">
                                          <p:val>
                                            <p:fltVal val="0"/>
                                          </p:val>
                                        </p:tav>
                                      </p:tavLst>
                                    </p:anim>
                                    <p:animEffect transition="in" filter="fade">
                                      <p:cBhvr>
                                        <p:cTn id="47" dur="1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fltVal val="0"/>
                                          </p:val>
                                        </p:tav>
                                        <p:tav tm="100000">
                                          <p:val>
                                            <p:strVal val="#ppt_w"/>
                                          </p:val>
                                        </p:tav>
                                      </p:tavLst>
                                    </p:anim>
                                    <p:anim calcmode="lin" valueType="num">
                                      <p:cBhvr>
                                        <p:cTn id="53" dur="1000" fill="hold"/>
                                        <p:tgtEl>
                                          <p:spTgt spid="26"/>
                                        </p:tgtEl>
                                        <p:attrNameLst>
                                          <p:attrName>ppt_h</p:attrName>
                                        </p:attrNameLst>
                                      </p:cBhvr>
                                      <p:tavLst>
                                        <p:tav tm="0">
                                          <p:val>
                                            <p:fltVal val="0"/>
                                          </p:val>
                                        </p:tav>
                                        <p:tav tm="100000">
                                          <p:val>
                                            <p:strVal val="#ppt_h"/>
                                          </p:val>
                                        </p:tav>
                                      </p:tavLst>
                                    </p:anim>
                                    <p:anim calcmode="lin" valueType="num">
                                      <p:cBhvr>
                                        <p:cTn id="54" dur="1000" fill="hold"/>
                                        <p:tgtEl>
                                          <p:spTgt spid="26"/>
                                        </p:tgtEl>
                                        <p:attrNameLst>
                                          <p:attrName>style.rotation</p:attrName>
                                        </p:attrNameLst>
                                      </p:cBhvr>
                                      <p:tavLst>
                                        <p:tav tm="0">
                                          <p:val>
                                            <p:fltVal val="90"/>
                                          </p:val>
                                        </p:tav>
                                        <p:tav tm="100000">
                                          <p:val>
                                            <p:fltVal val="0"/>
                                          </p:val>
                                        </p:tav>
                                      </p:tavLst>
                                    </p:anim>
                                    <p:animEffect transition="in" filter="fade">
                                      <p:cBhvr>
                                        <p:cTn id="55" dur="10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1000" fill="hold"/>
                                        <p:tgtEl>
                                          <p:spTgt spid="2"/>
                                        </p:tgtEl>
                                        <p:attrNameLst>
                                          <p:attrName>ppt_w</p:attrName>
                                        </p:attrNameLst>
                                      </p:cBhvr>
                                      <p:tavLst>
                                        <p:tav tm="0">
                                          <p:val>
                                            <p:fltVal val="0"/>
                                          </p:val>
                                        </p:tav>
                                        <p:tav tm="100000">
                                          <p:val>
                                            <p:strVal val="#ppt_w"/>
                                          </p:val>
                                        </p:tav>
                                      </p:tavLst>
                                    </p:anim>
                                    <p:anim calcmode="lin" valueType="num">
                                      <p:cBhvr>
                                        <p:cTn id="61" dur="1000" fill="hold"/>
                                        <p:tgtEl>
                                          <p:spTgt spid="2"/>
                                        </p:tgtEl>
                                        <p:attrNameLst>
                                          <p:attrName>ppt_h</p:attrName>
                                        </p:attrNameLst>
                                      </p:cBhvr>
                                      <p:tavLst>
                                        <p:tav tm="0">
                                          <p:val>
                                            <p:fltVal val="0"/>
                                          </p:val>
                                        </p:tav>
                                        <p:tav tm="100000">
                                          <p:val>
                                            <p:strVal val="#ppt_h"/>
                                          </p:val>
                                        </p:tav>
                                      </p:tavLst>
                                    </p:anim>
                                    <p:anim calcmode="lin" valueType="num">
                                      <p:cBhvr>
                                        <p:cTn id="62" dur="1000" fill="hold"/>
                                        <p:tgtEl>
                                          <p:spTgt spid="2"/>
                                        </p:tgtEl>
                                        <p:attrNameLst>
                                          <p:attrName>style.rotation</p:attrName>
                                        </p:attrNameLst>
                                      </p:cBhvr>
                                      <p:tavLst>
                                        <p:tav tm="0">
                                          <p:val>
                                            <p:fltVal val="90"/>
                                          </p:val>
                                        </p:tav>
                                        <p:tav tm="100000">
                                          <p:val>
                                            <p:fltVal val="0"/>
                                          </p:val>
                                        </p:tav>
                                      </p:tavLst>
                                    </p:anim>
                                    <p:animEffect transition="in" filter="fade">
                                      <p:cBhvr>
                                        <p:cTn id="63" dur="10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 calcmode="lin" valueType="num">
                                      <p:cBhvr>
                                        <p:cTn id="70" dur="1000" fill="hold"/>
                                        <p:tgtEl>
                                          <p:spTgt spid="22"/>
                                        </p:tgtEl>
                                        <p:attrNameLst>
                                          <p:attrName>style.rotation</p:attrName>
                                        </p:attrNameLst>
                                      </p:cBhvr>
                                      <p:tavLst>
                                        <p:tav tm="0">
                                          <p:val>
                                            <p:fltVal val="90"/>
                                          </p:val>
                                        </p:tav>
                                        <p:tav tm="100000">
                                          <p:val>
                                            <p:fltVal val="0"/>
                                          </p:val>
                                        </p:tav>
                                      </p:tavLst>
                                    </p:anim>
                                    <p:animEffect transition="in" filter="fade">
                                      <p:cBhvr>
                                        <p:cTn id="71" dur="10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1000" fill="hold"/>
                                        <p:tgtEl>
                                          <p:spTgt spid="24"/>
                                        </p:tgtEl>
                                        <p:attrNameLst>
                                          <p:attrName>ppt_w</p:attrName>
                                        </p:attrNameLst>
                                      </p:cBhvr>
                                      <p:tavLst>
                                        <p:tav tm="0">
                                          <p:val>
                                            <p:fltVal val="0"/>
                                          </p:val>
                                        </p:tav>
                                        <p:tav tm="100000">
                                          <p:val>
                                            <p:strVal val="#ppt_w"/>
                                          </p:val>
                                        </p:tav>
                                      </p:tavLst>
                                    </p:anim>
                                    <p:anim calcmode="lin" valueType="num">
                                      <p:cBhvr>
                                        <p:cTn id="77" dur="1000" fill="hold"/>
                                        <p:tgtEl>
                                          <p:spTgt spid="24"/>
                                        </p:tgtEl>
                                        <p:attrNameLst>
                                          <p:attrName>ppt_h</p:attrName>
                                        </p:attrNameLst>
                                      </p:cBhvr>
                                      <p:tavLst>
                                        <p:tav tm="0">
                                          <p:val>
                                            <p:fltVal val="0"/>
                                          </p:val>
                                        </p:tav>
                                        <p:tav tm="100000">
                                          <p:val>
                                            <p:strVal val="#ppt_h"/>
                                          </p:val>
                                        </p:tav>
                                      </p:tavLst>
                                    </p:anim>
                                    <p:anim calcmode="lin" valueType="num">
                                      <p:cBhvr>
                                        <p:cTn id="78" dur="1000" fill="hold"/>
                                        <p:tgtEl>
                                          <p:spTgt spid="24"/>
                                        </p:tgtEl>
                                        <p:attrNameLst>
                                          <p:attrName>style.rotation</p:attrName>
                                        </p:attrNameLst>
                                      </p:cBhvr>
                                      <p:tavLst>
                                        <p:tav tm="0">
                                          <p:val>
                                            <p:fltVal val="90"/>
                                          </p:val>
                                        </p:tav>
                                        <p:tav tm="100000">
                                          <p:val>
                                            <p:fltVal val="0"/>
                                          </p:val>
                                        </p:tav>
                                      </p:tavLst>
                                    </p:anim>
                                    <p:animEffect transition="in" filter="fade">
                                      <p:cBhvr>
                                        <p:cTn id="79" dur="10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1000" fill="hold"/>
                                        <p:tgtEl>
                                          <p:spTgt spid="9"/>
                                        </p:tgtEl>
                                        <p:attrNameLst>
                                          <p:attrName>ppt_w</p:attrName>
                                        </p:attrNameLst>
                                      </p:cBhvr>
                                      <p:tavLst>
                                        <p:tav tm="0">
                                          <p:val>
                                            <p:fltVal val="0"/>
                                          </p:val>
                                        </p:tav>
                                        <p:tav tm="100000">
                                          <p:val>
                                            <p:strVal val="#ppt_w"/>
                                          </p:val>
                                        </p:tav>
                                      </p:tavLst>
                                    </p:anim>
                                    <p:anim calcmode="lin" valueType="num">
                                      <p:cBhvr>
                                        <p:cTn id="85" dur="1000" fill="hold"/>
                                        <p:tgtEl>
                                          <p:spTgt spid="9"/>
                                        </p:tgtEl>
                                        <p:attrNameLst>
                                          <p:attrName>ppt_h</p:attrName>
                                        </p:attrNameLst>
                                      </p:cBhvr>
                                      <p:tavLst>
                                        <p:tav tm="0">
                                          <p:val>
                                            <p:fltVal val="0"/>
                                          </p:val>
                                        </p:tav>
                                        <p:tav tm="100000">
                                          <p:val>
                                            <p:strVal val="#ppt_h"/>
                                          </p:val>
                                        </p:tav>
                                      </p:tavLst>
                                    </p:anim>
                                    <p:anim calcmode="lin" valueType="num">
                                      <p:cBhvr>
                                        <p:cTn id="86" dur="1000" fill="hold"/>
                                        <p:tgtEl>
                                          <p:spTgt spid="9"/>
                                        </p:tgtEl>
                                        <p:attrNameLst>
                                          <p:attrName>style.rotation</p:attrName>
                                        </p:attrNameLst>
                                      </p:cBhvr>
                                      <p:tavLst>
                                        <p:tav tm="0">
                                          <p:val>
                                            <p:fltVal val="90"/>
                                          </p:val>
                                        </p:tav>
                                        <p:tav tm="100000">
                                          <p:val>
                                            <p:fltVal val="0"/>
                                          </p:val>
                                        </p:tav>
                                      </p:tavLst>
                                    </p:anim>
                                    <p:animEffect transition="in" filter="fade">
                                      <p:cBhvr>
                                        <p:cTn id="87" dur="10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1000" fill="hold"/>
                                        <p:tgtEl>
                                          <p:spTgt spid="23"/>
                                        </p:tgtEl>
                                        <p:attrNameLst>
                                          <p:attrName>ppt_w</p:attrName>
                                        </p:attrNameLst>
                                      </p:cBhvr>
                                      <p:tavLst>
                                        <p:tav tm="0">
                                          <p:val>
                                            <p:fltVal val="0"/>
                                          </p:val>
                                        </p:tav>
                                        <p:tav tm="100000">
                                          <p:val>
                                            <p:strVal val="#ppt_w"/>
                                          </p:val>
                                        </p:tav>
                                      </p:tavLst>
                                    </p:anim>
                                    <p:anim calcmode="lin" valueType="num">
                                      <p:cBhvr>
                                        <p:cTn id="93" dur="1000" fill="hold"/>
                                        <p:tgtEl>
                                          <p:spTgt spid="23"/>
                                        </p:tgtEl>
                                        <p:attrNameLst>
                                          <p:attrName>ppt_h</p:attrName>
                                        </p:attrNameLst>
                                      </p:cBhvr>
                                      <p:tavLst>
                                        <p:tav tm="0">
                                          <p:val>
                                            <p:fltVal val="0"/>
                                          </p:val>
                                        </p:tav>
                                        <p:tav tm="100000">
                                          <p:val>
                                            <p:strVal val="#ppt_h"/>
                                          </p:val>
                                        </p:tav>
                                      </p:tavLst>
                                    </p:anim>
                                    <p:anim calcmode="lin" valueType="num">
                                      <p:cBhvr>
                                        <p:cTn id="94" dur="1000" fill="hold"/>
                                        <p:tgtEl>
                                          <p:spTgt spid="23"/>
                                        </p:tgtEl>
                                        <p:attrNameLst>
                                          <p:attrName>style.rotation</p:attrName>
                                        </p:attrNameLst>
                                      </p:cBhvr>
                                      <p:tavLst>
                                        <p:tav tm="0">
                                          <p:val>
                                            <p:fltVal val="90"/>
                                          </p:val>
                                        </p:tav>
                                        <p:tav tm="100000">
                                          <p:val>
                                            <p:fltVal val="0"/>
                                          </p:val>
                                        </p:tav>
                                      </p:tavLst>
                                    </p:anim>
                                    <p:animEffect transition="in" filter="fade">
                                      <p:cBhvr>
                                        <p:cTn id="9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1954</TotalTime>
  <Words>757</Words>
  <Application>Microsoft Office PowerPoint</Application>
  <PresentationFormat>On-screen Show (4:3)</PresentationFormat>
  <Paragraphs>72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FRUQUE</dc:creator>
  <cp:lastModifiedBy>SHAHIDUL ISLAM</cp:lastModifiedBy>
  <cp:revision>307</cp:revision>
  <dcterms:created xsi:type="dcterms:W3CDTF">2006-08-16T00:00:00Z</dcterms:created>
  <dcterms:modified xsi:type="dcterms:W3CDTF">2020-01-05T16:48:00Z</dcterms:modified>
</cp:coreProperties>
</file>