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8" r:id="rId3"/>
    <p:sldId id="279" r:id="rId4"/>
    <p:sldId id="260" r:id="rId5"/>
    <p:sldId id="261" r:id="rId6"/>
    <p:sldId id="263" r:id="rId7"/>
    <p:sldId id="264" r:id="rId8"/>
    <p:sldId id="266" r:id="rId9"/>
    <p:sldId id="267" r:id="rId10"/>
    <p:sldId id="268" r:id="rId11"/>
    <p:sldId id="271" r:id="rId12"/>
    <p:sldId id="272" r:id="rId13"/>
    <p:sldId id="269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8" autoAdjust="0"/>
  </p:normalViewPr>
  <p:slideViewPr>
    <p:cSldViewPr>
      <p:cViewPr>
        <p:scale>
          <a:sx n="71" d="100"/>
          <a:sy n="71" d="100"/>
        </p:scale>
        <p:origin x="-1050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10" descr="dictionary-plants-flow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400"/>
            <a:ext cx="9144000" cy="160020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543800" cy="1600200"/>
          </a:xfrm>
        </p:spPr>
        <p:txBody>
          <a:bodyPr>
            <a:noAutofit/>
          </a:bodyPr>
          <a:lstStyle/>
          <a:p>
            <a:r>
              <a:rPr lang="bn-BD" sz="199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summer-rain-drop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477607"/>
            <a:ext cx="9143999" cy="545659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matrantigerpictu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524000"/>
            <a:ext cx="6034617" cy="4525963"/>
          </a:xfrm>
        </p:spPr>
      </p:pic>
      <p:sp>
        <p:nvSpPr>
          <p:cNvPr id="5" name="Rounded Rectangle 4"/>
          <p:cNvSpPr/>
          <p:nvPr/>
        </p:nvSpPr>
        <p:spPr>
          <a:xfrm>
            <a:off x="1752600" y="152400"/>
            <a:ext cx="5791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বনে</a:t>
            </a:r>
            <a:r>
              <a:rPr lang="bn-BD" sz="8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বাঘ আছে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4273" y="1887318"/>
            <a:ext cx="5518528" cy="4208682"/>
          </a:xfrm>
        </p:spPr>
      </p:pic>
      <p:sp>
        <p:nvSpPr>
          <p:cNvPr id="5" name="Rounded Rectangle 4"/>
          <p:cNvSpPr/>
          <p:nvPr/>
        </p:nvSpPr>
        <p:spPr>
          <a:xfrm>
            <a:off x="1676400" y="533400"/>
            <a:ext cx="579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সৎপাত্রে</a:t>
            </a:r>
            <a:r>
              <a:rPr lang="bn-BD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কন্যা দাও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2259" y="1981200"/>
            <a:ext cx="5878285" cy="4114800"/>
          </a:xfrm>
        </p:spPr>
      </p:pic>
      <p:sp>
        <p:nvSpPr>
          <p:cNvPr id="5" name="Rounded Rectangle 4"/>
          <p:cNvSpPr/>
          <p:nvPr/>
        </p:nvSpPr>
        <p:spPr>
          <a:xfrm>
            <a:off x="1905000" y="762000"/>
            <a:ext cx="5105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u="sng" dirty="0" smtClean="0">
                <a:solidFill>
                  <a:srgbClr val="FF0000"/>
                </a:solidFill>
              </a:rPr>
              <a:t>জেলেরা</a:t>
            </a:r>
            <a:r>
              <a:rPr lang="bn-BD" sz="7200" b="1" dirty="0" smtClean="0"/>
              <a:t> মাছ ধরে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1752600" y="0"/>
            <a:ext cx="5562600" cy="1752600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/>
              <a:t>কারকের প্রকারভেদ</a:t>
            </a:r>
            <a:endParaRPr lang="en-US" sz="48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3429000" y="3733800"/>
            <a:ext cx="1752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C000"/>
                </a:solidFill>
              </a:rPr>
              <a:t>কারক</a:t>
            </a:r>
            <a:endParaRPr lang="en-US" sz="4400" dirty="0">
              <a:solidFill>
                <a:srgbClr val="FFC000"/>
              </a:solidFill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3352800" y="5334000"/>
            <a:ext cx="1600200" cy="1219200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</a:rPr>
              <a:t>অপাদান কারক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3581400" y="1905000"/>
            <a:ext cx="1676400" cy="990600"/>
          </a:xfrm>
          <a:prstGeom prst="horizontalScroll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92D050"/>
                </a:solidFill>
              </a:rPr>
              <a:t>কর্ম কারক</a:t>
            </a:r>
            <a:endParaRPr lang="en-US" sz="3200" b="1" dirty="0">
              <a:solidFill>
                <a:srgbClr val="92D050"/>
              </a:solidFill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533400" y="1905000"/>
            <a:ext cx="1447800" cy="1066800"/>
          </a:xfrm>
          <a:prstGeom prst="horizont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কর্তৃ কারক</a:t>
            </a:r>
            <a:endParaRPr lang="en-US" sz="3200" dirty="0"/>
          </a:p>
        </p:txBody>
      </p:sp>
      <p:sp>
        <p:nvSpPr>
          <p:cNvPr id="8" name="Horizontal Scroll 7"/>
          <p:cNvSpPr/>
          <p:nvPr/>
        </p:nvSpPr>
        <p:spPr>
          <a:xfrm>
            <a:off x="457200" y="5257800"/>
            <a:ext cx="1752600" cy="1219200"/>
          </a:xfrm>
          <a:prstGeom prst="horizontalScroll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সম্প্রদান কারক</a:t>
            </a:r>
            <a:endParaRPr lang="en-US" sz="3200" dirty="0"/>
          </a:p>
        </p:txBody>
      </p:sp>
      <p:sp>
        <p:nvSpPr>
          <p:cNvPr id="9" name="Horizontal Scroll 8"/>
          <p:cNvSpPr/>
          <p:nvPr/>
        </p:nvSpPr>
        <p:spPr>
          <a:xfrm>
            <a:off x="6934200" y="5334000"/>
            <a:ext cx="1676400" cy="1066800"/>
          </a:xfrm>
          <a:prstGeom prst="horizontalScroll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অধিকরণ কারক</a:t>
            </a:r>
            <a:endParaRPr lang="en-US" sz="3200" dirty="0"/>
          </a:p>
        </p:txBody>
      </p:sp>
      <p:sp>
        <p:nvSpPr>
          <p:cNvPr id="10" name="Horizontal Scroll 9"/>
          <p:cNvSpPr/>
          <p:nvPr/>
        </p:nvSpPr>
        <p:spPr>
          <a:xfrm>
            <a:off x="6705600" y="1905000"/>
            <a:ext cx="1600200" cy="1066800"/>
          </a:xfrm>
          <a:prstGeom prst="horizont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করণ কারক</a:t>
            </a:r>
            <a:endParaRPr lang="en-US" sz="3200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1981200" y="2743200"/>
            <a:ext cx="1524000" cy="1143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3733800" y="5029200"/>
            <a:ext cx="762000" cy="152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2209800" y="4572000"/>
            <a:ext cx="129540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0"/>
          </p:cNvCxnSpPr>
          <p:nvPr/>
        </p:nvCxnSpPr>
        <p:spPr>
          <a:xfrm rot="5400000" flipH="1" flipV="1">
            <a:off x="3867150" y="3181350"/>
            <a:ext cx="990600" cy="1143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953000" y="2819400"/>
            <a:ext cx="18288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181600" y="4648200"/>
            <a:ext cx="1752600" cy="990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AM_496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8820" t="28928" r="37086" b="15282"/>
          <a:stretch>
            <a:fillRect/>
          </a:stretch>
        </p:blipFill>
        <p:spPr>
          <a:xfrm>
            <a:off x="762000" y="1676400"/>
            <a:ext cx="1676400" cy="2057400"/>
          </a:xfrm>
        </p:spPr>
      </p:pic>
      <p:pic>
        <p:nvPicPr>
          <p:cNvPr id="5" name="Picture 4" descr="Rose-Pest-Control-Exterminator.jpg"/>
          <p:cNvPicPr>
            <a:picLocks noChangeAspect="1"/>
          </p:cNvPicPr>
          <p:nvPr/>
        </p:nvPicPr>
        <p:blipFill>
          <a:blip r:embed="rId3"/>
          <a:srcRect l="26785" t="7143" r="8929"/>
          <a:stretch>
            <a:fillRect/>
          </a:stretch>
        </p:blipFill>
        <p:spPr>
          <a:xfrm>
            <a:off x="5867400" y="1752600"/>
            <a:ext cx="1828800" cy="1981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3810000"/>
            <a:ext cx="7772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স্বর্ণা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						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ফুল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স্বর্ণা 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ফুল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স্বর্ণা ফুল-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মতো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এখানে ‘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র’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এবং ‘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এর’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বিভক্তি।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905000" y="609600"/>
            <a:ext cx="5257800" cy="6858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FF0000"/>
                </a:solidFill>
              </a:rPr>
              <a:t>বিভক্তির ব্যবহার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74676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6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দল-গোলাপঃ </a:t>
            </a:r>
            <a:r>
              <a:rPr lang="bn-BD" sz="4000" dirty="0" smtClean="0"/>
              <a:t>কর্তৃ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কারকের ৫টি উদাহরণ লেখ।</a:t>
            </a:r>
          </a:p>
          <a:p>
            <a:endParaRPr lang="bn-BD" sz="36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দল-জবাঃ কর্ম কারকের ৫টি উদাহরণ লেখ।</a:t>
            </a:r>
          </a:p>
          <a:p>
            <a:endParaRPr lang="bn-BD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447800" y="457200"/>
            <a:ext cx="5105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bn-BD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bn-BD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94802"/>
            <a:ext cx="7848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6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 কারক কাকে বলে ?</a:t>
            </a:r>
          </a:p>
          <a:p>
            <a:r>
              <a:rPr lang="bn-BD" sz="6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২।বিভক্তির পরিচয় দাও।</a:t>
            </a:r>
          </a:p>
          <a:p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৩।কারকের সাথে কোন পদের</a:t>
            </a:r>
          </a:p>
          <a:p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সম্পর্ক থাকে ?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905000" y="228600"/>
            <a:ext cx="44958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bn-BD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14400"/>
            <a:ext cx="69342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66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সকল কারকের সপ্তমী বিভক্তি নির্ণয়  </a:t>
            </a:r>
          </a:p>
          <a:p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কর।</a:t>
            </a:r>
          </a:p>
          <a:p>
            <a:r>
              <a:rPr lang="bn-BD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২। উল্লিখিত কারকের উদাহরণ ছাড়া </a:t>
            </a:r>
          </a:p>
          <a:p>
            <a:r>
              <a:rPr lang="bn-BD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প্রত্যেক প্রকার কারকের ২টি করে </a:t>
            </a:r>
          </a:p>
          <a:p>
            <a:r>
              <a:rPr lang="bn-BD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উদাহরণ দাও।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1828800" y="381000"/>
            <a:ext cx="5486400" cy="12192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bn-BD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3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‌</a:t>
            </a:r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জামাল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হোসনে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মঠবাড়ী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সেরাজিয়া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বহু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মুখী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কয়রা,খুলনা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362200" y="152400"/>
            <a:ext cx="502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229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বিষয়ঃ বাংলা দ্বিতীয় পত্র</a:t>
            </a:r>
          </a:p>
          <a:p>
            <a:pPr>
              <a:buFont typeface="Wingdings" pitchFamily="2" charset="2"/>
              <a:buChar char="Ø"/>
            </a:pPr>
            <a:r>
              <a:rPr lang="bn-BD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শ্রেণী-</a:t>
            </a:r>
            <a:r>
              <a:rPr lang="en-US" sz="660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৭ম(খ)</a:t>
            </a:r>
            <a:endParaRPr lang="bn-BD" sz="6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আজকের পাঠঃ </a:t>
            </a:r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কারক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133600" y="228600"/>
            <a:ext cx="4876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7391400" cy="54476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bn-BD" sz="3600" b="1" u="sng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¤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ব্যাকরণে কারক কী তা বলতে পারবে।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¤ কারকের প্রকারভেদ চিহ্নিত করতে পারবে।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¤ কারক নির্ণয়ের উপায় বলতে পারবে।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¤ নির্ণীত কারকের বিভক্তি চিনতে পারবে।</a:t>
            </a:r>
          </a:p>
          <a:p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2743200" y="304800"/>
            <a:ext cx="3581400" cy="1066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2819400"/>
            <a:ext cx="6324600" cy="1447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মিজান অসহায়কে স্বহস্তে পকেট থেকে বাড়িতে বসে টাকা দিয়ে সাহায্য  করছেন।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228600" y="838200"/>
            <a:ext cx="2057400" cy="990600"/>
          </a:xfrm>
          <a:prstGeom prst="flowChartAlternateProcess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কে সাহায্য করছে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6324600" y="5029200"/>
            <a:ext cx="2286000" cy="1219200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কোথা হতে?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3505200" y="5181600"/>
            <a:ext cx="2133600" cy="121920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কী সাহায্য করছে?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6629400" y="914400"/>
            <a:ext cx="2209800" cy="1066800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কী দ্বারা সাহায্য করছে?</a:t>
            </a:r>
            <a:endParaRPr lang="en-US" sz="32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048000" y="914400"/>
            <a:ext cx="2819400" cy="1066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কাকে করছে?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28600" y="5257800"/>
            <a:ext cx="2590800" cy="1219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কোথায় বসে?</a:t>
            </a:r>
            <a:endParaRPr lang="en-US" sz="4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1752600" y="1905000"/>
            <a:ext cx="1295400" cy="8382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V="1">
            <a:off x="5981700" y="3924300"/>
            <a:ext cx="1752600" cy="6096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5524500" y="1866900"/>
            <a:ext cx="1219200" cy="11430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0"/>
          </p:cNvCxnSpPr>
          <p:nvPr/>
        </p:nvCxnSpPr>
        <p:spPr>
          <a:xfrm rot="5400000" flipH="1" flipV="1">
            <a:off x="1333500" y="4152900"/>
            <a:ext cx="1295400" cy="914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0" idx="4"/>
          </p:cNvCxnSpPr>
          <p:nvPr/>
        </p:nvCxnSpPr>
        <p:spPr>
          <a:xfrm rot="5400000">
            <a:off x="3752850" y="2343150"/>
            <a:ext cx="1066800" cy="3429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7" idx="0"/>
          </p:cNvCxnSpPr>
          <p:nvPr/>
        </p:nvCxnSpPr>
        <p:spPr>
          <a:xfrm rot="16200000" flipV="1">
            <a:off x="3962400" y="4572000"/>
            <a:ext cx="1066800" cy="152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981200"/>
            <a:ext cx="7620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মিজান সাহায্য করছে।</a:t>
            </a:r>
          </a:p>
          <a:p>
            <a:pPr>
              <a:buFont typeface="Wingdings" pitchFamily="2" charset="2"/>
              <a:buChar char="q"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অসহায়কে সাহায্য করছে।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স্বহস্তে সাহায্য করছে।</a:t>
            </a:r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বাড়িতে বসে সাহায্য করছে।</a:t>
            </a:r>
            <a:endParaRPr lang="en-US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টাকা সাহায্য করছে।</a:t>
            </a:r>
            <a:endParaRPr lang="en-US" sz="4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পকেট থেকে সাহায্য করছে।</a:t>
            </a:r>
            <a:endParaRPr lang="bn-BD" sz="4000" dirty="0" smtClean="0"/>
          </a:p>
        </p:txBody>
      </p:sp>
      <p:sp>
        <p:nvSpPr>
          <p:cNvPr id="4" name="Snip Single Corner Rectangle 3"/>
          <p:cNvSpPr/>
          <p:nvPr/>
        </p:nvSpPr>
        <p:spPr>
          <a:xfrm>
            <a:off x="1524000" y="381000"/>
            <a:ext cx="5410200" cy="12192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আমরা কী দেখলাম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8915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আমরা দেখলাম, সব কাজই ক্রিয়ার মাধ্যমে সম্পন্ন হয়েছে।</a:t>
            </a:r>
          </a:p>
          <a:p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অতএব, ক্রিয়ার সাথে অন্যান্য পদের যে সম্পর্ক তা-ই কারক।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kistan-cricket_O89xi_170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2625" y="2053431"/>
            <a:ext cx="5238750" cy="3619500"/>
          </a:xfrm>
        </p:spPr>
      </p:pic>
      <p:sp>
        <p:nvSpPr>
          <p:cNvPr id="5" name="Flowchart: Punched Tape 4"/>
          <p:cNvSpPr/>
          <p:nvPr/>
        </p:nvSpPr>
        <p:spPr>
          <a:xfrm>
            <a:off x="2133600" y="304800"/>
            <a:ext cx="5029200" cy="12954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ছেলেরা </a:t>
            </a:r>
            <a:r>
              <a:rPr lang="bn-BD" sz="4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ক্রিকেট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খেলছে।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A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7875" y="2177256"/>
            <a:ext cx="5048250" cy="3371850"/>
          </a:xfrm>
        </p:spPr>
      </p:pic>
      <p:sp>
        <p:nvSpPr>
          <p:cNvPr id="5" name="Rounded Rectangle 4"/>
          <p:cNvSpPr/>
          <p:nvPr/>
        </p:nvSpPr>
        <p:spPr>
          <a:xfrm>
            <a:off x="1905000" y="609600"/>
            <a:ext cx="5257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আকাশ </a:t>
            </a:r>
            <a:r>
              <a:rPr lang="bn-BD" sz="6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মেঘে</a:t>
            </a:r>
            <a:r>
              <a:rPr lang="bn-BD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ঢাকা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571</TotalTime>
  <Words>243</Words>
  <Application>Microsoft Office PowerPoint</Application>
  <PresentationFormat>On-screen Show (4:3)</PresentationFormat>
  <Paragraphs>75</Paragraphs>
  <Slides>18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ABC</cp:lastModifiedBy>
  <cp:revision>176</cp:revision>
  <dcterms:created xsi:type="dcterms:W3CDTF">2006-08-16T00:00:00Z</dcterms:created>
  <dcterms:modified xsi:type="dcterms:W3CDTF">2020-01-06T04:03:09Z</dcterms:modified>
</cp:coreProperties>
</file>