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FI" initials="K" lastIdx="0" clrIdx="0">
    <p:extLst>
      <p:ext uri="{19B8F6BF-5375-455C-9EA6-DF929625EA0E}">
        <p15:presenceInfo xmlns:p15="http://schemas.microsoft.com/office/powerpoint/2012/main" userId="KAF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94CEB-30E7-4224-AA09-FB989D26E3E1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7D591-46FC-4930-908E-416ADBE8FF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09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7D591-46FC-4930-908E-416ADBE8FF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2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6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0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8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2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45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1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0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58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0E8B4-0FC3-4AD4-B1D5-F4D82E25FD36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BFAC4-3A35-4F3C-A5B0-CEFAFF4C4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9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আজকের ক্লাসে সবাইকে স্বাগত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4"/>
            <a:ext cx="11016727" cy="5032375"/>
          </a:xfrm>
        </p:spPr>
      </p:pic>
    </p:spTree>
    <p:extLst>
      <p:ext uri="{BB962C8B-B14F-4D97-AF65-F5344CB8AC3E}">
        <p14:creationId xmlns:p14="http://schemas.microsoft.com/office/powerpoint/2010/main" val="243009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বাড়ীর কাজ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bn-IN" dirty="0" smtClean="0"/>
              </a:p>
              <a:p>
                <a:endParaRPr lang="bn-IN" dirty="0"/>
              </a:p>
              <a:p>
                <a:endParaRPr lang="bn-IN" dirty="0" smtClean="0"/>
              </a:p>
              <a:p>
                <a:pPr marL="0" indent="0">
                  <a:buNone/>
                </a:pPr>
                <a:r>
                  <a:rPr lang="bn-IN" dirty="0" smtClean="0"/>
                  <a:t>       ( </a:t>
                </a:r>
                <a:r>
                  <a:rPr lang="en-US" dirty="0" smtClean="0"/>
                  <a:t>x+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 )</a:t>
                </a:r>
                <a:r>
                  <a:rPr lang="en-US" baseline="30000" dirty="0" smtClean="0"/>
                  <a:t>15</a:t>
                </a:r>
                <a:r>
                  <a:rPr lang="en-US" dirty="0" smtClean="0"/>
                  <a:t> –</a:t>
                </a:r>
                <a:r>
                  <a:rPr lang="bn-IN" dirty="0" smtClean="0"/>
                  <a:t>এর বিস্তৃতিতে 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18</a:t>
                </a:r>
                <a:r>
                  <a:rPr lang="en-US" dirty="0" smtClean="0"/>
                  <a:t>  </a:t>
                </a:r>
                <a:r>
                  <a:rPr lang="bn-IN" dirty="0" smtClean="0"/>
                  <a:t>এর সহগ নির্ণয় কর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304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033" y="3244334"/>
            <a:ext cx="101874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/>
              <a:t>THANK YOU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6012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শিক্ষক পরিচিতি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638" y="1825625"/>
            <a:ext cx="615337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dirty="0" smtClean="0"/>
              <a:t> ড. মুহাঃ আব্দুল কাফি</a:t>
            </a:r>
          </a:p>
          <a:p>
            <a:pPr marL="0" indent="0">
              <a:buNone/>
            </a:pPr>
            <a:r>
              <a:rPr lang="bn-IN" dirty="0" smtClean="0"/>
              <a:t>প্রভাষক গনিত</a:t>
            </a:r>
          </a:p>
          <a:p>
            <a:pPr marL="0" indent="0">
              <a:buNone/>
            </a:pPr>
            <a:r>
              <a:rPr lang="bn-IN" dirty="0" smtClean="0"/>
              <a:t>কালিকাপুর আলিম মাদ্রাসা, মান্দা, নওগাঁ </a:t>
            </a:r>
            <a:endParaRPr lang="en-US" dirty="0" smtClean="0"/>
          </a:p>
          <a:p>
            <a:pPr marL="0" indent="0">
              <a:buNone/>
            </a:pPr>
            <a:r>
              <a:rPr lang="bn-IN" dirty="0" smtClean="0"/>
              <a:t>বি.এস.সি (সম্মান) গনিত</a:t>
            </a:r>
          </a:p>
          <a:p>
            <a:pPr marL="0" indent="0">
              <a:buNone/>
            </a:pPr>
            <a:r>
              <a:rPr lang="bn-IN" dirty="0" smtClean="0"/>
              <a:t>এম. এস. সি </a:t>
            </a:r>
          </a:p>
          <a:p>
            <a:pPr marL="0" indent="0">
              <a:buNone/>
            </a:pPr>
            <a:r>
              <a:rPr lang="bn-IN" dirty="0" smtClean="0"/>
              <a:t>এম.ফিল (রাবি)</a:t>
            </a:r>
          </a:p>
          <a:p>
            <a:pPr marL="0" indent="0">
              <a:buNone/>
            </a:pPr>
            <a:r>
              <a:rPr lang="bn-IN" dirty="0" smtClean="0"/>
              <a:t>পিএইচ.ডি (শিক্ষা) </a:t>
            </a:r>
          </a:p>
          <a:p>
            <a:pPr marL="0" indent="0">
              <a:buNone/>
            </a:pPr>
            <a:r>
              <a:rPr lang="bn-IN" dirty="0" smtClean="0"/>
              <a:t>মোবাইল নং ০১৭২২৭২৫৯৭৬</a:t>
            </a:r>
          </a:p>
          <a:p>
            <a:pPr marL="0" indent="0">
              <a:buNone/>
            </a:pPr>
            <a:r>
              <a:rPr lang="bn-IN" dirty="0" smtClean="0"/>
              <a:t>ইমেইল আইডি </a:t>
            </a:r>
            <a:r>
              <a:rPr lang="en-US" dirty="0" smtClean="0"/>
              <a:t>kafi2014@gmail.com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0" y="3682206"/>
            <a:ext cx="838200" cy="838200"/>
          </a:xfrm>
        </p:spPr>
      </p:pic>
    </p:spTree>
    <p:extLst>
      <p:ext uri="{BB962C8B-B14F-4D97-AF65-F5344CB8AC3E}">
        <p14:creationId xmlns:p14="http://schemas.microsoft.com/office/powerpoint/2010/main" val="20611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 algn="ctr">
              <a:buNone/>
            </a:pPr>
            <a:r>
              <a:rPr lang="bn-IN" dirty="0" smtClean="0"/>
              <a:t>দ্বাদশ শ্রেণি ( বিজ্ঞান)  </a:t>
            </a:r>
            <a:endParaRPr lang="bn-IN" dirty="0"/>
          </a:p>
          <a:p>
            <a:pPr marL="0" indent="0" algn="ctr">
              <a:buNone/>
            </a:pPr>
            <a:r>
              <a:rPr lang="bn-IN" dirty="0" smtClean="0"/>
              <a:t>উচ্চতর গনিত ২য় পত্র</a:t>
            </a:r>
          </a:p>
          <a:p>
            <a:pPr marL="0" indent="0" algn="ctr">
              <a:buNone/>
            </a:pPr>
            <a:r>
              <a:rPr lang="bn-IN" dirty="0" smtClean="0"/>
              <a:t>দ্বিপদী বিস্তৃতি  </a:t>
            </a:r>
          </a:p>
          <a:p>
            <a:pPr marL="0" indent="0" algn="ctr">
              <a:buNone/>
            </a:pPr>
            <a:r>
              <a:rPr lang="bn-IN" dirty="0" smtClean="0"/>
              <a:t>৫ম অধ্যায় </a:t>
            </a:r>
          </a:p>
          <a:p>
            <a:pPr marL="0" indent="0" algn="ctr">
              <a:buNone/>
            </a:pPr>
            <a:r>
              <a:rPr lang="bn-IN" dirty="0" smtClean="0"/>
              <a:t>সময়ঃ ৪৫ মিনিট </a:t>
            </a:r>
          </a:p>
          <a:p>
            <a:pPr marL="0" indent="0" algn="ctr">
              <a:buNone/>
            </a:pPr>
            <a:endParaRPr lang="bn-IN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শিখন 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এই পাঠ শেষে শিক্ষার্থীরা...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endParaRPr lang="bn-IN" dirty="0" smtClean="0"/>
          </a:p>
          <a:p>
            <a:r>
              <a:rPr lang="bn-IN" dirty="0" smtClean="0"/>
              <a:t>ধনাত্নক পূর্ণসংখ্যা সূচকের দ্বিপদী উপপাদ্য সঙ্গায়িত করতে পারবে,</a:t>
            </a:r>
          </a:p>
          <a:p>
            <a:r>
              <a:rPr lang="bn-IN" dirty="0" smtClean="0"/>
              <a:t>নির্দিষ্ট দ্বিপদী রাশিকে বিস্তৃত করতে পারবে,</a:t>
            </a:r>
          </a:p>
          <a:p>
            <a:r>
              <a:rPr lang="bn-IN" dirty="0" smtClean="0"/>
              <a:t>যেকোনো </a:t>
            </a:r>
            <a:r>
              <a:rPr lang="bn-IN" dirty="0"/>
              <a:t>বিস্তৃতিতে </a:t>
            </a:r>
            <a:r>
              <a:rPr lang="bn-IN" dirty="0" smtClean="0"/>
              <a:t>নির্দিষ্ট</a:t>
            </a:r>
            <a:r>
              <a:rPr lang="en-US" dirty="0" smtClean="0"/>
              <a:t>-</a:t>
            </a:r>
            <a:r>
              <a:rPr lang="bn-IN" dirty="0" smtClean="0"/>
              <a:t>তম পদ নির্ণয় করতে পারবে।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1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ধনাত্নক পূর্ণসংখ্যা সূচকের দ্বিপদী উপপাদ্য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bn-IN" dirty="0" smtClean="0"/>
              <a:t>সকল </a:t>
            </a:r>
            <a:r>
              <a:rPr lang="en-US" dirty="0" err="1" smtClean="0"/>
              <a:t>n</a:t>
            </a:r>
            <a:r>
              <a:rPr lang="en-US" dirty="0" err="1" smtClean="0">
                <a:sym typeface="Symbol" panose="05050102010706020507" pitchFamily="18" charset="2"/>
              </a:rPr>
              <a:t>N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  <a:r>
              <a:rPr lang="bn-IN" dirty="0" smtClean="0">
                <a:sym typeface="Symbol" panose="05050102010706020507" pitchFamily="18" charset="2"/>
              </a:rPr>
              <a:t>এর জন্য, </a:t>
            </a: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bn-IN" dirty="0" smtClean="0">
                <a:sym typeface="Symbol" panose="05050102010706020507" pitchFamily="18" charset="2"/>
              </a:rPr>
              <a:t>(</a:t>
            </a:r>
            <a:r>
              <a:rPr lang="en-US" dirty="0" err="1" smtClean="0">
                <a:sym typeface="Symbol" panose="05050102010706020507" pitchFamily="18" charset="2"/>
              </a:rPr>
              <a:t>a+x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 = 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C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a</a:t>
            </a:r>
            <a:r>
              <a:rPr lang="en-US" baseline="30000" dirty="0" smtClean="0">
                <a:sym typeface="Symbol" panose="05050102010706020507" pitchFamily="18" charset="2"/>
              </a:rPr>
              <a:t>n-1</a:t>
            </a:r>
            <a:r>
              <a:rPr lang="en-US" dirty="0" smtClean="0">
                <a:sym typeface="Symbol" panose="05050102010706020507" pitchFamily="18" charset="2"/>
              </a:rPr>
              <a:t>x+</a:t>
            </a:r>
            <a:r>
              <a:rPr lang="en-US" baseline="30000" dirty="0" smtClean="0">
                <a:sym typeface="Symbol" panose="05050102010706020507" pitchFamily="18" charset="2"/>
              </a:rPr>
              <a:t>n</a:t>
            </a:r>
            <a:r>
              <a:rPr lang="en-US" dirty="0" smtClean="0">
                <a:sym typeface="Symbol" panose="05050102010706020507" pitchFamily="18" charset="2"/>
              </a:rPr>
              <a:t>C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a</a:t>
            </a:r>
            <a:r>
              <a:rPr lang="en-US" baseline="30000" dirty="0" smtClean="0">
                <a:sym typeface="Symbol" panose="05050102010706020507" pitchFamily="18" charset="2"/>
              </a:rPr>
              <a:t>n-2</a:t>
            </a:r>
            <a:r>
              <a:rPr lang="en-US" dirty="0" smtClean="0">
                <a:sym typeface="Symbol" panose="05050102010706020507" pitchFamily="18" charset="2"/>
              </a:rPr>
              <a:t>x</a:t>
            </a:r>
            <a:r>
              <a:rPr lang="en-US" baseline="30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+……+</a:t>
            </a:r>
            <a:r>
              <a:rPr lang="en-US" baseline="30000" dirty="0" err="1" smtClean="0">
                <a:sym typeface="Symbol" panose="05050102010706020507" pitchFamily="18" charset="2"/>
              </a:rPr>
              <a:t>n</a:t>
            </a:r>
            <a:r>
              <a:rPr lang="en-US" dirty="0" err="1" smtClean="0">
                <a:sym typeface="Symbol" panose="05050102010706020507" pitchFamily="18" charset="2"/>
              </a:rPr>
              <a:t>C</a:t>
            </a:r>
            <a:r>
              <a:rPr lang="en-US" baseline="-25000" dirty="0" err="1" smtClean="0">
                <a:sym typeface="Symbol" panose="05050102010706020507" pitchFamily="18" charset="2"/>
              </a:rPr>
              <a:t>r</a:t>
            </a:r>
            <a:r>
              <a:rPr lang="en-US" dirty="0" err="1" smtClean="0">
                <a:sym typeface="Symbol" panose="05050102010706020507" pitchFamily="18" charset="2"/>
              </a:rPr>
              <a:t>a</a:t>
            </a:r>
            <a:r>
              <a:rPr lang="en-US" baseline="30000" dirty="0" err="1" smtClean="0">
                <a:sym typeface="Symbol" panose="05050102010706020507" pitchFamily="18" charset="2"/>
              </a:rPr>
              <a:t>n-r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-25000" dirty="0" err="1" smtClean="0">
                <a:sym typeface="Symbol" panose="05050102010706020507" pitchFamily="18" charset="2"/>
              </a:rPr>
              <a:t>r</a:t>
            </a:r>
            <a:r>
              <a:rPr lang="en-US" dirty="0" smtClean="0">
                <a:sym typeface="Symbol" panose="05050102010706020507" pitchFamily="18" charset="2"/>
              </a:rPr>
              <a:t>+….+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30000" dirty="0" err="1" smtClean="0">
                <a:sym typeface="Symbol" panose="05050102010706020507" pitchFamily="18" charset="2"/>
              </a:rPr>
              <a:t>n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86188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নির্দিষ্ট দ্বিপদী রাশিকে বিস্তৃত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bn-IN" dirty="0" smtClean="0"/>
                  <a:t>মনে করি, (</a:t>
                </a:r>
                <a:r>
                  <a:rPr lang="en-US" dirty="0" smtClean="0"/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 5  </a:t>
                </a:r>
                <a:r>
                  <a:rPr lang="en-US" dirty="0" smtClean="0"/>
                  <a:t> </a:t>
                </a:r>
                <a:r>
                  <a:rPr lang="bn-IN" dirty="0" smtClean="0"/>
                  <a:t>একটি দ্বিপদী রাশি, ইহার বিস্তৃতি</a:t>
                </a:r>
              </a:p>
              <a:p>
                <a:pPr marL="0" indent="0">
                  <a:buNone/>
                </a:pPr>
                <a:endParaRPr lang="bn-IN" baseline="30000" dirty="0"/>
              </a:p>
              <a:p>
                <a:pPr marL="0" indent="0">
                  <a:buNone/>
                </a:pPr>
                <a:r>
                  <a:rPr lang="bn-IN" dirty="0"/>
                  <a:t>(</a:t>
                </a:r>
                <a:r>
                  <a:rPr lang="en-US" dirty="0"/>
                  <a:t>x-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)</a:t>
                </a:r>
                <a:r>
                  <a:rPr lang="en-US" baseline="30000" dirty="0"/>
                  <a:t> 5 </a:t>
                </a:r>
                <a:r>
                  <a:rPr lang="bn-IN" baseline="30000" dirty="0"/>
                  <a:t> </a:t>
                </a:r>
                <a:r>
                  <a:rPr lang="bn-IN" dirty="0" smtClean="0"/>
                  <a:t> = 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+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C</a:t>
                </a:r>
                <a:r>
                  <a:rPr lang="en-US" baseline="-25000" dirty="0" smtClean="0"/>
                  <a:t>1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)+  </m:t>
                    </m:r>
                  </m:oMath>
                </a14:m>
                <a:r>
                  <a:rPr lang="en-US" baseline="30000" dirty="0" smtClean="0"/>
                  <a:t>5</a:t>
                </a:r>
                <a:r>
                  <a:rPr lang="en-US" dirty="0" smtClean="0"/>
                  <a:t>C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C</a:t>
                </a:r>
                <a:r>
                  <a:rPr lang="en-US" baseline="-25000" dirty="0" smtClean="0"/>
                  <a:t>3</a:t>
                </a:r>
                <a:r>
                  <a:rPr lang="en-US" dirty="0" smtClean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 + 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C</a:t>
                </a:r>
                <a:r>
                  <a:rPr lang="en-US" baseline="-25000" dirty="0" smtClean="0"/>
                  <a:t>4</a:t>
                </a:r>
                <a:r>
                  <a:rPr lang="en-US" dirty="0" smtClean="0"/>
                  <a:t>x 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4</a:t>
                </a:r>
                <a:r>
                  <a:rPr lang="en-US" dirty="0" smtClean="0"/>
                  <a:t>+ 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C</a:t>
                </a:r>
                <a:r>
                  <a:rPr lang="en-US" baseline="-25000" dirty="0" smtClean="0"/>
                  <a:t>5</a:t>
                </a:r>
                <a:r>
                  <a:rPr lang="en-US" dirty="0"/>
                  <a:t>(-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r>
                  <a:rPr lang="en-US" baseline="30000" dirty="0" smtClean="0"/>
                  <a:t>5</a:t>
                </a:r>
              </a:p>
              <a:p>
                <a:pPr marL="0" indent="0">
                  <a:buNone/>
                </a:pPr>
                <a:r>
                  <a:rPr lang="en-US" baseline="30000" dirty="0"/>
                  <a:t> </a:t>
                </a:r>
                <a:r>
                  <a:rPr lang="en-US" baseline="30000" dirty="0" smtClean="0"/>
                  <a:t>                  </a:t>
                </a:r>
                <a:r>
                  <a:rPr lang="en-US" dirty="0" smtClean="0"/>
                  <a:t>= x</a:t>
                </a:r>
                <a:r>
                  <a:rPr lang="en-US" baseline="30000" dirty="0" smtClean="0"/>
                  <a:t>5</a:t>
                </a:r>
                <a:r>
                  <a:rPr lang="en-US" dirty="0" smtClean="0"/>
                  <a:t>-5x</a:t>
                </a:r>
                <a:r>
                  <a:rPr lang="en-US" baseline="30000" dirty="0" smtClean="0"/>
                  <a:t>3</a:t>
                </a:r>
                <a:r>
                  <a:rPr lang="en-US" dirty="0" smtClean="0"/>
                  <a:t>+10x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+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baseline="30000" dirty="0" smtClean="0"/>
                  <a:t>    </a:t>
                </a:r>
                <a:r>
                  <a:rPr lang="en-US" dirty="0"/>
                  <a:t> </a:t>
                </a:r>
                <a:r>
                  <a:rPr lang="en-US" dirty="0" smtClean="0"/>
                  <a:t> Ans</a:t>
                </a:r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161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যেকোনো বিস্তৃতিতে নির্দিষ্ট</a:t>
            </a:r>
            <a:r>
              <a:rPr lang="en-US" dirty="0"/>
              <a:t>-</a:t>
            </a:r>
            <a:r>
              <a:rPr lang="bn-IN" dirty="0"/>
              <a:t>তম পদ নির্ণয়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bn-IN" dirty="0" smtClean="0"/>
              </a:p>
              <a:p>
                <a:pPr marL="0" indent="0">
                  <a:buNone/>
                </a:pPr>
                <a:r>
                  <a:rPr lang="bn-IN" dirty="0" smtClean="0"/>
                  <a:t>ধরা যাক </a:t>
                </a:r>
                <a:r>
                  <a:rPr lang="en-US" dirty="0" smtClean="0"/>
                  <a:t>(2x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-y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3000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) </m:t>
                    </m:r>
                    <m:r>
                      <a:rPr lang="en-US" b="0" i="0" baseline="30000" smtClean="0">
                        <a:latin typeface="Cambria Math" panose="02040503050406030204" pitchFamily="18" charset="0"/>
                      </a:rPr>
                      <m:t>20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bn-IN" dirty="0" smtClean="0"/>
                  <a:t>একটি বিস্তৃতি, ইহার </a:t>
                </a:r>
                <a:r>
                  <a:rPr lang="en-US" dirty="0" smtClean="0"/>
                  <a:t>19-</a:t>
                </a:r>
                <a:r>
                  <a:rPr lang="bn-IN" dirty="0" smtClean="0"/>
                  <a:t>তম পদ নির্ণয় করতে হবে </a:t>
                </a:r>
              </a:p>
              <a:p>
                <a:pPr marL="0" indent="0">
                  <a:buNone/>
                </a:pPr>
                <a:r>
                  <a:rPr lang="bn-IN" dirty="0" smtClean="0"/>
                  <a:t>সমাধানঃ </a:t>
                </a:r>
                <a:r>
                  <a:rPr lang="en-US" dirty="0" smtClean="0"/>
                  <a:t>r+1-</a:t>
                </a:r>
                <a:r>
                  <a:rPr lang="bn-IN" dirty="0" smtClean="0"/>
                  <a:t>তম পদ= </a:t>
                </a:r>
                <a:r>
                  <a:rPr lang="en-US" dirty="0" smtClean="0"/>
                  <a:t>19, </a:t>
                </a:r>
                <a:r>
                  <a:rPr lang="en-US" dirty="0" smtClean="0">
                    <a:sym typeface="Symbol" panose="05050102010706020507" pitchFamily="18" charset="2"/>
                  </a:rPr>
                  <a:t> r = 18</a:t>
                </a:r>
                <a:endParaRPr lang="bn-IN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bn-IN" dirty="0" smtClean="0"/>
                  <a:t> </a:t>
                </a:r>
                <a:r>
                  <a:rPr lang="en-US" dirty="0" smtClean="0"/>
                  <a:t>19-</a:t>
                </a:r>
                <a:r>
                  <a:rPr lang="bn-IN" dirty="0" smtClean="0"/>
                  <a:t>তম পদ = </a:t>
                </a:r>
                <a:r>
                  <a:rPr lang="en-US" baseline="30000" dirty="0" smtClean="0"/>
                  <a:t>20</a:t>
                </a:r>
                <a:r>
                  <a:rPr lang="en-US" dirty="0" smtClean="0"/>
                  <a:t>C</a:t>
                </a:r>
                <a:r>
                  <a:rPr lang="en-US" baseline="-25000" dirty="0" smtClean="0"/>
                  <a:t>18</a:t>
                </a:r>
                <a:r>
                  <a:rPr lang="en-US" dirty="0" smtClean="0"/>
                  <a:t> (</a:t>
                </a:r>
                <a:r>
                  <a:rPr lang="en-US" dirty="0"/>
                  <a:t>2x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 )</a:t>
                </a:r>
                <a:r>
                  <a:rPr lang="en-US" baseline="30000" dirty="0" smtClean="0"/>
                  <a:t>20-18</a:t>
                </a:r>
                <a:r>
                  <a:rPr lang="en-US" dirty="0" smtClean="0"/>
                  <a:t> (-y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300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baseline="3000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)</a:t>
                </a:r>
                <a:r>
                  <a:rPr lang="en-US" baseline="30000" dirty="0" smtClean="0"/>
                  <a:t>18</a:t>
                </a:r>
              </a:p>
              <a:p>
                <a:pPr marL="0" indent="0">
                  <a:buNone/>
                </a:pPr>
                <a:r>
                  <a:rPr lang="en-US" baseline="30000" dirty="0"/>
                  <a:t> </a:t>
                </a:r>
                <a:r>
                  <a:rPr lang="en-US" baseline="30000" dirty="0" smtClean="0"/>
                  <a:t>                                </a:t>
                </a:r>
                <a:r>
                  <a:rPr lang="en-US" dirty="0" smtClean="0"/>
                  <a:t> = 190 </a:t>
                </a:r>
                <a:r>
                  <a:rPr lang="en-US" dirty="0" smtClean="0">
                    <a:sym typeface="Symbol" panose="05050102010706020507" pitchFamily="18" charset="2"/>
                  </a:rPr>
                  <a:t> 4xy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6</a:t>
                </a:r>
              </a:p>
              <a:p>
                <a:pPr marL="0" indent="0">
                  <a:buNone/>
                </a:pPr>
                <a:r>
                  <a:rPr lang="en-US" baseline="30000" dirty="0">
                    <a:sym typeface="Symbol" panose="05050102010706020507" pitchFamily="18" charset="2"/>
                  </a:rPr>
                  <a:t> 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                                 </a:t>
                </a:r>
                <a:r>
                  <a:rPr lang="en-US" dirty="0" smtClean="0">
                    <a:sym typeface="Symbol" panose="05050102010706020507" pitchFamily="18" charset="2"/>
                  </a:rPr>
                  <a:t>= 760xy</a:t>
                </a:r>
                <a:r>
                  <a:rPr lang="en-US" baseline="30000" dirty="0" smtClean="0">
                    <a:sym typeface="Symbol" panose="05050102010706020507" pitchFamily="18" charset="2"/>
                  </a:rPr>
                  <a:t>6</a:t>
                </a:r>
                <a:r>
                  <a:rPr lang="en-US" dirty="0" smtClean="0">
                    <a:sym typeface="Symbol" panose="05050102010706020507" pitchFamily="18" charset="2"/>
                  </a:rPr>
                  <a:t>    </a:t>
                </a:r>
                <a:r>
                  <a:rPr lang="en-US" dirty="0" err="1" smtClean="0">
                    <a:sym typeface="Symbol" panose="05050102010706020507" pitchFamily="18" charset="2"/>
                  </a:rPr>
                  <a:t>Ans</a:t>
                </a:r>
                <a:endParaRPr lang="en-US" baseline="30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20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 algn="ctr">
              <a:buNone/>
            </a:pPr>
            <a:endParaRPr lang="bn-IN" baseline="30000" dirty="0" smtClean="0"/>
          </a:p>
          <a:p>
            <a:pPr marL="0" indent="0" algn="ctr">
              <a:buNone/>
            </a:pPr>
            <a:endParaRPr lang="bn-IN" baseline="30000" dirty="0"/>
          </a:p>
          <a:p>
            <a:pPr marL="0" indent="0" algn="ctr">
              <a:buNone/>
            </a:pPr>
            <a:r>
              <a:rPr lang="en-US" baseline="30000" dirty="0" smtClean="0"/>
              <a:t>10</a:t>
            </a:r>
            <a:r>
              <a:rPr lang="en-US" dirty="0" smtClean="0"/>
              <a:t>C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bn-IN" dirty="0" smtClean="0"/>
              <a:t>এর মান নির্ণয় কর </a:t>
            </a:r>
            <a:endParaRPr lang="bn-IN" dirty="0"/>
          </a:p>
        </p:txBody>
      </p:sp>
    </p:spTree>
    <p:extLst>
      <p:ext uri="{BB962C8B-B14F-4D97-AF65-F5344CB8AC3E}">
        <p14:creationId xmlns:p14="http://schemas.microsoft.com/office/powerpoint/2010/main" val="268026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দলীয়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bn-IN" dirty="0" smtClean="0"/>
          </a:p>
          <a:p>
            <a:pPr marL="0" indent="0" algn="ctr">
              <a:buNone/>
            </a:pPr>
            <a:endParaRPr lang="bn-IN" dirty="0"/>
          </a:p>
          <a:p>
            <a:pPr marL="0" indent="0" algn="ctr">
              <a:buNone/>
            </a:pPr>
            <a:r>
              <a:rPr lang="bn-IN" dirty="0" smtClean="0"/>
              <a:t>সকল </a:t>
            </a:r>
            <a:r>
              <a:rPr lang="en-US" dirty="0" err="1"/>
              <a:t>n</a:t>
            </a:r>
            <a:r>
              <a:rPr lang="en-US" dirty="0" err="1">
                <a:sym typeface="Symbol" panose="05050102010706020507" pitchFamily="18" charset="2"/>
              </a:rPr>
              <a:t>N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bn-IN" dirty="0">
                <a:sym typeface="Symbol" panose="05050102010706020507" pitchFamily="18" charset="2"/>
              </a:rPr>
              <a:t>এর জন্য</a:t>
            </a:r>
            <a:r>
              <a:rPr lang="bn-IN" dirty="0"/>
              <a:t>,  </a:t>
            </a:r>
          </a:p>
          <a:p>
            <a:pPr marL="0" indent="0" algn="ctr">
              <a:buNone/>
            </a:pPr>
            <a:r>
              <a:rPr lang="bn-IN" dirty="0"/>
              <a:t>(</a:t>
            </a:r>
            <a:r>
              <a:rPr lang="en-US" dirty="0" err="1"/>
              <a:t>a+x</a:t>
            </a:r>
            <a:r>
              <a:rPr lang="en-US" dirty="0"/>
              <a:t>)</a:t>
            </a:r>
            <a:r>
              <a:rPr lang="en-US" baseline="30000" dirty="0"/>
              <a:t> 3</a:t>
            </a:r>
            <a:r>
              <a:rPr lang="en-US" dirty="0"/>
              <a:t> </a:t>
            </a:r>
            <a:r>
              <a:rPr lang="bn-IN" dirty="0"/>
              <a:t> এর মান বের কর </a:t>
            </a:r>
            <a:endParaRPr lang="en-US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8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169</Words>
  <Application>Microsoft Office PowerPoint</Application>
  <PresentationFormat>Widescreen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Vrinda</vt:lpstr>
      <vt:lpstr>Office Theme</vt:lpstr>
      <vt:lpstr>আজকের ক্লাসে সবাইকে স্বাগত</vt:lpstr>
      <vt:lpstr>শিক্ষক পরিচিতি </vt:lpstr>
      <vt:lpstr>পাঠ পরিচিতি</vt:lpstr>
      <vt:lpstr>শিখন ফল</vt:lpstr>
      <vt:lpstr>ধনাত্নক পূর্ণসংখ্যা সূচকের দ্বিপদী উপপাদ্য</vt:lpstr>
      <vt:lpstr>নির্দিষ্ট দ্বিপদী রাশিকে বিস্তৃত</vt:lpstr>
      <vt:lpstr>যেকোনো বিস্তৃতিতে নির্দিষ্ট-তম পদ নির্ণয়</vt:lpstr>
      <vt:lpstr>একক কাজ</vt:lpstr>
      <vt:lpstr>দলীয় কাজ</vt:lpstr>
      <vt:lpstr>বাড়ীর কাজ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KAFI</dc:creator>
  <cp:lastModifiedBy>KAFI</cp:lastModifiedBy>
  <cp:revision>22</cp:revision>
  <dcterms:created xsi:type="dcterms:W3CDTF">2020-01-06T15:18:02Z</dcterms:created>
  <dcterms:modified xsi:type="dcterms:W3CDTF">2020-01-06T17:50:01Z</dcterms:modified>
</cp:coreProperties>
</file>