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4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7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8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23321-1924-45FE-8D9F-4021095B6D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8E797-D85F-4E88-90DB-3CF09D04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0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646"/>
            <a:ext cx="12192000" cy="6100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শুভেচ্ছা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05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851322"/>
            <a:ext cx="6052457" cy="4661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431"/>
            <a:ext cx="6139543" cy="4576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5486398"/>
            <a:ext cx="12192000" cy="1371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মরুভূমির উপর চন্দ্রালোকে, অদভুতুরে দৃশ্য।</a:t>
            </a:r>
          </a:p>
          <a:p>
            <a:pPr algn="ctr"/>
            <a:r>
              <a:rPr lang="bn-IN" sz="3200" dirty="0" smtClean="0"/>
              <a:t>বাংলাদেশের সবুজ শ্যামলিমার মাঝখানে তা বিরল।      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287382"/>
            <a:ext cx="12192000" cy="574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পাঠ-বিশ্লেষণ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1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426"/>
            <a:ext cx="5917474" cy="224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3" y="783772"/>
            <a:ext cx="4772297" cy="1777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3644538"/>
            <a:ext cx="5094514" cy="1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3" y="3461658"/>
            <a:ext cx="5333999" cy="237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770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মিশরীয় রান্না ভারতীয় রান্নার মামাতো বোন।  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776548" y="2926080"/>
            <a:ext cx="3866606" cy="574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মোগলাই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4023" y="2660469"/>
            <a:ext cx="3984171" cy="474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শিক কাবাব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331233" y="6035040"/>
            <a:ext cx="2725783" cy="822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শামি কাবাব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5368834"/>
            <a:ext cx="3566160" cy="692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মুরগি মুসল্লম 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-1" y="6061165"/>
            <a:ext cx="9300755" cy="692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এই খাবার গুলি মিশরে পাওয়া যায়।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65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7" y="241607"/>
            <a:ext cx="5798204" cy="5662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2"/>
          <a:stretch/>
        </p:blipFill>
        <p:spPr>
          <a:xfrm>
            <a:off x="0" y="280795"/>
            <a:ext cx="6322423" cy="5584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585216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এই নীলের জল দিয়ে মিশরে ফসল চাষ হয়।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37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04504"/>
            <a:ext cx="5603964" cy="2704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63" y="263754"/>
            <a:ext cx="5986208" cy="5614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577"/>
            <a:ext cx="5562403" cy="3056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এই পিরামিড প্রায় পাঁচশ ফুট পর্যন্ত উঁচু। সবচেয়ে বড় পিরামিডটা তৈরী করতে একলক্ষ লোকের বিশ বৎসর লেগেছিল।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368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87738" cy="6178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0"/>
            <a:ext cx="5778138" cy="6152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6074228"/>
            <a:ext cx="12192000" cy="783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বিভিন্ন আকৃতি পিরামিড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305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6" y="481195"/>
            <a:ext cx="6280194" cy="63768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5" y="258612"/>
            <a:ext cx="5817326" cy="6599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177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8754"/>
            <a:ext cx="5747657" cy="5233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4" y="875211"/>
            <a:ext cx="6365966" cy="4859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ফারাও সম্রাটরা মৃত্যুর পর দেহকে ‘মমি’ বানিয়ে পিরামিডের ভিতর রেখে দিতেন।     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 flipH="1">
            <a:off x="-4" y="6191794"/>
            <a:ext cx="12292149" cy="666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কারণ তাঁরা বিশ্বাস করতেন, মৃত্যুর পর দেহ পচে গেলে পরকালে অনন্ত জীবন পাবেন না।        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99909" y="5734593"/>
            <a:ext cx="1502228" cy="47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মমি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5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1" y="914400"/>
            <a:ext cx="679704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জোড়ায় কাজ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1523999"/>
            <a:ext cx="5368834" cy="1571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১,বেদুইনদের জন্য উট কেন পুত্রের চেয়েও প্রিয়তম বস্তু ? </a:t>
            </a:r>
          </a:p>
          <a:p>
            <a:pPr algn="ctr"/>
            <a:r>
              <a:rPr lang="bn-IN" dirty="0" smtClean="0"/>
              <a:t>২, সৈয়েদ মুজতবা আলীর জন্মস্থান কোথায় ?  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57943"/>
            <a:ext cx="5368834" cy="413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জ্ঞানমূলক প্রশ্ন, সময় =২মিঃ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5943600"/>
            <a:ext cx="5421087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 =১,  জীবন ও জীবিকার বাহন । ২, আসামের করিমগঞ্জে।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206"/>
            <a:ext cx="4585063" cy="1619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দলগত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</a:rPr>
              <a:t>  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8891" y="3918857"/>
            <a:ext cx="4733109" cy="1097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ঘ = </a:t>
            </a:r>
            <a:r>
              <a:rPr lang="en-US" sz="2400" dirty="0" err="1" smtClean="0"/>
              <a:t>দল</a:t>
            </a:r>
            <a:r>
              <a:rPr lang="en-US" sz="2400" dirty="0" smtClean="0"/>
              <a:t>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১, এই </a:t>
            </a:r>
            <a:r>
              <a:rPr lang="en-US" sz="2000" dirty="0" err="1" smtClean="0"/>
              <a:t>নীলের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জল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দিয়ে</a:t>
            </a:r>
            <a:r>
              <a:rPr lang="en-US" sz="2000" dirty="0" smtClean="0"/>
              <a:t> এ </a:t>
            </a:r>
            <a:r>
              <a:rPr lang="en-US" sz="2000" dirty="0" err="1" smtClean="0"/>
              <a:t>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চাষ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- </a:t>
            </a:r>
            <a:r>
              <a:rPr lang="en-US" sz="2000" dirty="0" err="1" smtClean="0"/>
              <a:t>কেন</a:t>
            </a:r>
            <a:r>
              <a:rPr lang="en-US" sz="2000" dirty="0" smtClean="0"/>
              <a:t> ?  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-1" y="4206240"/>
            <a:ext cx="4519749" cy="11408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গ 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১, </a:t>
            </a:r>
            <a:r>
              <a:rPr lang="en-US" sz="2000" dirty="0" err="1" smtClean="0"/>
              <a:t>উটের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চোখগুলো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রাতের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সবুজ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দেখাচ্ছিল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কেন</a:t>
            </a:r>
            <a:r>
              <a:rPr lang="en-US" sz="2000" dirty="0" smtClean="0"/>
              <a:t> ?  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720149" y="966651"/>
            <a:ext cx="434993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খ 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১, </a:t>
            </a:r>
            <a:r>
              <a:rPr lang="en-US" sz="2000" dirty="0" err="1" smtClean="0"/>
              <a:t>ফারাওদের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লাশ</a:t>
            </a:r>
            <a:r>
              <a:rPr lang="en-US" sz="2000" dirty="0" smtClean="0"/>
              <a:t> </a:t>
            </a:r>
            <a:r>
              <a:rPr lang="en-US" sz="2000" dirty="0" err="1" smtClean="0"/>
              <a:t>মমি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হতো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কেন</a:t>
            </a:r>
            <a:r>
              <a:rPr lang="en-US" sz="2000" dirty="0" smtClean="0"/>
              <a:t> ?    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-1" y="949233"/>
            <a:ext cx="4297681" cy="1193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ক =</a:t>
            </a:r>
            <a:r>
              <a:rPr lang="en-US" sz="2400" dirty="0" err="1" smtClean="0"/>
              <a:t>দল</a:t>
            </a:r>
            <a:r>
              <a:rPr lang="en-US" sz="2400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১, </a:t>
            </a:r>
            <a:r>
              <a:rPr lang="en-US" sz="2000" dirty="0" err="1" smtClean="0"/>
              <a:t>পিরামিড</a:t>
            </a:r>
            <a:r>
              <a:rPr lang="en-US" sz="2000" dirty="0" smtClean="0"/>
              <a:t> </a:t>
            </a:r>
            <a:r>
              <a:rPr lang="en-US" sz="2000" dirty="0" err="1" smtClean="0"/>
              <a:t>তৈরি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হতো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কেন</a:t>
            </a:r>
            <a:r>
              <a:rPr lang="en-US" sz="2000" dirty="0" smtClean="0"/>
              <a:t> ? 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323806" y="971006"/>
            <a:ext cx="3396343" cy="844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অনুধাবনমূলক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, </a:t>
            </a:r>
            <a:r>
              <a:rPr lang="en-US" dirty="0" err="1" smtClean="0"/>
              <a:t>সময়</a:t>
            </a:r>
            <a:r>
              <a:rPr lang="en-US" dirty="0" smtClean="0"/>
              <a:t> = ৫মিঃ     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2" y="2137955"/>
            <a:ext cx="4232365" cy="2011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91" y="5177246"/>
            <a:ext cx="4733109" cy="168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32" y="1933304"/>
            <a:ext cx="4232365" cy="16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মূল্যায়ণ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01932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১, </a:t>
            </a:r>
            <a:r>
              <a:rPr lang="en-US" sz="2800" dirty="0" err="1" smtClean="0">
                <a:solidFill>
                  <a:schemeClr val="tx1"/>
                </a:solidFill>
              </a:rPr>
              <a:t>উটকে</a:t>
            </a:r>
            <a:r>
              <a:rPr lang="en-US" sz="2800" dirty="0" smtClean="0">
                <a:solidFill>
                  <a:schemeClr val="tx1"/>
                </a:solidFill>
              </a:rPr>
              <a:t> ‘</a:t>
            </a:r>
            <a:r>
              <a:rPr lang="en-US" sz="2800" dirty="0" err="1" smtClean="0">
                <a:solidFill>
                  <a:schemeClr val="tx1"/>
                </a:solidFill>
              </a:rPr>
              <a:t>মরুভূমির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জাহাজ</a:t>
            </a:r>
            <a:r>
              <a:rPr lang="en-US" sz="2800" dirty="0" smtClean="0">
                <a:solidFill>
                  <a:schemeClr val="tx1"/>
                </a:solidFill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কেন</a:t>
            </a:r>
            <a:r>
              <a:rPr lang="en-US" sz="2800" dirty="0" smtClean="0">
                <a:solidFill>
                  <a:schemeClr val="tx1"/>
                </a:solidFill>
              </a:rPr>
              <a:t> ?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90354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২, ম</a:t>
            </a:r>
            <a:r>
              <a:rPr lang="en-US" sz="2800" dirty="0" err="1" smtClean="0"/>
              <a:t>িশর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তীরে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উঠেছে</a:t>
            </a:r>
            <a:r>
              <a:rPr lang="en-US" sz="2800" dirty="0" smtClean="0"/>
              <a:t> ? 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3304903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৩,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কায়রোর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পিরামিডের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উচ্চতা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ফুট</a:t>
            </a:r>
            <a:r>
              <a:rPr lang="en-US" sz="2800" dirty="0" smtClean="0">
                <a:solidFill>
                  <a:schemeClr val="tx1"/>
                </a:solidFill>
              </a:rPr>
              <a:t> ?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54138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৪,সৈ</a:t>
            </a:r>
            <a:r>
              <a:rPr lang="en-US" sz="2800" dirty="0" err="1" smtClean="0">
                <a:solidFill>
                  <a:schemeClr val="tx1"/>
                </a:solidFill>
              </a:rPr>
              <a:t>য়েদ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মুজতবা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আলী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খ্রিষ্টাব্দে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মৃত্যুবরণ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</a:rPr>
              <a:t> ?         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73337"/>
            <a:ext cx="12192000" cy="1188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</a:rPr>
              <a:t>, ১, </a:t>
            </a:r>
            <a:r>
              <a:rPr lang="en-US" sz="2800" dirty="0" err="1" smtClean="0">
                <a:solidFill>
                  <a:schemeClr val="tx1"/>
                </a:solidFill>
              </a:rPr>
              <a:t>মানুষ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মালামাল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বহন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।     ২, নীলনদ.৩, </a:t>
            </a:r>
            <a:r>
              <a:rPr lang="en-US" sz="2800" dirty="0" err="1" smtClean="0">
                <a:solidFill>
                  <a:schemeClr val="tx1"/>
                </a:solidFill>
              </a:rPr>
              <a:t>প্রায়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পাঁচশ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ফুট</a:t>
            </a:r>
            <a:r>
              <a:rPr lang="en-US" sz="2800" dirty="0" smtClean="0">
                <a:solidFill>
                  <a:schemeClr val="tx1"/>
                </a:solidFill>
              </a:rPr>
              <a:t>। ৪, ১৯৭৪ </a:t>
            </a:r>
            <a:r>
              <a:rPr lang="en-US" sz="2800" dirty="0" err="1" smtClean="0">
                <a:solidFill>
                  <a:schemeClr val="tx1"/>
                </a:solidFill>
              </a:rPr>
              <a:t>খ্রিষ্টাব্দে</a:t>
            </a:r>
            <a:r>
              <a:rPr lang="en-US" sz="2800" dirty="0" smtClean="0">
                <a:solidFill>
                  <a:schemeClr val="tx1"/>
                </a:solidFill>
              </a:rPr>
              <a:t>।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004767" cy="105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42663" y="2116182"/>
            <a:ext cx="3949337" cy="2612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নিমাই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চন্দ্র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মন্ডল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সহকারী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পলাশী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মাধ্যমিক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রোহিতা,মনিরামপুর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যশোর</a:t>
            </a:r>
            <a:r>
              <a:rPr lang="en-US" sz="2400" dirty="0" smtClean="0">
                <a:solidFill>
                  <a:srgbClr val="FF0000"/>
                </a:solidFill>
              </a:rPr>
              <a:t> ।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142308"/>
            <a:ext cx="4389120" cy="2821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শ্রেণি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bn-IN" sz="2400" dirty="0" smtClean="0">
                <a:solidFill>
                  <a:srgbClr val="FF0000"/>
                </a:solidFill>
              </a:rPr>
              <a:t>ষষ্ঠ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বিষয়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</a:rPr>
              <a:t>বাংলা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প্রথম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পত্র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সময়</a:t>
            </a:r>
            <a:r>
              <a:rPr lang="en-US" sz="2400" dirty="0" smtClean="0">
                <a:solidFill>
                  <a:srgbClr val="FF0000"/>
                </a:solidFill>
              </a:rPr>
              <a:t> : ৪৫ </a:t>
            </a:r>
            <a:r>
              <a:rPr lang="en-US" sz="2400" dirty="0" err="1" smtClean="0">
                <a:solidFill>
                  <a:srgbClr val="FF0000"/>
                </a:solidFill>
              </a:rPr>
              <a:t>মিনিট</a:t>
            </a:r>
            <a:r>
              <a:rPr lang="en-US" sz="2400" dirty="0" smtClean="0">
                <a:solidFill>
                  <a:srgbClr val="FF0000"/>
                </a:solidFill>
              </a:rPr>
              <a:t>, 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তারিখ</a:t>
            </a:r>
            <a:r>
              <a:rPr lang="en-US" sz="2400" dirty="0" smtClean="0">
                <a:solidFill>
                  <a:srgbClr val="FF0000"/>
                </a:solidFill>
              </a:rPr>
              <a:t> : </a:t>
            </a:r>
            <a:r>
              <a:rPr lang="bn-IN" sz="2400" dirty="0" smtClean="0">
                <a:solidFill>
                  <a:srgbClr val="FF0000"/>
                </a:solidFill>
              </a:rPr>
              <a:t>১০-০১</a:t>
            </a:r>
            <a:r>
              <a:rPr lang="en-US" sz="2400" dirty="0" smtClean="0">
                <a:solidFill>
                  <a:srgbClr val="FF0000"/>
                </a:solidFill>
              </a:rPr>
              <a:t>-২০১৯ </a:t>
            </a:r>
            <a:r>
              <a:rPr lang="en-US" sz="2400" dirty="0" err="1" smtClean="0">
                <a:solidFill>
                  <a:srgbClr val="FF0000"/>
                </a:solidFill>
              </a:rPr>
              <a:t>ইং</a:t>
            </a:r>
            <a:r>
              <a:rPr lang="en-US" sz="2400" dirty="0" smtClean="0">
                <a:solidFill>
                  <a:srgbClr val="FF0000"/>
                </a:solidFill>
              </a:rPr>
              <a:t>,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71155"/>
            <a:ext cx="4480560" cy="105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পাঠ-পরিচিতি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600" y="1071155"/>
            <a:ext cx="3962400" cy="105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শিক্ষক-পরিচিতি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6" y="1073727"/>
            <a:ext cx="3853543" cy="3903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406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689338"/>
            <a:ext cx="7110549" cy="6168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92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29" y="1423850"/>
            <a:ext cx="4885508" cy="3944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নীলনদ আর পিরামিডের দেশ ভ্রমণের একটি দৃশ্যচিত্র অঙ্কন কর।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48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269"/>
            <a:ext cx="12191999" cy="6178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92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সবাইকে ধন্যবাদ  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6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িচের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57" y="721141"/>
            <a:ext cx="3682753" cy="3563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20"/>
            <a:ext cx="3540034" cy="3297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734204"/>
            <a:ext cx="4783363" cy="3615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789612" y="4419600"/>
            <a:ext cx="67233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নদ/নদী, পিরামিড,</a:t>
            </a:r>
          </a:p>
          <a:p>
            <a:pPr algn="ctr"/>
            <a:r>
              <a:rPr lang="bn-IN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মমি 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1211" y="627017"/>
            <a:ext cx="4075612" cy="757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কী দেখছ ? 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-1" y="5943600"/>
            <a:ext cx="638773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নদ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0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আজকের পাঠ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003074" y="1541416"/>
            <a:ext cx="6779623" cy="168510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“নীলনদ আর পিরামিডের দেশ”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6413862" y="3866606"/>
            <a:ext cx="5564777" cy="1174351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সৈয়েদ মুজতবা আলী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2" y="2704964"/>
            <a:ext cx="2952750" cy="27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শিখনফল</a:t>
            </a:r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94560" y="740228"/>
            <a:ext cx="8451669" cy="4798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এই পাঠ শেষে শিক্ষার্থীরা ------</a:t>
            </a:r>
          </a:p>
          <a:p>
            <a:pPr algn="ctr"/>
            <a:endParaRPr lang="bn-IN" sz="2800" dirty="0" smtClean="0"/>
          </a:p>
          <a:p>
            <a:pPr algn="ctr"/>
            <a:r>
              <a:rPr lang="bn-IN" sz="2800" dirty="0" smtClean="0"/>
              <a:t>১, লেখক এর জন্ম পরিচিতি লিখতে ও বলতে পারবে।</a:t>
            </a:r>
          </a:p>
          <a:p>
            <a:pPr algn="ctr"/>
            <a:r>
              <a:rPr lang="bn-IN" sz="2800" dirty="0" smtClean="0"/>
              <a:t>২, নতুন শব্দের অর্থ বলতে ও লিখতে পারবে। </a:t>
            </a:r>
          </a:p>
          <a:p>
            <a:pPr algn="ctr"/>
            <a:r>
              <a:rPr lang="bn-IN" sz="2800" dirty="0" smtClean="0"/>
              <a:t>৩, মরুভূমির বাহন হিসেবে উটের অপরিহার্যতা ব্যাখ্যা করতে পারবে।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64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লেখক-পরিচিতি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2221639"/>
            <a:ext cx="2952750" cy="26116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96834"/>
            <a:ext cx="44805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সৈয়েদ</a:t>
            </a:r>
            <a:r>
              <a:rPr lang="en-US" dirty="0" smtClean="0"/>
              <a:t> </a:t>
            </a:r>
            <a:r>
              <a:rPr lang="en-US" dirty="0" err="1" smtClean="0"/>
              <a:t>মুজতবা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06686" y="2116183"/>
            <a:ext cx="7685314" cy="9274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শিক্ষাজীবন</a:t>
            </a:r>
            <a:r>
              <a:rPr lang="en-US" sz="2000" dirty="0" smtClean="0">
                <a:solidFill>
                  <a:schemeClr val="tx1"/>
                </a:solidFill>
              </a:rPr>
              <a:t> : </a:t>
            </a:r>
            <a:r>
              <a:rPr lang="en-US" sz="2000" dirty="0" err="1" smtClean="0">
                <a:solidFill>
                  <a:schemeClr val="tx1"/>
                </a:solidFill>
              </a:rPr>
              <a:t>শান্তিনিকেতন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স্নাতক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ডিগ্রি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লাভ</a:t>
            </a:r>
            <a:r>
              <a:rPr lang="en-US" sz="2000" dirty="0" smtClean="0">
                <a:solidFill>
                  <a:schemeClr val="tx1"/>
                </a:solidFill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</a:rPr>
              <a:t>আলীগড়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কলেজ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বার্লিন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বিশ্ববিদ্যালইয়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কায়রোর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আল-আজহার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বিশ্ববিদ্যালয়ে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অধ্যায়ন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করেছেন</a:t>
            </a:r>
            <a:r>
              <a:rPr lang="en-US" sz="2000" dirty="0" smtClean="0">
                <a:solidFill>
                  <a:schemeClr val="tx1"/>
                </a:solidFill>
              </a:rPr>
              <a:t>।     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3919" y="827315"/>
            <a:ext cx="7363098" cy="687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জন্ম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পরিচয়</a:t>
            </a:r>
            <a:r>
              <a:rPr lang="en-US" sz="2000" dirty="0" smtClean="0"/>
              <a:t> : ১৩ </a:t>
            </a:r>
            <a:r>
              <a:rPr lang="en-US" sz="2000" dirty="0" err="1" smtClean="0"/>
              <a:t>সেপ্টেম্বর</a:t>
            </a:r>
            <a:r>
              <a:rPr lang="en-US" sz="2000" dirty="0" smtClean="0"/>
              <a:t> , ১৯০৪ </a:t>
            </a:r>
            <a:r>
              <a:rPr lang="en-US" sz="2000" dirty="0" err="1" smtClean="0"/>
              <a:t>খ্রিস্টাব্দ</a:t>
            </a:r>
            <a:r>
              <a:rPr lang="en-US" sz="2000" dirty="0" smtClean="0"/>
              <a:t>। </a:t>
            </a:r>
            <a:r>
              <a:rPr lang="en-US" sz="2000" dirty="0" err="1" smtClean="0"/>
              <a:t>আসামে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করিমগঞ্জ</a:t>
            </a:r>
            <a:r>
              <a:rPr lang="en-US" sz="2000" dirty="0" smtClean="0"/>
              <a:t>।      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715690" y="1489167"/>
            <a:ext cx="7476310" cy="613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পিতৃ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পরিচয়</a:t>
            </a:r>
            <a:r>
              <a:rPr lang="en-US" sz="2000" dirty="0" smtClean="0">
                <a:solidFill>
                  <a:schemeClr val="tx1"/>
                </a:solidFill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</a:rPr>
              <a:t>পিতার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নাম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খানবাহাদুর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সৈয়েদ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সিকান্দার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আলী</a:t>
            </a:r>
            <a:r>
              <a:rPr lang="en-US" sz="2000" dirty="0" smtClean="0">
                <a:solidFill>
                  <a:schemeClr val="tx1"/>
                </a:solidFill>
              </a:rPr>
              <a:t>।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2330" y="3069771"/>
            <a:ext cx="7689670" cy="12409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পেশা</a:t>
            </a:r>
            <a:r>
              <a:rPr lang="en-US" sz="2000" dirty="0" smtClean="0">
                <a:solidFill>
                  <a:schemeClr val="tx1"/>
                </a:solidFill>
              </a:rPr>
              <a:t> : ১৯২৭ </a:t>
            </a:r>
            <a:r>
              <a:rPr lang="en-US" sz="2000" dirty="0" err="1" smtClean="0">
                <a:solidFill>
                  <a:schemeClr val="tx1"/>
                </a:solidFill>
              </a:rPr>
              <a:t>খ্রিষ্টাব্দে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কাবুল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গমন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কৃষিবিজ্ঞান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কলেজে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ইংরেজি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জার্মান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ভাষায়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অধ্যাপনা</a:t>
            </a:r>
            <a:r>
              <a:rPr lang="en-US" sz="2000" dirty="0" smtClean="0">
                <a:solidFill>
                  <a:schemeClr val="tx1"/>
                </a:solidFill>
              </a:rPr>
              <a:t>।  </a:t>
            </a:r>
            <a:r>
              <a:rPr lang="en-US" sz="2000" dirty="0" err="1" smtClean="0">
                <a:solidFill>
                  <a:schemeClr val="tx1"/>
                </a:solidFill>
              </a:rPr>
              <a:t>এছাড়া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জার্মানির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বিশ্ববিদ্যালয়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বিশ্বভারতী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বরোদা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কলেজে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অধ্যাপনা</a:t>
            </a:r>
            <a:r>
              <a:rPr lang="en-US" sz="2000" dirty="0" smtClean="0">
                <a:solidFill>
                  <a:schemeClr val="tx1"/>
                </a:solidFill>
              </a:rPr>
              <a:t>।     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1850" y="4323806"/>
            <a:ext cx="7720150" cy="10189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ভাষাজ্ঞান</a:t>
            </a:r>
            <a:r>
              <a:rPr lang="en-US" sz="2000" dirty="0" smtClean="0">
                <a:solidFill>
                  <a:schemeClr val="tx1"/>
                </a:solidFill>
              </a:rPr>
              <a:t> : </a:t>
            </a:r>
            <a:r>
              <a:rPr lang="en-US" sz="2000" dirty="0" err="1" smtClean="0">
                <a:solidFill>
                  <a:schemeClr val="tx1"/>
                </a:solidFill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ইংরেজি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ফরাসি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জার্মান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ইতালিয়ান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আরবি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উর্দু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হিন্দি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সংস্কৃত</a:t>
            </a:r>
            <a:r>
              <a:rPr lang="en-US" sz="2000" dirty="0" smtClean="0">
                <a:solidFill>
                  <a:schemeClr val="tx1"/>
                </a:solidFill>
              </a:rPr>
              <a:t>,  </a:t>
            </a:r>
            <a:r>
              <a:rPr lang="en-US" sz="2000" dirty="0" err="1" smtClean="0">
                <a:solidFill>
                  <a:schemeClr val="tx1"/>
                </a:solidFill>
              </a:rPr>
              <a:t>মারাঠি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গুজরাটি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প্রভৃতি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ভাষায়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তিনি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ছিলেন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দক্ষ</a:t>
            </a:r>
            <a:r>
              <a:rPr lang="en-US" sz="2000" dirty="0" smtClean="0">
                <a:solidFill>
                  <a:schemeClr val="tx1"/>
                </a:solidFill>
              </a:rPr>
              <a:t>।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46319"/>
            <a:ext cx="445443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জীবনাবসান</a:t>
            </a:r>
            <a:r>
              <a:rPr lang="en-US" sz="2000" dirty="0" smtClean="0">
                <a:solidFill>
                  <a:srgbClr val="FF0000"/>
                </a:solidFill>
              </a:rPr>
              <a:t> :১১ই </a:t>
            </a:r>
            <a:r>
              <a:rPr lang="en-US" sz="2000" dirty="0" err="1" smtClean="0">
                <a:solidFill>
                  <a:srgbClr val="FF0000"/>
                </a:solidFill>
              </a:rPr>
              <a:t>ফেব্রুয়ারি</a:t>
            </a:r>
            <a:r>
              <a:rPr lang="en-US" sz="2000" dirty="0" smtClean="0">
                <a:solidFill>
                  <a:srgbClr val="FF0000"/>
                </a:solidFill>
              </a:rPr>
              <a:t>, ১৯৭৪ </a:t>
            </a:r>
            <a:r>
              <a:rPr lang="en-US" sz="2000" dirty="0" err="1" smtClean="0">
                <a:solidFill>
                  <a:srgbClr val="FF0000"/>
                </a:solidFill>
              </a:rPr>
              <a:t>খ্রিষ্টাব্দ</a:t>
            </a:r>
            <a:r>
              <a:rPr lang="en-US" sz="2000" dirty="0" smtClean="0">
                <a:solidFill>
                  <a:srgbClr val="FF0000"/>
                </a:solidFill>
              </a:rPr>
              <a:t>।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3952" y="5394960"/>
            <a:ext cx="7768047" cy="1358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সাহিত্য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সাধনা</a:t>
            </a:r>
            <a:r>
              <a:rPr lang="en-US" sz="2000" dirty="0" smtClean="0">
                <a:solidFill>
                  <a:schemeClr val="tx1"/>
                </a:solidFill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</a:rPr>
              <a:t>ভ্রমণকাহিনি</a:t>
            </a:r>
            <a:r>
              <a:rPr lang="en-US" sz="2000" dirty="0" smtClean="0">
                <a:solidFill>
                  <a:schemeClr val="tx1"/>
                </a:solidFill>
              </a:rPr>
              <a:t> : </a:t>
            </a:r>
            <a:r>
              <a:rPr lang="en-US" sz="2000" dirty="0" err="1" smtClean="0">
                <a:solidFill>
                  <a:schemeClr val="tx1"/>
                </a:solidFill>
              </a:rPr>
              <a:t>দেশে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বিদেশে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জলে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ডাঙ্গায়</a:t>
            </a:r>
            <a:r>
              <a:rPr lang="en-US" sz="2000" dirty="0" smtClean="0">
                <a:solidFill>
                  <a:schemeClr val="tx1"/>
                </a:solidFill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</a:rPr>
              <a:t>জীবনী</a:t>
            </a:r>
            <a:r>
              <a:rPr lang="en-US" sz="2000" dirty="0" smtClean="0">
                <a:solidFill>
                  <a:schemeClr val="tx1"/>
                </a:solidFill>
              </a:rPr>
              <a:t> : </a:t>
            </a:r>
            <a:r>
              <a:rPr lang="en-US" sz="2000" dirty="0" err="1" smtClean="0">
                <a:solidFill>
                  <a:schemeClr val="tx1"/>
                </a:solidFill>
              </a:rPr>
              <a:t>বড়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বাবু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হিটলার</a:t>
            </a:r>
            <a:r>
              <a:rPr lang="en-US" sz="2000" dirty="0" smtClean="0">
                <a:solidFill>
                  <a:schemeClr val="tx1"/>
                </a:solidFill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</a:rPr>
              <a:t>উপন্যাস</a:t>
            </a:r>
            <a:r>
              <a:rPr lang="en-US" sz="2000" dirty="0" smtClean="0">
                <a:solidFill>
                  <a:schemeClr val="tx1"/>
                </a:solidFill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</a:rPr>
              <a:t>অবিশ্ব্যাস্য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শবনম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প্রেম</a:t>
            </a:r>
            <a:r>
              <a:rPr lang="en-US" sz="2000" dirty="0" smtClean="0">
                <a:solidFill>
                  <a:schemeClr val="tx1"/>
                </a:solidFill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</a:rPr>
              <a:t>তুলনাহীন</a:t>
            </a:r>
            <a:r>
              <a:rPr lang="en-US" sz="2000" dirty="0" smtClean="0">
                <a:solidFill>
                  <a:schemeClr val="tx1"/>
                </a:solidFill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</a:rPr>
              <a:t>রম্যরচনা</a:t>
            </a:r>
            <a:r>
              <a:rPr lang="en-US" sz="2000" dirty="0" smtClean="0">
                <a:solidFill>
                  <a:schemeClr val="tx1"/>
                </a:solidFill>
              </a:rPr>
              <a:t> : </a:t>
            </a:r>
            <a:r>
              <a:rPr lang="en-US" sz="2000" dirty="0" err="1" smtClean="0">
                <a:solidFill>
                  <a:schemeClr val="tx1"/>
                </a:solidFill>
              </a:rPr>
              <a:t>চাচা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কাহিনী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মযুরকন্ঠী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ধুপছায়া</a:t>
            </a:r>
            <a:r>
              <a:rPr lang="en-US" sz="2000" dirty="0" smtClean="0">
                <a:solidFill>
                  <a:schemeClr val="tx1"/>
                </a:solidFill>
              </a:rPr>
              <a:t>,  </a:t>
            </a:r>
            <a:r>
              <a:rPr lang="en-US" sz="2000" dirty="0" err="1" smtClean="0">
                <a:solidFill>
                  <a:schemeClr val="tx1"/>
                </a:solidFill>
              </a:rPr>
              <a:t>ভবঘুরে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রাজা-উজির</a:t>
            </a:r>
            <a:r>
              <a:rPr lang="en-US" sz="2000" dirty="0" smtClean="0">
                <a:solidFill>
                  <a:schemeClr val="tx1"/>
                </a:solidFill>
              </a:rPr>
              <a:t>।                       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07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একক কাজ 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760775"/>
            <a:ext cx="6392092" cy="6097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5" y="993729"/>
            <a:ext cx="3518535" cy="2820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073" y="4127863"/>
            <a:ext cx="5277395" cy="15022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১, </a:t>
            </a:r>
            <a:r>
              <a:rPr lang="en-US" sz="2800" dirty="0" err="1" smtClean="0"/>
              <a:t>উপরের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চারটি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করো</a:t>
            </a:r>
            <a:r>
              <a:rPr lang="en-US" sz="2800" dirty="0" smtClean="0"/>
              <a:t>।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89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0" y="0"/>
            <a:ext cx="3775166" cy="612648"/>
          </a:xfrm>
          <a:prstGeom prst="wedgeRectCallout">
            <a:avLst>
              <a:gd name="adj1" fmla="val -10106"/>
              <a:gd name="adj2" fmla="val 3311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আদর্শ পাঠ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889966" y="0"/>
            <a:ext cx="4123508" cy="612648"/>
          </a:xfrm>
          <a:prstGeom prst="wedgeRectCallout">
            <a:avLst>
              <a:gd name="adj1" fmla="val -25268"/>
              <a:gd name="adj2" fmla="val 2821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সরব পাঠ 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50" y="2054134"/>
            <a:ext cx="5843450" cy="4803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246"/>
            <a:ext cx="6374674" cy="47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9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4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নতুন শব্দের অর্থ 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11" y="1844011"/>
            <a:ext cx="1335903" cy="1074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7" y="1817885"/>
            <a:ext cx="1601380" cy="1074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47" y="1883199"/>
            <a:ext cx="1656736" cy="106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 descr="devil_ston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726" y="718458"/>
            <a:ext cx="4134119" cy="1103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37" y="3058885"/>
            <a:ext cx="4606834" cy="1343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5" y="4467497"/>
            <a:ext cx="4558937" cy="1724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-1" y="744582"/>
            <a:ext cx="3866607" cy="10189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১, ‘আবজাব’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724399"/>
            <a:ext cx="3644537" cy="13237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৪, ‘অরুণোদয়’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191690"/>
            <a:ext cx="3513910" cy="14848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৩, ‘চন্দ্রাস্ত’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881051"/>
            <a:ext cx="3291840" cy="11887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২, ‘জাত-বেজাত’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2846" y="4437018"/>
            <a:ext cx="4119153" cy="15065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৪, সূর্যের উদায়।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68343" y="2847704"/>
            <a:ext cx="4223657" cy="15414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৩, চাঁদের অস্ত যাওয়া।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07531" y="1711234"/>
            <a:ext cx="4184469" cy="11495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২, নানাজাতি।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72847" y="766354"/>
            <a:ext cx="411915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১, গিসগিস \ ঠাসাঠাসি।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588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61</cp:revision>
  <dcterms:created xsi:type="dcterms:W3CDTF">2020-01-04T14:48:23Z</dcterms:created>
  <dcterms:modified xsi:type="dcterms:W3CDTF">2020-01-07T16:13:00Z</dcterms:modified>
</cp:coreProperties>
</file>