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6"/>
  </p:notesMasterIdLst>
  <p:sldIdLst>
    <p:sldId id="345" r:id="rId2"/>
    <p:sldId id="315" r:id="rId3"/>
    <p:sldId id="31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3" r:id="rId19"/>
    <p:sldId id="334" r:id="rId20"/>
    <p:sldId id="332" r:id="rId21"/>
    <p:sldId id="341" r:id="rId22"/>
    <p:sldId id="342" r:id="rId23"/>
    <p:sldId id="346" r:id="rId24"/>
    <p:sldId id="344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86355" autoAdjust="0"/>
  </p:normalViewPr>
  <p:slideViewPr>
    <p:cSldViewPr>
      <p:cViewPr varScale="1">
        <p:scale>
          <a:sx n="64" d="100"/>
          <a:sy n="64" d="100"/>
        </p:scale>
        <p:origin x="384" y="48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D72D-D076-47A1-A385-A5C3E68E7DC8}" type="datetimeFigureOut">
              <a:rPr lang="en-US" smtClean="0"/>
              <a:t>06-Jan-20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E777B-8560-47E5-B53B-BAB9AFC53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8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7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6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42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2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2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36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 </a:t>
            </a:r>
            <a:r>
              <a:rPr lang="bn-BD" baseline="0" dirty="0" smtClean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aseline="0" dirty="0" smtClean="0"/>
              <a:t> দলগত কাজে সময় না থাকলে স্লাইটটি হাইট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9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5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</a:t>
            </a:r>
            <a:r>
              <a:rPr lang="bn-IN" baseline="0" dirty="0" smtClean="0"/>
              <a:t>শ্চি</a:t>
            </a:r>
            <a:r>
              <a:rPr lang="bn-BD" baseline="0" dirty="0" smtClean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 smtClean="0"/>
              <a:t> </a:t>
            </a:r>
            <a:r>
              <a:rPr lang="bn-BD" baseline="0" dirty="0" smtClean="0"/>
              <a:t>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পাঠের শিরোনাম ঘোষণার চেষ্টা করতে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bn-IN" baseline="0" dirty="0" smtClean="0"/>
              <a:t> </a:t>
            </a:r>
            <a:r>
              <a:rPr lang="bn-BD" baseline="0" dirty="0" smtClean="0"/>
              <a:t>। </a:t>
            </a:r>
            <a:r>
              <a:rPr lang="bn-IN" baseline="0" dirty="0" smtClean="0"/>
              <a:t> </a:t>
            </a:r>
            <a:r>
              <a:rPr lang="bn-BD" baseline="0" dirty="0" smtClean="0"/>
              <a:t>পাঠ শিরোনাম বোর্ডে লিখতে হবে। </a:t>
            </a:r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IN" baseline="0" dirty="0" smtClean="0"/>
              <a:t>আজকে আমরা কি কি পড়বো জেনে নেওয়া যেতে পারে</a:t>
            </a:r>
            <a:r>
              <a:rPr lang="bn-BD" baseline="0" dirty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8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7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609601"/>
            <a:ext cx="97155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953000"/>
            <a:ext cx="80010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0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4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4"/>
            <a:ext cx="26670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06-Jan-20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9952" y="6454779"/>
            <a:ext cx="665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4"/>
            <a:ext cx="26670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1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1371601"/>
            <a:ext cx="97155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4068764"/>
            <a:ext cx="97155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19750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869781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370910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505206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5050235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0250" y="1600200"/>
            <a:ext cx="5052219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1500" y="2212848"/>
            <a:ext cx="5052060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840730" y="2212849"/>
            <a:ext cx="5052060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860" y="266700"/>
            <a:ext cx="3760391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922" y="273051"/>
            <a:ext cx="62448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3860" y="2438401"/>
            <a:ext cx="3760391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70" y="228600"/>
            <a:ext cx="7139780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5158" y="1143000"/>
            <a:ext cx="7568405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9470" y="5810250"/>
            <a:ext cx="713978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Sort 9"/>
          <p:cNvSpPr/>
          <p:nvPr userDrawn="1"/>
        </p:nvSpPr>
        <p:spPr>
          <a:xfrm>
            <a:off x="4102" y="0"/>
            <a:ext cx="190500" cy="6858000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lowchart: Sort 11"/>
          <p:cNvSpPr/>
          <p:nvPr userDrawn="1"/>
        </p:nvSpPr>
        <p:spPr>
          <a:xfrm>
            <a:off x="11212600" y="0"/>
            <a:ext cx="190500" cy="6858000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lowchart: Sort 12"/>
          <p:cNvSpPr/>
          <p:nvPr userDrawn="1"/>
        </p:nvSpPr>
        <p:spPr>
          <a:xfrm rot="5400000">
            <a:off x="5634659" y="-5599400"/>
            <a:ext cx="152400" cy="11438283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lowchart: Sort 13"/>
          <p:cNvSpPr/>
          <p:nvPr userDrawn="1"/>
        </p:nvSpPr>
        <p:spPr>
          <a:xfrm rot="5400000">
            <a:off x="5630714" y="1004603"/>
            <a:ext cx="152400" cy="11438283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-12228" y="0"/>
            <a:ext cx="11438284" cy="68580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 userDrawn="1"/>
        </p:nvSpPr>
        <p:spPr>
          <a:xfrm>
            <a:off x="-45201" y="-10887"/>
            <a:ext cx="1524000" cy="13716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56837" y="5358651"/>
            <a:ext cx="1524000" cy="1547271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5400000">
            <a:off x="9906000" y="-14514"/>
            <a:ext cx="1524000" cy="15240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10800000">
            <a:off x="9926744" y="5471885"/>
            <a:ext cx="1524000" cy="13716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C%E0%A6%BF%E0%A6%9C%E0%A6%AF%E0%A6%BC_%E0%A6%A6%E0%A6%BF%E0%A6%AC%E0%A6%B8_(%E0%A6%AC%E0%A6%BE%E0%A6%82%E0%A6%B2%E0%A6%BE%E0%A6%A6%E0%A7%87%E0%A6%B6)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1DC8A2-3D8F-4FEB-8A44-848CC025C35F}"/>
              </a:ext>
            </a:extLst>
          </p:cNvPr>
          <p:cNvSpPr txBox="1"/>
          <p:nvPr/>
        </p:nvSpPr>
        <p:spPr>
          <a:xfrm>
            <a:off x="1252081" y="1200151"/>
            <a:ext cx="8925841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37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375" dirty="0">
              <a:latin typeface="NikoshBAN" pitchFamily="2" charset="0"/>
              <a:cs typeface="NikoshBAN" pitchFamily="2" charset="0"/>
            </a:endParaRPr>
          </a:p>
          <a:p>
            <a:r>
              <a:rPr lang="bn-BD" sz="3375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375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375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375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375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375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375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Image result for à¦®à§à¦à§à¦¤à¦¿à¦¯à§à¦¦à§à¦§à§à¦° à¦ªà¦°à¦¾à¦à§à§à¦° à¦à¦¬à¦¿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820" y="1293107"/>
            <a:ext cx="4865145" cy="375061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à¦®à§à¦à§à¦¤à¦¿à¦¯à§à¦¦à§à¦§à§à¦° à¦à¦¬à¦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42" y="1293107"/>
            <a:ext cx="4788846" cy="375061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79669" y="5107694"/>
            <a:ext cx="2742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2278" y="5107694"/>
            <a:ext cx="2986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330" y="5867400"/>
            <a:ext cx="10302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দীর্ঘ ৯ মাস সশস্ত্র মুক্তিযুদ্ধের মধ্য দিয়ে ১৬ ডিসেম্বর বাংলাদেশে বিজয় অর্জিত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382" y="405825"/>
            <a:ext cx="700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1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318" y="797264"/>
            <a:ext cx="3561814" cy="297368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à§§à§¯à§­à§¨ à¦¸à¦¾à¦²à§ à¦¶à§à¦ à¦®à§à¦à¦¿à¦¬ à¦¸à§à¦¬à¦¦à§à¦¶ à¦ªà§à¦°à¦¤à§à¦¯à¦¾à¦¬à¦°à§à¦¤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05" y="781955"/>
            <a:ext cx="3549597" cy="297368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823ffbb17d3669cb835921ac5fd2ffe0647dad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357" y="3896236"/>
            <a:ext cx="5464352" cy="16663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447824" y="4055343"/>
            <a:ext cx="1970392" cy="1057222"/>
          </a:xfrm>
          <a:prstGeom prst="wedgeRoundRectCallout">
            <a:avLst>
              <a:gd name="adj1" fmla="val 73711"/>
              <a:gd name="adj2" fmla="val -10797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636472" y="3806820"/>
            <a:ext cx="23335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61788" y="2018361"/>
            <a:ext cx="2341444" cy="1266683"/>
          </a:xfrm>
          <a:prstGeom prst="wedgeRoundRectCallout">
            <a:avLst>
              <a:gd name="adj1" fmla="val -75777"/>
              <a:gd name="adj2" fmla="val -28960"/>
              <a:gd name="adj3" fmla="val 16667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8600"/>
            <a:ext cx="4062107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824" y="5752859"/>
            <a:ext cx="10881005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31" b="1" dirty="0" smtClean="0"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2531" b="1" dirty="0" err="1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53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31" b="1" dirty="0">
                <a:latin typeface="NikoshBAN" pitchFamily="2" charset="0"/>
                <a:cs typeface="NikoshBAN" pitchFamily="2" charset="0"/>
              </a:rPr>
              <a:t>ড.কামাল হোসেনকে সভাপতি করে</a:t>
            </a:r>
            <a:r>
              <a:rPr lang="en-US" sz="2531" b="1" dirty="0">
                <a:latin typeface="NikoshBAN" pitchFamily="2" charset="0"/>
                <a:cs typeface="NikoshBAN" pitchFamily="2" charset="0"/>
              </a:rPr>
              <a:t> ৩৪ </a:t>
            </a:r>
            <a:r>
              <a:rPr lang="en-US" sz="2531" b="1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53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31" b="1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bn-BD" sz="2531" b="1" dirty="0">
                <a:latin typeface="NikoshBAN" pitchFamily="2" charset="0"/>
                <a:cs typeface="NikoshBAN" pitchFamily="2" charset="0"/>
              </a:rPr>
              <a:t> একটি সংবিধান প্রণয়ন</a:t>
            </a:r>
            <a:r>
              <a:rPr lang="en-US" sz="253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31" b="1" dirty="0">
                <a:latin typeface="NikoshBAN" pitchFamily="2" charset="0"/>
                <a:cs typeface="NikoshBAN" pitchFamily="2" charset="0"/>
              </a:rPr>
              <a:t>কমিটি গঠন করা হয়।</a:t>
            </a:r>
            <a:endParaRPr lang="en-US" sz="2531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1547" y="5723192"/>
            <a:ext cx="6647974" cy="525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13" b="1" dirty="0"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2813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13" b="1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813" b="1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2813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13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13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13" b="1" dirty="0" err="1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28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13" b="1" dirty="0" err="1"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28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13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13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79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  <p:bldP spid="12" grpId="0"/>
      <p:bldP spid="13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04" y="1365805"/>
            <a:ext cx="3762002" cy="33826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Image result for à§§à§¯à§­à§¨ à¦¸à¦¾à¦²à§ à¦¸à¦à¦¬à¦¿à¦§à¦¾à¦¨ à¦ªà§à¦°à¦£à§à¦¨ à¦à¦®à¦¿à¦à¦¿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417" y="1365805"/>
            <a:ext cx="2459353" cy="338261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à¦¬à¦¾à¦à¦²à¦¾à¦¦à§à¦¶à§à¦° à¦¸à¦à¦¬à¦¿à¦§à¦¾à¦¨ à¦ªà§à¦°à¦£à¦¯à¦¼à¦¨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002" y="1365843"/>
            <a:ext cx="3809189" cy="33836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725" y="5585219"/>
            <a:ext cx="10862421" cy="5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গণপরিষদে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ড.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খসড়া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1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719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19" b="1" dirty="0"/>
          </a:p>
        </p:txBody>
      </p:sp>
      <p:sp>
        <p:nvSpPr>
          <p:cNvPr id="8" name="Rectangle 7"/>
          <p:cNvSpPr/>
          <p:nvPr/>
        </p:nvSpPr>
        <p:spPr>
          <a:xfrm>
            <a:off x="954786" y="5614240"/>
            <a:ext cx="9915952" cy="52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গণপরিষদে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13" dirty="0"/>
          </a:p>
        </p:txBody>
      </p:sp>
      <p:sp>
        <p:nvSpPr>
          <p:cNvPr id="9" name="Rectangle 8"/>
          <p:cNvSpPr/>
          <p:nvPr/>
        </p:nvSpPr>
        <p:spPr>
          <a:xfrm>
            <a:off x="189725" y="4786805"/>
            <a:ext cx="4027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গণপরিষদ</a:t>
            </a:r>
            <a:endParaRPr lang="en-US" sz="3000" b="1" dirty="0"/>
          </a:p>
        </p:txBody>
      </p:sp>
      <p:sp>
        <p:nvSpPr>
          <p:cNvPr id="10" name="Rectangle 9"/>
          <p:cNvSpPr/>
          <p:nvPr/>
        </p:nvSpPr>
        <p:spPr>
          <a:xfrm>
            <a:off x="8301147" y="4794965"/>
            <a:ext cx="2055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4700781" y="4799600"/>
            <a:ext cx="20810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খসড়া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  <p:sp>
        <p:nvSpPr>
          <p:cNvPr id="15" name="Rectangle 14"/>
          <p:cNvSpPr/>
          <p:nvPr/>
        </p:nvSpPr>
        <p:spPr>
          <a:xfrm>
            <a:off x="228600" y="5562600"/>
            <a:ext cx="10954272" cy="52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 ১৯৭২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  <a:hlinkClick r:id="rId6" tooltip="বিজয় দিবস (বাংলাদেশ)"/>
              </a:rPr>
              <a:t>বিজয়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  <a:hlinkClick r:id="rId6" tooltip="বিজয় দিবস (বাংলাদেশ)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  <a:hlinkClick r:id="rId6" tooltip="বিজয় দিবস (বাংলাদেশ)"/>
              </a:rPr>
              <a:t>দিবস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1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13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94369" y="4800600"/>
            <a:ext cx="2087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2" descr="Image result for à¦¸à¦à¦¬à¦¿à¦§à¦¾à¦¨ à§§à§¯à§­à§¨ à¦à¦° à§§à§¬ à¦¡à¦¿à¦¸à§à¦®à§à¦¬à¦° à¦à¦¾à¦°à§à¦¯à¦à¦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555" y="1353010"/>
            <a:ext cx="2911984" cy="34337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20705" y="488257"/>
            <a:ext cx="700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7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1" grpId="0"/>
      <p:bldP spid="11" grpId="1"/>
      <p:bldP spid="15" grpId="0"/>
      <p:bldP spid="1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1" y="5409355"/>
            <a:ext cx="8839200" cy="84175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5781" indent="-535781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82419" y="399581"/>
            <a:ext cx="4155970" cy="856321"/>
          </a:xfrm>
          <a:prstGeom prst="roundRect">
            <a:avLst>
              <a:gd name="adj" fmla="val 32124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439697"/>
            <a:ext cx="2831378" cy="36657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04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5554" y="1193637"/>
            <a:ext cx="3253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7543884" y="1219200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সংসদীয়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604" y="1219200"/>
            <a:ext cx="307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গণপ্রজাতন্ত্রী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913088"/>
            <a:ext cx="4218867" cy="2739480"/>
            <a:chOff x="666167" y="2316952"/>
            <a:chExt cx="4188960" cy="2882845"/>
          </a:xfrm>
        </p:grpSpPr>
        <p:pic>
          <p:nvPicPr>
            <p:cNvPr id="1028" name="Picture 4" descr="Image result for à¦¸à§à¦¬à¦¾à¦§à§à¦¨ à¦¬à¦¾à¦à¦²à¦¾à¦¦à§à¦¶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67" y="2316952"/>
              <a:ext cx="4188960" cy="28828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9921" y="2316952"/>
              <a:ext cx="815206" cy="81520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916308"/>
            <a:ext cx="4234218" cy="2739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1" y="473749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বাংলাদেশ একটি একক, স্বাধীন ও সার্বভৌম প্রজাতন্ত্র, </a:t>
            </a:r>
            <a:r>
              <a:rPr lang="as-IN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as-IN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“গণপ্রজাতন্ত্রী বাংলাদেশ” নামে পরিচিত </a:t>
            </a:r>
            <a:r>
              <a:rPr lang="as-IN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3231991" y="325353"/>
            <a:ext cx="5171428" cy="706050"/>
          </a:xfrm>
          <a:prstGeom prst="plaque">
            <a:avLst>
              <a:gd name="adj" fmla="val 20291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lvl="0" algn="ctr"/>
            <a:r>
              <a:rPr lang="bn-BD" sz="3750" b="1" dirty="0"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37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4771072"/>
            <a:ext cx="441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মন্ত্রীপরিষদ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1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0" y="381000"/>
            <a:ext cx="34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7763" y="1600200"/>
            <a:ext cx="3087437" cy="3738060"/>
            <a:chOff x="523506" y="1076997"/>
            <a:chExt cx="4583202" cy="4521478"/>
          </a:xfrm>
        </p:grpSpPr>
        <p:pic>
          <p:nvPicPr>
            <p:cNvPr id="1026" name="Picture 2" descr="Image result for à¦¸à¦à¦¬à¦¿à¦§à¦¾à¦¨à§ à¦®à§à¦²à¦¨à§à¦¤à¦¿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17" y="1090645"/>
              <a:ext cx="4576891" cy="450783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06" y="1076997"/>
              <a:ext cx="1196112" cy="119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751697" y="934998"/>
            <a:ext cx="2359941" cy="5847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7933159" y="914400"/>
            <a:ext cx="3029997" cy="5847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941" y="1600200"/>
            <a:ext cx="3136428" cy="37471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5791200"/>
            <a:ext cx="10843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দলিল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 ১টি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প্রস্তাবনা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, ১১টি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 ১৫৩টি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অনুচ্ছেদ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  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  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733800" y="1916283"/>
            <a:ext cx="3581400" cy="1969917"/>
          </a:xfrm>
          <a:prstGeom prst="wedgeRoundRectCallout">
            <a:avLst>
              <a:gd name="adj1" fmla="val 62369"/>
              <a:gd name="adj2" fmla="val -14114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সংসদের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সদস্য-সংখ্যার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অন্যূন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দুই-তৃতীয়াংশ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ভোটে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সংবিধান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সংশোধন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9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5428"/>
            <a:ext cx="286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 মূলনীতি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730" y="1778593"/>
            <a:ext cx="2532080" cy="2725234"/>
            <a:chOff x="5977719" y="1296592"/>
            <a:chExt cx="4644929" cy="5016523"/>
          </a:xfrm>
        </p:grpSpPr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719" y="1296592"/>
              <a:ext cx="4644929" cy="50165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à¦ªà¦¤à¦¾à¦à¦¾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8841" y="1296592"/>
              <a:ext cx="1123807" cy="123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760627"/>
            <a:ext cx="2435406" cy="2725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2" name="Picture 14" descr="Image result for à¦¸à¦®à¦¾à¦à¦¤à¦¨à§à¦¤à§à¦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2451296" cy="2724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499011" y="1760627"/>
            <a:ext cx="2473789" cy="2725234"/>
            <a:chOff x="4778066" y="1714442"/>
            <a:chExt cx="4902295" cy="4797033"/>
          </a:xfrm>
        </p:grpSpPr>
        <p:pic>
          <p:nvPicPr>
            <p:cNvPr id="15" name="Picture 16" descr="Image result for à¦®à§à¦¸à¦²à¦®à¦¾à¦¨à§à¦° à¦à¦¬à¦¿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067" y="1717480"/>
              <a:ext cx="2451147" cy="23939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Related image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066" y="4103868"/>
              <a:ext cx="2451147" cy="24000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9213" y="1714442"/>
              <a:ext cx="2451148" cy="24000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0" descr="Image result for à¦¬à§à¦¦à§à¦§à¦¦à§à¦° à¦à¦¬à¦¿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214" y="4111439"/>
              <a:ext cx="2451147" cy="24000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914400" y="5331609"/>
            <a:ext cx="944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জাতীয়তাবাদ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সমাজতন্ত্র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ধর্মনিরপেক্ষতা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মূলনীতি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পরিগণিত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515193"/>
            <a:ext cx="3350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790" y="4528652"/>
            <a:ext cx="242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জাতীয়তাবাদ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4528652"/>
            <a:ext cx="242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সমাজতন্ত্র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6990" y="4528652"/>
            <a:ext cx="242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গণতন্ত্র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34400" y="4528651"/>
            <a:ext cx="242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ধর্মনিরপেক্ষতা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200" y="533400"/>
            <a:ext cx="3350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  <p:bldP spid="19" grpId="1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9806" y="381000"/>
            <a:ext cx="1773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ধর্ম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6" name="Picture 14" descr="Image result for à¦¬à¦¾à¦à¦¤à§à¦² à¦®à§à¦à¦¾à¦°à¦°à¦®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76" y="2819400"/>
            <a:ext cx="2569931" cy="2438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à¦¬à§à¦¦à§à¦§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646" y="1442562"/>
            <a:ext cx="2580372" cy="245161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à¦¹à¦¿à¦¨à§à¦¦à§à¦¦à§à¦° à¦¦à§à¦°à§à¦à¦¾ à¦ªà§à¦à¦¾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869" y="1981200"/>
            <a:ext cx="2569931" cy="2438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547509" y="371472"/>
            <a:ext cx="2526524" cy="2438401"/>
            <a:chOff x="5257285" y="1010118"/>
            <a:chExt cx="4391683" cy="2928440"/>
          </a:xfrm>
        </p:grpSpPr>
        <p:pic>
          <p:nvPicPr>
            <p:cNvPr id="3088" name="Picture 16" descr="Image result for à¦à§à¦°à§à¦à¦¾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486" y="1010118"/>
              <a:ext cx="4375482" cy="292844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7285" y="2577437"/>
              <a:ext cx="2045400" cy="136112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62807" y="5447589"/>
            <a:ext cx="8266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প্রজাতন্ত্রের রাষ্ট্রধর্ম ইসলাম, তবে হিন্দু, বৌদ্ধ, খ্রীষ্টানসহ অন্যান্য ধর্ম পালনে রাষ্ট্র সমমর্যাদা ও সমঅধিকার নিশ্চিত </a:t>
            </a:r>
            <a:r>
              <a:rPr lang="as-IN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7512" y="457200"/>
            <a:ext cx="5038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90" y="5334000"/>
            <a:ext cx="242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	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9990" y="4495800"/>
            <a:ext cx="242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হিন্দু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5893" y="3987225"/>
            <a:ext cx="242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খ্রীষ্টান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6390" y="2920425"/>
            <a:ext cx="242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বৌদ্ধ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/>
      <p:bldP spid="12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635" y="381000"/>
            <a:ext cx="278153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অধিকার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333" y="5943600"/>
            <a:ext cx="10819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অন্ন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বস্ত্র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আশ্রয়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চিকিৎসহ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জীবনধারণের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মৌলিক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উপকরণের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রাষ্ট্র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0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6296" y="1042830"/>
            <a:ext cx="2147904" cy="2070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668026" y="1412427"/>
            <a:ext cx="1295400" cy="797373"/>
          </a:xfrm>
          <a:prstGeom prst="wedgeRoundRectCallout">
            <a:avLst>
              <a:gd name="adj1" fmla="val 68735"/>
              <a:gd name="adj2" fmla="val -93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028" y="1037026"/>
            <a:ext cx="2103120" cy="2115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89" y="3377564"/>
            <a:ext cx="2147904" cy="2108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028" y="3374926"/>
            <a:ext cx="2128372" cy="2085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790" y="3389215"/>
            <a:ext cx="2128372" cy="2056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810000" y="304800"/>
            <a:ext cx="3710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1676400" y="1295400"/>
            <a:ext cx="1295400" cy="773630"/>
          </a:xfrm>
          <a:prstGeom prst="wedgeRoundRectCallout">
            <a:avLst>
              <a:gd name="adj1" fmla="val 123416"/>
              <a:gd name="adj2" fmla="val -60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653800" y="2268630"/>
            <a:ext cx="1295400" cy="773630"/>
          </a:xfrm>
          <a:prstGeom prst="wedgeRoundRectCallout">
            <a:avLst>
              <a:gd name="adj1" fmla="val -62499"/>
              <a:gd name="adj2" fmla="val 605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6709893" y="4484170"/>
            <a:ext cx="1348394" cy="773630"/>
          </a:xfrm>
          <a:prstGeom prst="wedgeRoundRectCallout">
            <a:avLst>
              <a:gd name="adj1" fmla="val 68735"/>
              <a:gd name="adj2" fmla="val -93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6781800" y="3545758"/>
            <a:ext cx="1331890" cy="773630"/>
          </a:xfrm>
          <a:prstGeom prst="wedgeRoundRectCallout">
            <a:avLst>
              <a:gd name="adj1" fmla="val -66476"/>
              <a:gd name="adj2" fmla="val -43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animBg="1"/>
      <p:bldP spid="38" grpId="0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724" y="1015425"/>
            <a:ext cx="3246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জনগণের সার্বভৌমত্ব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475982"/>
            <a:ext cx="518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প্রজাতন্ত্রের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ক্ষমতার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মালিক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জনগণ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পরিচালনা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করেন নির্দিষ্ট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0386" y="1729719"/>
            <a:ext cx="4416380" cy="3083674"/>
            <a:chOff x="792882" y="1600200"/>
            <a:chExt cx="3292434" cy="2568416"/>
          </a:xfrm>
        </p:grpSpPr>
        <p:grpSp>
          <p:nvGrpSpPr>
            <p:cNvPr id="8" name="Group 7"/>
            <p:cNvGrpSpPr/>
            <p:nvPr/>
          </p:nvGrpSpPr>
          <p:grpSpPr>
            <a:xfrm>
              <a:off x="792882" y="1600200"/>
              <a:ext cx="3292434" cy="2568416"/>
              <a:chOff x="1544550" y="1033407"/>
              <a:chExt cx="6167484" cy="3973409"/>
            </a:xfrm>
          </p:grpSpPr>
          <p:pic>
            <p:nvPicPr>
              <p:cNvPr id="6148" name="Picture 4" descr="Image result for à¦à¦¨à¦à¦£à§à¦° à¦¹à¦¾à¦¤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550" y="1051652"/>
                <a:ext cx="6167484" cy="395516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5749784" y="1033407"/>
                <a:ext cx="1962250" cy="1207149"/>
                <a:chOff x="3289110" y="1108757"/>
                <a:chExt cx="6259702" cy="4185909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9110" y="1124409"/>
                  <a:ext cx="6259702" cy="4170257"/>
                </a:xfrm>
                <a:prstGeom prst="rect">
                  <a:avLst/>
                </a:prstGeom>
                <a:ln w="38100" cap="sq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54151" y="1108757"/>
                  <a:ext cx="1342532" cy="1342531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Rectangle 10"/>
            <p:cNvSpPr/>
            <p:nvPr/>
          </p:nvSpPr>
          <p:spPr>
            <a:xfrm>
              <a:off x="3358223" y="2137909"/>
              <a:ext cx="604978" cy="307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কর্তৃপক্ষ</a:t>
              </a:r>
              <a:endPara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29325" y="101542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Image result for à¦¬à¦¿à¦à¦¾à¦° à¦¬à¦¿à¦­à¦¾à¦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044" y="1729719"/>
            <a:ext cx="4419600" cy="306079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67400" y="5461337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রাষ্ট্রের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নির্বাহী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অঙ্গসমূহ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হইতে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বিচারবিভাগের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পৃথকীকরণ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রাষ্ট্র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নিশ্চিত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করিবেন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৷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4876800"/>
            <a:ext cx="22445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কর্তৃপক্ষ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916" y="4856202"/>
            <a:ext cx="1582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বিচারবিভাগ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253755"/>
            <a:ext cx="34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8252" y="381000"/>
            <a:ext cx="7031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86" y="1295507"/>
            <a:ext cx="7587303" cy="505713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5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08" y="634425"/>
            <a:ext cx="3379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এককেন্দ্রিক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4729" y="1348877"/>
            <a:ext cx="3430077" cy="2765140"/>
            <a:chOff x="5599289" y="1274875"/>
            <a:chExt cx="4819344" cy="3204865"/>
          </a:xfrm>
        </p:grpSpPr>
        <p:pic>
          <p:nvPicPr>
            <p:cNvPr id="4098" name="Picture 2" descr="Image result for à¦à¦¾à¦¤à§à¦¯à¦¼ à¦¸à¦à¦¸à¦¦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289" y="1274875"/>
              <a:ext cx="4819344" cy="3204865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9423" y="3433869"/>
              <a:ext cx="1569210" cy="1045871"/>
            </a:xfrm>
            <a:prstGeom prst="rect">
              <a:avLst/>
            </a:prstGeom>
          </p:spPr>
        </p:pic>
      </p:grpSp>
      <p:sp>
        <p:nvSpPr>
          <p:cNvPr id="15" name="AutoShape 4" descr="Image result for à¦à¦¾à¦¤à§à¦¯à¦¼ à¦¸à¦à¦¸à¦¦à§à¦° à¦­à§à¦¤à¦°"/>
          <p:cNvSpPr>
            <a:spLocks noChangeAspect="1" noChangeArrowheads="1"/>
          </p:cNvSpPr>
          <p:nvPr/>
        </p:nvSpPr>
        <p:spPr bwMode="auto">
          <a:xfrm>
            <a:off x="145852" y="78879"/>
            <a:ext cx="285750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endParaRPr lang="en-US" sz="1688"/>
          </a:p>
        </p:txBody>
      </p:sp>
      <p:grpSp>
        <p:nvGrpSpPr>
          <p:cNvPr id="19" name="Group 18"/>
          <p:cNvGrpSpPr/>
          <p:nvPr/>
        </p:nvGrpSpPr>
        <p:grpSpPr>
          <a:xfrm>
            <a:off x="7621400" y="1219200"/>
            <a:ext cx="3448261" cy="2769833"/>
            <a:chOff x="-1041223" y="1521267"/>
            <a:chExt cx="8330680" cy="46482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41223" y="1521267"/>
              <a:ext cx="8286750" cy="46482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2618" y="1521267"/>
              <a:ext cx="1689554" cy="88987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7638" y="4237978"/>
              <a:ext cx="3077782" cy="192361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6103" y="4253246"/>
              <a:ext cx="3053354" cy="190834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7234790" y="609600"/>
            <a:ext cx="400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11.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কক্ষবিশিষ্ট আইনসভা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41910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প্রত্যক্ষভাবে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৩০০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সদস্য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সংরক্ষিত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মহিলা-সদস্য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5" y="4165937"/>
            <a:ext cx="311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এককেন্দ্রিক শাসন প্রবর্তিত থাকবে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793" y="2879546"/>
            <a:ext cx="3448261" cy="277853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4681827" y="2079761"/>
            <a:ext cx="1920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12.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মন্ত্রিসভা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5865055"/>
            <a:ext cx="67906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নেতৃত্বে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বাংলাদেশের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মন্ত্রিসভা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থাকবে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6200" y="304800"/>
            <a:ext cx="34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01948" y="634425"/>
            <a:ext cx="368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ভোটাধিকার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81000" y="1293171"/>
            <a:ext cx="3408283" cy="2831458"/>
            <a:chOff x="5827428" y="1424038"/>
            <a:chExt cx="5463732" cy="3160511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428" y="1424038"/>
              <a:ext cx="5449157" cy="3160511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8312" y="3740781"/>
              <a:ext cx="1232848" cy="780498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8069761" y="584775"/>
            <a:ext cx="2681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43800" y="4191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সংসদ ভেঙ্গে গেলে ৯০ দিনের মধ্যে নির্বাচন করতে হবে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983" y="2903786"/>
            <a:ext cx="3313604" cy="2745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0" name="Rectangle 79"/>
          <p:cNvSpPr/>
          <p:nvPr/>
        </p:nvSpPr>
        <p:spPr>
          <a:xfrm>
            <a:off x="1814723" y="5855872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রাষ্ট্রপতি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সংসদ-সদস্যগণ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কর্তৃক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52593" y="2046655"/>
            <a:ext cx="19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১৫.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রাষ্ট্রপতি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4801" y="4191000"/>
            <a:ext cx="34330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নাগরিককে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ভোটাধিকার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01180" y="303871"/>
            <a:ext cx="34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7620000" y="1209384"/>
            <a:ext cx="3365299" cy="2774957"/>
            <a:chOff x="7693231" y="1277398"/>
            <a:chExt cx="3218644" cy="2673521"/>
          </a:xfrm>
        </p:grpSpPr>
        <p:grpSp>
          <p:nvGrpSpPr>
            <p:cNvPr id="85" name="Group 84"/>
            <p:cNvGrpSpPr/>
            <p:nvPr/>
          </p:nvGrpSpPr>
          <p:grpSpPr>
            <a:xfrm>
              <a:off x="7693231" y="1281691"/>
              <a:ext cx="3218644" cy="2669228"/>
              <a:chOff x="4786050" y="1149128"/>
              <a:chExt cx="5978793" cy="415161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86050" y="1149128"/>
                <a:ext cx="5978793" cy="4151615"/>
              </a:xfrm>
              <a:prstGeom prst="rect">
                <a:avLst/>
              </a:prstGeom>
              <a:ln w="38100" cap="sq">
                <a:solidFill>
                  <a:srgbClr val="7030A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0873" y="1149129"/>
                <a:ext cx="1883391" cy="1269702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50214" y="1277398"/>
              <a:ext cx="1144170" cy="820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9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8" grpId="0"/>
      <p:bldP spid="18" grpId="1"/>
      <p:bldP spid="5" grpId="0"/>
      <p:bldP spid="5" grpId="1"/>
      <p:bldP spid="16" grpId="0"/>
      <p:bldP spid="16" grpId="1"/>
      <p:bldP spid="24" grpId="0"/>
      <p:bldP spid="24" grpId="1"/>
      <p:bldP spid="6" grpId="0"/>
      <p:bldP spid="6" grpId="1"/>
      <p:bldP spid="25" grpId="0"/>
      <p:bldP spid="25" grpId="1"/>
      <p:bldP spid="73" grpId="0"/>
      <p:bldP spid="77" grpId="0"/>
      <p:bldP spid="78" grpId="0"/>
      <p:bldP spid="80" grpId="0"/>
      <p:bldP spid="81" grpId="0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639552" y="599104"/>
            <a:ext cx="3511165" cy="803587"/>
          </a:xfrm>
          <a:prstGeom prst="plaque">
            <a:avLst>
              <a:gd name="adj" fmla="val 2167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46983" y="2903094"/>
            <a:ext cx="9711418" cy="718215"/>
          </a:xfrm>
          <a:prstGeom prst="rect">
            <a:avLst/>
          </a:prstGeom>
        </p:spPr>
        <p:txBody>
          <a:bodyPr/>
          <a:lstStyle/>
          <a:p>
            <a:pPr marL="814388" indent="-535781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6219" indent="-226219" defTabSz="602754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6983" y="4735206"/>
            <a:ext cx="10473418" cy="598794"/>
          </a:xfrm>
          <a:prstGeom prst="rect">
            <a:avLst/>
          </a:prstGeom>
        </p:spPr>
        <p:txBody>
          <a:bodyPr/>
          <a:lstStyle/>
          <a:p>
            <a:pPr marL="814388" indent="-535781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6219" indent="-226219" defTabSz="602754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8887" y="1945088"/>
            <a:ext cx="1778474" cy="5715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887" y="3886200"/>
            <a:ext cx="1778474" cy="5715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2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4022" y="304800"/>
            <a:ext cx="299397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185" y="1371600"/>
            <a:ext cx="9042494" cy="510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 কত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হয়?</a:t>
            </a:r>
          </a:p>
          <a:p>
            <a:r>
              <a:rPr lang="en-US" sz="26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১৯৭২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১১ই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১৯৭২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৩০শে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আক্টোবর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১৯৭২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৪ঠা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১৯৭২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 কত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১৯৭২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১১ই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(খ) ১৯৭২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৩০শে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আক্টোবর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১৯৭২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৪ঠা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(ঘ) ১৯৭২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১৫০টি		(খ) ১৫১টি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১৫২টি		(ঘ) ১৫৩টি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19886" y="2133600"/>
            <a:ext cx="160531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2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96086" y="5295900"/>
            <a:ext cx="152911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2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96086" y="3695700"/>
            <a:ext cx="152911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2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712012" y="369476"/>
            <a:ext cx="3297998" cy="6858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A636DE-2EC5-41DB-B5A1-CEF753576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94" y="1600200"/>
            <a:ext cx="5348906" cy="3299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178" y="4899848"/>
            <a:ext cx="10722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উক্তিটির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498932" y="542469"/>
            <a:ext cx="4248745" cy="910071"/>
          </a:xfrm>
          <a:prstGeom prst="plaque">
            <a:avLst>
              <a:gd name="adj" fmla="val 2229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6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676400"/>
            <a:ext cx="6553036" cy="436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32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116154" y="304800"/>
            <a:ext cx="2981183" cy="69964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500" b="1" kern="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125" b="1" kern="0" dirty="0">
                <a:solidFill>
                  <a:prstClr val="white"/>
                </a:solidFill>
              </a:rPr>
              <a:t> </a:t>
            </a:r>
            <a:endParaRPr lang="en-US" sz="4125" b="1" kern="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941" y="1143000"/>
            <a:ext cx="2309459" cy="276810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6808377" y="4418023"/>
            <a:ext cx="4350913" cy="2211377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শ্রেণি-দ্বাদশ</a:t>
            </a:r>
            <a:endParaRPr lang="en-US" sz="32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অধ্যায়-৪র্থ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00/0৮/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25086" y="4193489"/>
            <a:ext cx="5005616" cy="226468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21408" y="1143000"/>
            <a:ext cx="2309459" cy="276810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64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 flipH="1">
            <a:off x="3765339" y="490817"/>
            <a:ext cx="4390527" cy="55725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Pentagon 17"/>
          <p:cNvSpPr/>
          <p:nvPr/>
        </p:nvSpPr>
        <p:spPr>
          <a:xfrm flipH="1">
            <a:off x="3903972" y="457200"/>
            <a:ext cx="3938746" cy="55725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Pentagon 18"/>
          <p:cNvSpPr/>
          <p:nvPr/>
        </p:nvSpPr>
        <p:spPr>
          <a:xfrm flipH="1">
            <a:off x="4242159" y="5791200"/>
            <a:ext cx="2844441" cy="55725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Image result for world map of banglades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033" y="1320444"/>
            <a:ext cx="7545586" cy="409872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entagon 22"/>
          <p:cNvSpPr/>
          <p:nvPr/>
        </p:nvSpPr>
        <p:spPr>
          <a:xfrm flipH="1">
            <a:off x="2192177" y="447320"/>
            <a:ext cx="7536850" cy="55725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Pentagon 23"/>
          <p:cNvSpPr/>
          <p:nvPr/>
        </p:nvSpPr>
        <p:spPr>
          <a:xfrm flipH="1">
            <a:off x="4130222" y="5791200"/>
            <a:ext cx="3032578" cy="557258"/>
          </a:xfrm>
          <a:prstGeom prst="homePlate">
            <a:avLst>
              <a:gd name="adj" fmla="val 0"/>
            </a:avLst>
          </a:prstGeom>
          <a:noFill/>
          <a:ln w="381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 flipH="1">
            <a:off x="4317024" y="5791200"/>
            <a:ext cx="2769576" cy="55725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400800" y="346782"/>
            <a:ext cx="4743205" cy="837477"/>
          </a:xfrm>
          <a:prstGeom prst="plaque">
            <a:avLst/>
          </a:prstGeom>
          <a:noFill/>
          <a:ln w="381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kern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6007" y="5677414"/>
            <a:ext cx="2969984" cy="78483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5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592812"/>
            <a:ext cx="5537850" cy="3553990"/>
          </a:xfrm>
          <a:prstGeom prst="roundRect">
            <a:avLst>
              <a:gd name="adj" fmla="val 148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14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 animBg="1"/>
      <p:bldP spid="19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8055" y="551622"/>
            <a:ext cx="34698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38200" y="2095144"/>
            <a:ext cx="10232977" cy="3086456"/>
          </a:xfrm>
          <a:prstGeom prst="rect">
            <a:avLst/>
          </a:prstGeom>
        </p:spPr>
        <p:txBody>
          <a:bodyPr vert="horz" lIns="0" tIns="42863" rIns="0" bIns="42863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020996" y="4062627"/>
            <a:ext cx="2867363" cy="540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428335"/>
            <a:ext cx="9228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সেতু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যেমন তার নকশা দেখে তৈরি করা হয় তেমনি সংবিধান অনুযায়ী রাষ্ট্রের শাসন ব্যবস্থা পরিচালিত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08" y="1539317"/>
            <a:ext cx="3628754" cy="261587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856" y="1539024"/>
            <a:ext cx="3628753" cy="262896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678912" y="4045077"/>
            <a:ext cx="2661968" cy="52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150" y="1539024"/>
            <a:ext cx="2448119" cy="36350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124200" y="533400"/>
            <a:ext cx="5235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8913" y="4310449"/>
            <a:ext cx="3599985" cy="1066705"/>
          </a:xfrm>
          <a:prstGeom prst="rightArrow">
            <a:avLst>
              <a:gd name="adj1" fmla="val 50000"/>
              <a:gd name="adj2" fmla="val 54255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678913" y="692569"/>
            <a:ext cx="2430218" cy="548227"/>
          </a:xfrm>
          <a:prstGeom prst="wedgeRoundRectCallout">
            <a:avLst>
              <a:gd name="adj1" fmla="val -9250"/>
              <a:gd name="adj2" fmla="val 83505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020996" y="642416"/>
            <a:ext cx="2982513" cy="576501"/>
          </a:xfrm>
          <a:prstGeom prst="wedgeRoundRectCallout">
            <a:avLst>
              <a:gd name="adj1" fmla="val 12163"/>
              <a:gd name="adj2" fmla="val 83506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19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71" y="3080770"/>
            <a:ext cx="3243229" cy="231542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266" y="3088394"/>
            <a:ext cx="3274013" cy="23310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22146" y="533400"/>
            <a:ext cx="4050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5453201"/>
            <a:ext cx="2577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ইঞ্জিন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1487" y="5453201"/>
            <a:ext cx="2503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ইঞ্জিন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419601" y="2190242"/>
            <a:ext cx="2563542" cy="564551"/>
          </a:xfrm>
          <a:prstGeom prst="wedgeRoundRectCallout">
            <a:avLst>
              <a:gd name="adj1" fmla="val -8157"/>
              <a:gd name="adj2" fmla="val 81903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ইঞ্জিনযুক্ত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9843" y="5890560"/>
            <a:ext cx="6653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680" y="627165"/>
            <a:ext cx="1911899" cy="2236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794" y="575950"/>
            <a:ext cx="1911899" cy="2236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066800" y="5890922"/>
            <a:ext cx="9365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772400" y="3080770"/>
            <a:ext cx="3270019" cy="2315426"/>
            <a:chOff x="7772400" y="3080770"/>
            <a:chExt cx="3270019" cy="2315426"/>
          </a:xfrm>
        </p:grpSpPr>
        <p:pic>
          <p:nvPicPr>
            <p:cNvPr id="3086" name="Picture 14" descr="Image result for à¦¨à¦·à§à¦ à¦à¦¾à¦¹à¦¾à¦à§à¦°  à¦à¦¬à¦¿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3080770"/>
              <a:ext cx="3270019" cy="2315426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772400" y="4648200"/>
              <a:ext cx="685800" cy="7479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4842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 animBg="1"/>
      <p:bldP spid="14" grpId="0"/>
      <p:bldP spid="14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16380" y="5464331"/>
            <a:ext cx="5944329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সংবিধান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354415" y="533400"/>
            <a:ext cx="4036985" cy="706050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48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693" y="1469699"/>
            <a:ext cx="3659307" cy="36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2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187948" y="304800"/>
            <a:ext cx="5051881" cy="549113"/>
          </a:xfrm>
          <a:prstGeom prst="frame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পটভূমি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Image result for à¦¸à§à¦¬à¦¾à¦§à§à¦¨à¦¤à¦¾à¦° à¦à§à¦·à¦£à¦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1099" y="1412049"/>
            <a:ext cx="4004767" cy="43619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à¦¸à§à¦¬à¦¾à¦§à§à¦¨à¦¤à¦¾à¦° à¦à§à¦·à¦£à¦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94807"/>
            <a:ext cx="4004767" cy="439639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3489" y="838200"/>
            <a:ext cx="3722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5968425"/>
            <a:ext cx="800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১৯৭১ সালের ২৬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বাংলাদেশের স্বাধীনতা ঘোষিত 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537027" y="3612715"/>
            <a:ext cx="1939973" cy="1416485"/>
          </a:xfrm>
          <a:prstGeom prst="wedgeRoundRectCallout">
            <a:avLst>
              <a:gd name="adj1" fmla="val 70341"/>
              <a:gd name="adj2" fmla="val -39925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24400" y="1752600"/>
            <a:ext cx="2225303" cy="1396425"/>
          </a:xfrm>
          <a:prstGeom prst="wedgeRoundRectCallout">
            <a:avLst>
              <a:gd name="adj1" fmla="val -61997"/>
              <a:gd name="adj2" fmla="val -7070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2710</TotalTime>
  <Words>1201</Words>
  <Application>Microsoft Office PowerPoint</Application>
  <PresentationFormat>Custom</PresentationFormat>
  <Paragraphs>195</Paragraphs>
  <Slides>24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Century Gothic</vt:lpstr>
      <vt:lpstr>Courier New</vt:lpstr>
      <vt:lpstr>NikoshBAN</vt:lpstr>
      <vt:lpstr>NikoshBAN  </vt:lpstr>
      <vt:lpstr>Palatino Linotype</vt:lpstr>
      <vt:lpstr>SolaimanLipi</vt:lpstr>
      <vt:lpstr>Times New Roman</vt:lpstr>
      <vt:lpstr>Vrinda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ISHAK MIAH</dc:creator>
  <cp:lastModifiedBy>MADRASHA</cp:lastModifiedBy>
  <cp:revision>484</cp:revision>
  <dcterms:created xsi:type="dcterms:W3CDTF">2006-08-16T00:00:00Z</dcterms:created>
  <dcterms:modified xsi:type="dcterms:W3CDTF">2020-01-07T04:51:01Z</dcterms:modified>
</cp:coreProperties>
</file>