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77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87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1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0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4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3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00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88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2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3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A5E7-6B72-4A99-8121-54DC290C44CB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7BE8-5241-4041-ACDA-6A32A23BB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16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453" y="408222"/>
            <a:ext cx="9144000" cy="1350381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115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15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" y="1352694"/>
            <a:ext cx="9938198" cy="537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6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4" y="270457"/>
            <a:ext cx="6697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53036" y="2486448"/>
                <a:ext cx="10174310" cy="331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যে পদ্ধতীতে অন্তরজ নির্ণয় করা হয় তাকে অন্তরীকরণ বলে।</a:t>
                </a:r>
              </a:p>
              <a:p>
                <a:r>
                  <a:rPr lang="bn-IN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 এর গাণিতিক বিশ্লেষণমূলক সংজ্ঞাঃ </a:t>
                </a:r>
                <a:endPara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y=f(x)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ফাংশন।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ফাংশনটির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x-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ক্ষুদ্র বৃদ্ধি অর্থাৎ </a:t>
                </a:r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y-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:r>
                  <a:rPr lang="en-US" sz="2800" b="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বৃদ্ধির</a:t>
                </a:r>
                <a:r>
                  <a:rPr lang="en-US" sz="28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:r>
                  <a:rPr lang="en-US" sz="2800" b="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হার</a:t>
                </a:r>
                <a:r>
                  <a:rPr lang="en-US" sz="28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l-GR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𝛿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l-GR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𝛿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সীমাস্থ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মানকে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x-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সাপেক্ষে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y=f(x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অন্তরজ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  <a:endParaRPr lang="bn-IN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" y="2486448"/>
                <a:ext cx="10174310" cy="3311099"/>
              </a:xfrm>
              <a:prstGeom prst="rect">
                <a:avLst/>
              </a:prstGeom>
              <a:blipFill rotWithShape="0">
                <a:blip r:embed="rId2"/>
                <a:stretch>
                  <a:fillRect l="-2696" t="-4236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777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5" y="515155"/>
            <a:ext cx="6993228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189" y="1931831"/>
            <a:ext cx="1016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</a:rPr>
              <a:t>নিচে কিছু স্থির চিত্র দেয়া হলঃ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5" y="2567733"/>
            <a:ext cx="5554176" cy="417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30" y="2127396"/>
            <a:ext cx="4642565" cy="2220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67" y="4528682"/>
            <a:ext cx="4642566" cy="2205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9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534 -0.0206 L -0.00534 -0.0928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797" y="463639"/>
            <a:ext cx="90152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    </a:t>
            </a:r>
            <a:r>
              <a:rPr lang="en-US" sz="11500" dirty="0" err="1" smtClean="0"/>
              <a:t>জোড়ায়</a:t>
            </a:r>
            <a:r>
              <a:rPr lang="en-US" sz="11500" dirty="0" smtClean="0"/>
              <a:t> </a:t>
            </a:r>
            <a:r>
              <a:rPr lang="en-US" sz="11500" dirty="0" err="1" smtClean="0"/>
              <a:t>কাজ</a:t>
            </a:r>
            <a:r>
              <a:rPr lang="en-US" sz="115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33341" y="2640169"/>
            <a:ext cx="9968248" cy="185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3341" y="2078681"/>
            <a:ext cx="31424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C00000"/>
                </a:solidFill>
              </a:rPr>
              <a:t>পূর্বের আলোচনা সাপেক্ষে পার্শ্বের  গাণিতিক সমস্যাটি সমাধান করঃ</a:t>
            </a:r>
            <a:r>
              <a:rPr lang="bn-IN" sz="44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1408" y="2325687"/>
            <a:ext cx="434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87921" y="2202287"/>
                <a:ext cx="5804079" cy="2210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v"/>
                </a:pPr>
                <a:r>
                  <a:rPr lang="bn-IN" sz="4000" dirty="0" smtClean="0"/>
                  <a:t>একটি ফাংশন, </a:t>
                </a:r>
                <a:endParaRPr lang="en-US" sz="4000" dirty="0" smtClean="0"/>
              </a:p>
              <a:p>
                <a:r>
                  <a:rPr lang="en-US" sz="4000" dirty="0" smtClean="0"/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000" dirty="0" smtClean="0"/>
                  <a:t/>
                </a:r>
                <a:r>
                  <a:rPr lang="en-US" sz="4000" dirty="0" err="1" smtClean="0"/>
                  <a:t>হলে</a:t>
                </a:r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000" dirty="0" smtClean="0"/>
                  <a:t>নির্ণয় কর। </a:t>
                </a:r>
                <a:endParaRPr lang="en-US" sz="4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921" y="2202287"/>
                <a:ext cx="5804079" cy="2210029"/>
              </a:xfrm>
              <a:prstGeom prst="rect">
                <a:avLst/>
              </a:prstGeom>
              <a:blipFill rotWithShape="0">
                <a:blip r:embed="rId2"/>
                <a:stretch>
                  <a:fillRect l="-3782" t="-468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641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225" y="0"/>
            <a:ext cx="8989454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জোড়ায় কাজের সমাধান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17432" y="1902191"/>
                <a:ext cx="6684134" cy="366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C00000"/>
                    </a:solidFill>
                  </a:rPr>
                  <a:t>সমাধানঃ</a:t>
                </a:r>
              </a:p>
              <a:p>
                <a:r>
                  <a:rPr lang="bn-IN" sz="3600" dirty="0" smtClean="0"/>
                  <a:t>দেওয়া আছে,</a:t>
                </a:r>
              </a:p>
              <a:p>
                <a:r>
                  <a:rPr lang="bn-IN" sz="3600" dirty="0" smtClean="0"/>
                  <a:t/>
                </a:r>
                <a:r>
                  <a:rPr lang="en-US" sz="3600" dirty="0"/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bn-IN" sz="3600" dirty="0" smtClean="0"/>
                  <a:t/>
                </a:r>
                <a:r>
                  <a:rPr lang="en-US" sz="3600" dirty="0" smtClean="0"/>
                  <a:t/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36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3600" dirty="0" smtClean="0"/>
                  <a:t>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/>
                  <a:t>+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/>
                  <a:t>+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/>
                  <a:t>+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 smtClean="0"/>
                  <a:t>+</a:t>
                </a:r>
                <a:r>
                  <a:rPr lang="en-US" sz="3600" dirty="0"/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/>
                  <a:t/>
                </a:r>
                <a:r>
                  <a:rPr lang="en-US" sz="3600" dirty="0" smtClean="0"/>
                  <a:t>      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32" y="1902191"/>
                <a:ext cx="6684134" cy="3660233"/>
              </a:xfrm>
              <a:prstGeom prst="rect">
                <a:avLst/>
              </a:prstGeom>
              <a:blipFill rotWithShape="0">
                <a:blip r:embed="rId3"/>
                <a:stretch>
                  <a:fillRect l="-2828" t="-2500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90952" y="4327301"/>
            <a:ext cx="218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4745250"/>
              </p:ext>
            </p:extLst>
          </p:nvPr>
        </p:nvGraphicFramePr>
        <p:xfrm>
          <a:off x="6773125" y="4495062"/>
          <a:ext cx="426165" cy="1239753"/>
        </p:xfrm>
        <a:graphic>
          <a:graphicData uri="http://schemas.openxmlformats.org/presentationml/2006/ole">
            <p:oleObj spid="_x0000_s2129" name="Equation" r:id="rId4" imgW="139680" imgH="40608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993228" y="4327301"/>
                <a:ext cx="20348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228" y="4327301"/>
                <a:ext cx="2034862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223885" y="4501433"/>
            <a:ext cx="282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500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646" y="0"/>
            <a:ext cx="846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কাজের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উপস্থাপন</a:t>
            </a:r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5" y="1483664"/>
            <a:ext cx="4168308" cy="500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71" y="1483664"/>
            <a:ext cx="3434995" cy="50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3" y="1483664"/>
            <a:ext cx="3880803" cy="5007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6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4" y="167425"/>
            <a:ext cx="68000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</a:rPr>
              <a:t> </a:t>
            </a:r>
            <a:r>
              <a:rPr lang="bn-IN" sz="13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দলীয় কাজ </a:t>
            </a:r>
            <a:endParaRPr lang="en-US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0456" y="2073499"/>
                <a:ext cx="11732654" cy="400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bn-IN" sz="4800" dirty="0" smtClean="0">
                    <a:solidFill>
                      <a:srgbClr val="00B050"/>
                    </a:solidFill>
                  </a:rPr>
                  <a:t>১ম দলের কাজঃ </a:t>
                </a:r>
                <a:r>
                  <a:rPr lang="en-US" sz="4800" dirty="0" smtClean="0"/>
                  <a:t>y=</a:t>
                </a:r>
                <a:r>
                  <a:rPr lang="en-US" sz="4800" dirty="0"/>
                  <a:t/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4800" dirty="0" smtClean="0"/>
                  <a:t> নির্ণয় কর। </a:t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bn-IN" sz="4800" dirty="0" smtClean="0">
                    <a:solidFill>
                      <a:srgbClr val="00B0F0"/>
                    </a:solidFill>
                  </a:rPr>
                  <a:t>২য় </a:t>
                </a:r>
                <a:r>
                  <a:rPr lang="bn-IN" sz="4800" dirty="0">
                    <a:solidFill>
                      <a:srgbClr val="00B0F0"/>
                    </a:solidFill>
                  </a:rPr>
                  <a:t>দলের কাজঃ </a:t>
                </a:r>
                <a:r>
                  <a:rPr lang="en-US" sz="4800" dirty="0"/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bn-IN" sz="4800" dirty="0"/>
                      <m:t> নির্ণয় কর।</m:t>
                    </m:r>
                  </m:oMath>
                </a14:m>
                <a:r>
                  <a:rPr lang="en-US" sz="4800" dirty="0" smtClean="0"/>
                  <a:t/>
                </a:r>
              </a:p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800" dirty="0" smtClean="0">
                    <a:solidFill>
                      <a:srgbClr val="002060"/>
                    </a:solidFill>
                  </a:rPr>
                  <a:t>3য় </a:t>
                </a:r>
                <a:r>
                  <a:rPr lang="bn-IN" sz="4800" dirty="0">
                    <a:solidFill>
                      <a:srgbClr val="002060"/>
                    </a:solidFill>
                  </a:rPr>
                  <a:t>দলের কাজঃ </a:t>
                </a:r>
                <a:r>
                  <a:rPr lang="en-US" sz="4800" dirty="0"/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𝑐𝑜𝑠𝑥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bn-IN" sz="4800" dirty="0"/>
                      <m:t> নির্ণয় কর।</m:t>
                    </m:r>
                  </m:oMath>
                </a14:m>
                <a:r>
                  <a:rPr lang="en-US" sz="4800" dirty="0"/>
                  <a:t/>
                </a:r>
                <a:r>
                  <a:rPr lang="en-US" sz="4800" dirty="0" smtClean="0"/>
                  <a:t/>
                </a:r>
                <a:endParaRPr lang="en-US" sz="4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2073499"/>
                <a:ext cx="11732654" cy="4002186"/>
              </a:xfrm>
              <a:prstGeom prst="rect">
                <a:avLst/>
              </a:prstGeom>
              <a:blipFill rotWithShape="0">
                <a:blip r:embed="rId2"/>
                <a:stretch>
                  <a:fillRect l="-2130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86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-347729"/>
            <a:ext cx="994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</a:rPr>
              <a:t> </a:t>
            </a:r>
            <a:r>
              <a:rPr lang="bn-IN" sz="88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দলীয়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কাজের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</a:rPr>
              <a:t>সমাধান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8789" y="938595"/>
                <a:ext cx="11874321" cy="725236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/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১ম দলের কাজের 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sinx</m:t>
                    </m:r>
                    <m: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২য় 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দলের কাজের </a:t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সমাধানঃ</a:t>
                </a:r>
                <a14:m>
                  <m:oMath xmlns:m="http://schemas.openxmlformats.org/officeDocument/2006/math">
                    <m: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endParaRPr lang="bn-IN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৩য় 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দলের কাজের </a:t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𝑐𝑜𝑠𝑥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𝑠𝑖𝑛𝑥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𝑐𝑜𝑠𝑥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n w="0"/>
                                            <a:effectLst>
                                              <a:outerShdw blurRad="38100" dist="19050" dir="2700000" algn="tl" rotWithShape="0">
                                                <a:schemeClr val="dk1">
                                                  <a:alpha val="40000"/>
                                                </a:scheme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 smtClean="0">
                                            <a:ln w="0"/>
                                            <a:effectLst>
                                              <a:outerShdw blurRad="38100" dist="19050" dir="2700000" algn="tl" rotWithShape="0">
                                                <a:schemeClr val="dk1">
                                                  <a:alpha val="40000"/>
                                                </a:scheme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𝑠𝑖𝑛𝑥</m:t>
                                        </m:r>
                                        <m:r>
                                          <a:rPr lang="en-US" sz="3600" i="1" smtClean="0">
                                            <a:ln w="0"/>
                                            <a:effectLst>
                                              <a:outerShdw blurRad="38100" dist="19050" dir="2700000" algn="tl" rotWithShape="0">
                                                <a:schemeClr val="dk1">
                                                  <a:alpha val="40000"/>
                                                </a:scheme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600" i="1" smtClean="0">
                                            <a:ln w="0"/>
                                            <a:effectLst>
                                              <a:outerShdw blurRad="38100" dist="19050" dir="2700000" algn="tl" rotWithShape="0">
                                                <a:schemeClr val="dk1">
                                                  <a:alpha val="40000"/>
                                                </a:scheme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𝑐𝑜𝑠𝑥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i="1" smtClean="0">
                                        <a:ln w="0"/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i="0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6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endParaRPr lang="en-US" sz="3600" b="0" dirty="0" smtClean="0"/>
              </a:p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/>
                </a:r>
                <a:endParaRPr lang="bn-IN" sz="3600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9" y="938595"/>
                <a:ext cx="11874321" cy="72523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738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085" y="-399248"/>
            <a:ext cx="473942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 err="1" smtClean="0">
                <a:ln/>
                <a:solidFill>
                  <a:schemeClr val="accent4"/>
                </a:solidFill>
              </a:rPr>
              <a:t>মূল্যায়ন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3792" y="1300759"/>
                <a:ext cx="11114467" cy="617278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arenR"/>
                </a:pP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y=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হলে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কত?</a:t>
                </a:r>
              </a:p>
              <a:p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(খ)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(গ)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(ঘ)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২)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(ক)</a:t>
                </a:r>
                <a14:m>
                  <m:oMath xmlns:m="http://schemas.openxmlformats.org/officeDocument/2006/math"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(খ)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(ঘ)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</a:p>
              <a:p>
                <a:pPr marL="514350" indent="-514350">
                  <a:buAutoNum type="arabicParenR" startAt="3"/>
                </a:pP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f(x)=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px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হলে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</a:t>
                </a:r>
              </a:p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 f³(x)=p-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ii) f³³(x)=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  iii) f³³³(x)=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নিচের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কোনটি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সঠিক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? </a:t>
                </a:r>
              </a:p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(ক)   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ও ii    (খ)  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ও iii (গ)  ii ও iii (ঘ)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ii  ও iii</a:t>
                </a:r>
              </a:p>
              <a:p>
                <a:endParaRPr lang="en-US" sz="3200" dirty="0" smtClean="0"/>
              </a:p>
              <a:p>
                <a:pPr marL="742950" indent="-742950">
                  <a:buAutoNum type="arabicParenR" startAt="3"/>
                </a:pPr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1300759"/>
                <a:ext cx="11114467" cy="6172780"/>
              </a:xfrm>
              <a:prstGeom prst="rect">
                <a:avLst/>
              </a:prstGeom>
              <a:blipFill rotWithShape="0">
                <a:blip r:embed="rId3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898273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3158" name="Equation" r:id="rId4" imgW="11412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265123"/>
              </p:ext>
            </p:extLst>
          </p:nvPr>
        </p:nvGraphicFramePr>
        <p:xfrm>
          <a:off x="9949734" y="1384584"/>
          <a:ext cx="114300" cy="215900"/>
        </p:xfrm>
        <a:graphic>
          <a:graphicData uri="http://schemas.openxmlformats.org/presentationml/2006/ole">
            <p:oleObj spid="_x0000_s3159" name="Equation" r:id="rId5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306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07" y="0"/>
            <a:ext cx="6413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115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115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792" y="1841679"/>
                <a:ext cx="11140225" cy="446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১। অন্তরজের মূল সূত্রটি লিখ। </a:t>
                </a:r>
              </a:p>
              <a:p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২। মূল নিয়মে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এর অন্তরজ নির্ণয় কর।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৩।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অন্তরজ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নির্ণয়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করঃ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(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খ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(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৪।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যদি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y=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তবে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দেখাও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যে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.</a:t>
                </a:r>
              </a:p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৫।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ln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(y)=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দেখাও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যে</m:t>
                    </m:r>
                    <m:r>
                      <a:rPr lang="en-US" sz="32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/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1841679"/>
                <a:ext cx="11140225" cy="4467057"/>
              </a:xfrm>
              <a:prstGeom prst="rect">
                <a:avLst/>
              </a:prstGeom>
              <a:blipFill rotWithShape="0">
                <a:blip r:embed="rId2"/>
                <a:stretch>
                  <a:fillRect l="-1533" t="-2046" b="-4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990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1895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13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সবাইকে</a:t>
            </a:r>
            <a:r>
              <a:rPr lang="en-US" sz="13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3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r>
              <a:rPr lang="en-US" sz="13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52"/>
            <a:ext cx="12192000" cy="4939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32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20190430173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0436" y="1747247"/>
            <a:ext cx="4558938" cy="4862558"/>
          </a:xfrm>
        </p:spPr>
      </p:pic>
      <p:sp>
        <p:nvSpPr>
          <p:cNvPr id="5" name="Flowchart: Terminator 4"/>
          <p:cNvSpPr/>
          <p:nvPr/>
        </p:nvSpPr>
        <p:spPr>
          <a:xfrm>
            <a:off x="561703" y="483322"/>
            <a:ext cx="11377748" cy="131934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8774" y="548637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শিক্ষক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888275" y="3226526"/>
            <a:ext cx="57868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s-IN" sz="3200" b="1" dirty="0" smtClean="0">
                <a:solidFill>
                  <a:schemeClr val="dk1"/>
                </a:solidFill>
                <a:latin typeface="+mj-lt"/>
                <a:ea typeface="Source Sans Pro"/>
                <a:cs typeface="Source Sans Pro"/>
                <a:sym typeface="Source Sans Pro"/>
              </a:rPr>
              <a:t>মোঃ আতাউর রহমান</a:t>
            </a:r>
            <a:endParaRPr lang="as-IN" sz="3200" b="1" dirty="0" smtClean="0">
              <a:latin typeface="+mj-lt"/>
            </a:endParaRPr>
          </a:p>
          <a:p>
            <a:pPr lvl="0"/>
            <a:r>
              <a:rPr lang="as-IN" sz="3200" dirty="0" smtClean="0">
                <a:solidFill>
                  <a:schemeClr val="dk1"/>
                </a:solidFill>
                <a:latin typeface="+mj-lt"/>
                <a:ea typeface="Source Sans Pro"/>
                <a:cs typeface="Source Sans Pro"/>
                <a:sym typeface="Source Sans Pro"/>
              </a:rPr>
              <a:t>প্রভাষক,গণিত বিভাগ</a:t>
            </a:r>
            <a:endParaRPr lang="as-IN" sz="3200" dirty="0" smtClean="0">
              <a:latin typeface="+mj-lt"/>
            </a:endParaRPr>
          </a:p>
          <a:p>
            <a:pPr lvl="0"/>
            <a:r>
              <a:rPr lang="as-IN" sz="3200" dirty="0" smtClean="0">
                <a:solidFill>
                  <a:schemeClr val="dk1"/>
                </a:solidFill>
                <a:latin typeface="+mj-lt"/>
                <a:ea typeface="Source Sans Pro"/>
                <a:cs typeface="Source Sans Pro"/>
                <a:sym typeface="Source Sans Pro"/>
              </a:rPr>
              <a:t>আবুজর গিফারি কলেজ</a:t>
            </a:r>
            <a:endParaRPr lang="as-IN" sz="3200" dirty="0" smtClean="0">
              <a:latin typeface="+mj-lt"/>
            </a:endParaRPr>
          </a:p>
          <a:p>
            <a:pPr lvl="0"/>
            <a:r>
              <a:rPr lang="as-IN" sz="3200" dirty="0" smtClean="0">
                <a:solidFill>
                  <a:schemeClr val="dk1"/>
                </a:solidFill>
                <a:latin typeface="+mj-lt"/>
                <a:ea typeface="Source Sans Pro"/>
                <a:cs typeface="Source Sans Pro"/>
                <a:sym typeface="Source Sans Pro"/>
              </a:rPr>
              <a:t>মালিবাগ, ঢাকা</a:t>
            </a:r>
            <a:r>
              <a:rPr lang="as-IN" sz="32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। </a:t>
            </a:r>
            <a:endParaRPr lang="en-US" sz="32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-US" sz="32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01717704172</a:t>
            </a:r>
            <a:endParaRPr lang="as-IN" sz="32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4" y="1004552"/>
            <a:ext cx="101871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বিষয়ঃ উচ্চতর গণিত(প্রথম পত্র)</a:t>
            </a:r>
          </a:p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শ্রেণীঃ একাদশ</a:t>
            </a:r>
          </a:p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অধ্যায়ঃ অন্তরীকরণ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14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811369"/>
            <a:ext cx="980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888642" y="901521"/>
            <a:ext cx="10238704" cy="119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7989" y="64389"/>
            <a:ext cx="108440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র্বজ্ঞান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অন্তরীকরণ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(Differentiation) 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2189408"/>
            <a:ext cx="7390138" cy="4668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4299" y="2550017"/>
            <a:ext cx="3116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চিত্রে,</a:t>
            </a:r>
          </a:p>
          <a:p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তিনজন মহা পণ্ডিত ব্যক্তির ছবি দেখতে পাচ্ছো...। এদের মধ্যে কে ক্যালকুলাসের আবিষ্কারক?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4259971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1320" name="Equation" r:id="rId4" imgW="1141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2991902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1321" name="Equation" r:id="rId5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015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65" y="231819"/>
            <a:ext cx="9144000" cy="947068"/>
          </a:xfrm>
        </p:spPr>
        <p:txBody>
          <a:bodyPr/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667" y="1178887"/>
            <a:ext cx="9144000" cy="662792"/>
          </a:xfrm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অন্তরীকরণের কিছু সূত্র নিয়ে আলোচনা করব। 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45" y="1841679"/>
            <a:ext cx="4985601" cy="4835722"/>
          </a:xfrm>
          <a:prstGeom prst="rect">
            <a:avLst/>
          </a:prstGeom>
          <a:solidFill>
            <a:srgbClr val="FF0000"/>
          </a:solidFill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134897" y="1751161"/>
            <a:ext cx="2781835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বোঝা যায়, অন্তরীকরণের সূত্রগুলি কয়েকটি বিষয়ের উপর প্রতিষ্ঠিত। যেমন ধ্রুবক, শক্তি,যোগ,বিয়োগ, গুণ,ভাগ, ত্রিকোণমিতিক ইত্যাদি। 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9971"/>
            <a:ext cx="10328857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অন্তরীকরণের আবিষ্কার সম্পর্কে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অন্তরীকরণের প্রাথমিক সুত্র সম্পর্কে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ফাংশনকে অন্তরীকরণ করতে পারবে।</a:t>
            </a:r>
          </a:p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পর্যায়ক্রমিক অন্তরীকরণের সমাধান করতে পারবে।</a:t>
            </a:r>
          </a:p>
          <a:p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বিভিন্ন ফাংশনের লেখচিত্র অংকন করতে পারবে।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9" y="1428830"/>
            <a:ext cx="9973121" cy="156442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032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193961" y="321972"/>
            <a:ext cx="5911402" cy="1481070"/>
          </a:xfrm>
          <a:prstGeom prst="downArrowCallou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উপস্থাপন-১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8" y="2691692"/>
            <a:ext cx="3780620" cy="406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60" y="2643395"/>
            <a:ext cx="3318456" cy="4066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37" y="2617636"/>
            <a:ext cx="4093555" cy="4066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33" y="1867440"/>
            <a:ext cx="1080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স্থির চিত্রের সাহায্যে কিছু সূত্র উপস্থাপন করা হলঃ 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9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42810" y="103032"/>
            <a:ext cx="9762186" cy="19189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5175" y="0"/>
            <a:ext cx="8783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উপস্থাপন-৩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672" y="1957589"/>
            <a:ext cx="1026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কিছু অন্তরীকরণ সম্বলিত লেখচিত্র উপস্থাপিত হলো------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4" y="2663430"/>
            <a:ext cx="3497915" cy="4059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66" y="2780058"/>
            <a:ext cx="3842773" cy="394271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87132" y="5447763"/>
                <a:ext cx="19833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/>
                  <a:t>তখন</a:t>
                </a:r>
                <a:r>
                  <a:rPr lang="en-US" sz="36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600" dirty="0" smtClean="0"/>
                  <a:t>=</a:t>
                </a:r>
                <a:r>
                  <a:rPr lang="en-US" sz="3600" dirty="0" err="1" smtClean="0"/>
                  <a:t>cosx</a:t>
                </a:r>
                <a:endParaRPr lang="en-US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5447763"/>
                <a:ext cx="198334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9538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34" y="2868335"/>
            <a:ext cx="3977331" cy="3274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2810" y="2868335"/>
            <a:ext cx="22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যখন,y</a:t>
            </a:r>
            <a:r>
              <a:rPr lang="en-US" dirty="0" smtClean="0"/>
              <a:t>=</a:t>
            </a:r>
            <a:r>
              <a:rPr lang="en-US" dirty="0" err="1" smtClean="0"/>
              <a:t>sinx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2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592" y="0"/>
            <a:ext cx="6478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611" y="1569660"/>
            <a:ext cx="10637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অন্তরীকরণ বলতে কি বোঝ?</a:t>
            </a:r>
            <a:r>
              <a:rPr lang="bn-I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5" y="3331750"/>
            <a:ext cx="10637950" cy="3138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6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215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স্বাগতম </vt:lpstr>
      <vt:lpstr>Slide 2</vt:lpstr>
      <vt:lpstr>Slide 3</vt:lpstr>
      <vt:lpstr>Slide 4</vt:lpstr>
      <vt:lpstr>আজকের পাঠ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সবাইকে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Mominul Islam</dc:creator>
  <cp:lastModifiedBy>Ataur Rahman</cp:lastModifiedBy>
  <cp:revision>177</cp:revision>
  <dcterms:created xsi:type="dcterms:W3CDTF">2017-05-14T03:50:12Z</dcterms:created>
  <dcterms:modified xsi:type="dcterms:W3CDTF">2020-01-07T16:01:22Z</dcterms:modified>
</cp:coreProperties>
</file>