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307" r:id="rId3"/>
    <p:sldId id="257" r:id="rId4"/>
    <p:sldId id="295" r:id="rId5"/>
    <p:sldId id="258" r:id="rId6"/>
    <p:sldId id="259" r:id="rId7"/>
    <p:sldId id="260" r:id="rId8"/>
    <p:sldId id="261" r:id="rId9"/>
    <p:sldId id="262" r:id="rId10"/>
    <p:sldId id="263" r:id="rId11"/>
    <p:sldId id="264" r:id="rId12"/>
    <p:sldId id="321" r:id="rId13"/>
    <p:sldId id="265" r:id="rId14"/>
    <p:sldId id="266" r:id="rId15"/>
    <p:sldId id="267" r:id="rId16"/>
    <p:sldId id="268" r:id="rId17"/>
    <p:sldId id="269" r:id="rId18"/>
    <p:sldId id="270" r:id="rId19"/>
    <p:sldId id="271" r:id="rId20"/>
    <p:sldId id="308" r:id="rId21"/>
    <p:sldId id="273" r:id="rId22"/>
    <p:sldId id="298" r:id="rId23"/>
    <p:sldId id="299" r:id="rId24"/>
    <p:sldId id="300" r:id="rId25"/>
    <p:sldId id="309" r:id="rId26"/>
    <p:sldId id="310" r:id="rId27"/>
    <p:sldId id="311" r:id="rId28"/>
    <p:sldId id="312" r:id="rId29"/>
    <p:sldId id="313" r:id="rId30"/>
    <p:sldId id="314" r:id="rId31"/>
    <p:sldId id="274" r:id="rId32"/>
    <p:sldId id="315" r:id="rId33"/>
    <p:sldId id="316" r:id="rId34"/>
    <p:sldId id="317" r:id="rId35"/>
    <p:sldId id="275" r:id="rId36"/>
    <p:sldId id="276" r:id="rId37"/>
    <p:sldId id="277" r:id="rId38"/>
    <p:sldId id="322" r:id="rId39"/>
    <p:sldId id="278" r:id="rId40"/>
    <p:sldId id="296" r:id="rId41"/>
    <p:sldId id="279" r:id="rId42"/>
    <p:sldId id="280" r:id="rId43"/>
    <p:sldId id="281" r:id="rId44"/>
    <p:sldId id="282" r:id="rId45"/>
    <p:sldId id="297" r:id="rId46"/>
    <p:sldId id="283" r:id="rId47"/>
    <p:sldId id="284" r:id="rId48"/>
    <p:sldId id="285" r:id="rId49"/>
    <p:sldId id="301" r:id="rId50"/>
    <p:sldId id="302" r:id="rId51"/>
    <p:sldId id="286" r:id="rId52"/>
    <p:sldId id="287" r:id="rId53"/>
    <p:sldId id="303" r:id="rId54"/>
    <p:sldId id="318" r:id="rId55"/>
    <p:sldId id="304" r:id="rId56"/>
    <p:sldId id="288" r:id="rId57"/>
    <p:sldId id="289" r:id="rId58"/>
    <p:sldId id="290" r:id="rId59"/>
    <p:sldId id="291" r:id="rId60"/>
    <p:sldId id="292" r:id="rId61"/>
    <p:sldId id="319" r:id="rId62"/>
    <p:sldId id="320" r:id="rId63"/>
    <p:sldId id="293" r:id="rId64"/>
    <p:sldId id="294" r:id="rId65"/>
  </p:sldIdLst>
  <p:sldSz cx="18288000" cy="9144000"/>
  <p:notesSz cx="6858000" cy="9144000"/>
  <p:defaultTextStyle>
    <a:defPPr>
      <a:defRPr lang="en-US"/>
    </a:defPPr>
    <a:lvl1pPr marL="0" algn="l" defTabSz="1567464" rtl="0" eaLnBrk="1" latinLnBrk="0" hangingPunct="1">
      <a:defRPr sz="3100" kern="1200">
        <a:solidFill>
          <a:schemeClr val="tx1"/>
        </a:solidFill>
        <a:latin typeface="+mn-lt"/>
        <a:ea typeface="+mn-ea"/>
        <a:cs typeface="+mn-cs"/>
      </a:defRPr>
    </a:lvl1pPr>
    <a:lvl2pPr marL="783732" algn="l" defTabSz="1567464" rtl="0" eaLnBrk="1" latinLnBrk="0" hangingPunct="1">
      <a:defRPr sz="3100" kern="1200">
        <a:solidFill>
          <a:schemeClr val="tx1"/>
        </a:solidFill>
        <a:latin typeface="+mn-lt"/>
        <a:ea typeface="+mn-ea"/>
        <a:cs typeface="+mn-cs"/>
      </a:defRPr>
    </a:lvl2pPr>
    <a:lvl3pPr marL="1567464" algn="l" defTabSz="1567464" rtl="0" eaLnBrk="1" latinLnBrk="0" hangingPunct="1">
      <a:defRPr sz="3100" kern="1200">
        <a:solidFill>
          <a:schemeClr val="tx1"/>
        </a:solidFill>
        <a:latin typeface="+mn-lt"/>
        <a:ea typeface="+mn-ea"/>
        <a:cs typeface="+mn-cs"/>
      </a:defRPr>
    </a:lvl3pPr>
    <a:lvl4pPr marL="2351197" algn="l" defTabSz="1567464" rtl="0" eaLnBrk="1" latinLnBrk="0" hangingPunct="1">
      <a:defRPr sz="3100" kern="1200">
        <a:solidFill>
          <a:schemeClr val="tx1"/>
        </a:solidFill>
        <a:latin typeface="+mn-lt"/>
        <a:ea typeface="+mn-ea"/>
        <a:cs typeface="+mn-cs"/>
      </a:defRPr>
    </a:lvl4pPr>
    <a:lvl5pPr marL="3134929" algn="l" defTabSz="1567464" rtl="0" eaLnBrk="1" latinLnBrk="0" hangingPunct="1">
      <a:defRPr sz="3100" kern="1200">
        <a:solidFill>
          <a:schemeClr val="tx1"/>
        </a:solidFill>
        <a:latin typeface="+mn-lt"/>
        <a:ea typeface="+mn-ea"/>
        <a:cs typeface="+mn-cs"/>
      </a:defRPr>
    </a:lvl5pPr>
    <a:lvl6pPr marL="3918661" algn="l" defTabSz="1567464" rtl="0" eaLnBrk="1" latinLnBrk="0" hangingPunct="1">
      <a:defRPr sz="3100" kern="1200">
        <a:solidFill>
          <a:schemeClr val="tx1"/>
        </a:solidFill>
        <a:latin typeface="+mn-lt"/>
        <a:ea typeface="+mn-ea"/>
        <a:cs typeface="+mn-cs"/>
      </a:defRPr>
    </a:lvl6pPr>
    <a:lvl7pPr marL="4702393" algn="l" defTabSz="1567464" rtl="0" eaLnBrk="1" latinLnBrk="0" hangingPunct="1">
      <a:defRPr sz="3100" kern="1200">
        <a:solidFill>
          <a:schemeClr val="tx1"/>
        </a:solidFill>
        <a:latin typeface="+mn-lt"/>
        <a:ea typeface="+mn-ea"/>
        <a:cs typeface="+mn-cs"/>
      </a:defRPr>
    </a:lvl7pPr>
    <a:lvl8pPr marL="5486126" algn="l" defTabSz="1567464" rtl="0" eaLnBrk="1" latinLnBrk="0" hangingPunct="1">
      <a:defRPr sz="3100" kern="1200">
        <a:solidFill>
          <a:schemeClr val="tx1"/>
        </a:solidFill>
        <a:latin typeface="+mn-lt"/>
        <a:ea typeface="+mn-ea"/>
        <a:cs typeface="+mn-cs"/>
      </a:defRPr>
    </a:lvl8pPr>
    <a:lvl9pPr marL="6269858" algn="l" defTabSz="1567464" rtl="0" eaLnBrk="1" latinLnBrk="0" hangingPunct="1">
      <a:defRPr sz="3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444" y="-138"/>
      </p:cViewPr>
      <p:guideLst>
        <p:guide orient="horz" pos="2880"/>
        <p:guide pos="57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840568"/>
            <a:ext cx="155448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181600"/>
            <a:ext cx="12801600" cy="2336800"/>
          </a:xfrm>
        </p:spPr>
        <p:txBody>
          <a:bodyPr/>
          <a:lstStyle>
            <a:lvl1pPr marL="0" indent="0" algn="ctr">
              <a:buNone/>
              <a:defRPr>
                <a:solidFill>
                  <a:schemeClr val="tx1">
                    <a:tint val="75000"/>
                  </a:schemeClr>
                </a:solidFill>
              </a:defRPr>
            </a:lvl1pPr>
            <a:lvl2pPr marL="783732" indent="0" algn="ctr">
              <a:buNone/>
              <a:defRPr>
                <a:solidFill>
                  <a:schemeClr val="tx1">
                    <a:tint val="75000"/>
                  </a:schemeClr>
                </a:solidFill>
              </a:defRPr>
            </a:lvl2pPr>
            <a:lvl3pPr marL="1567464" indent="0" algn="ctr">
              <a:buNone/>
              <a:defRPr>
                <a:solidFill>
                  <a:schemeClr val="tx1">
                    <a:tint val="75000"/>
                  </a:schemeClr>
                </a:solidFill>
              </a:defRPr>
            </a:lvl3pPr>
            <a:lvl4pPr marL="2351197" indent="0" algn="ctr">
              <a:buNone/>
              <a:defRPr>
                <a:solidFill>
                  <a:schemeClr val="tx1">
                    <a:tint val="75000"/>
                  </a:schemeClr>
                </a:solidFill>
              </a:defRPr>
            </a:lvl4pPr>
            <a:lvl5pPr marL="3134929" indent="0" algn="ctr">
              <a:buNone/>
              <a:defRPr>
                <a:solidFill>
                  <a:schemeClr val="tx1">
                    <a:tint val="75000"/>
                  </a:schemeClr>
                </a:solidFill>
              </a:defRPr>
            </a:lvl5pPr>
            <a:lvl6pPr marL="3918661" indent="0" algn="ctr">
              <a:buNone/>
              <a:defRPr>
                <a:solidFill>
                  <a:schemeClr val="tx1">
                    <a:tint val="75000"/>
                  </a:schemeClr>
                </a:solidFill>
              </a:defRPr>
            </a:lvl6pPr>
            <a:lvl7pPr marL="4702393" indent="0" algn="ctr">
              <a:buNone/>
              <a:defRPr>
                <a:solidFill>
                  <a:schemeClr val="tx1">
                    <a:tint val="75000"/>
                  </a:schemeClr>
                </a:solidFill>
              </a:defRPr>
            </a:lvl7pPr>
            <a:lvl8pPr marL="5486126" indent="0" algn="ctr">
              <a:buNone/>
              <a:defRPr>
                <a:solidFill>
                  <a:schemeClr val="tx1">
                    <a:tint val="75000"/>
                  </a:schemeClr>
                </a:solidFill>
              </a:defRPr>
            </a:lvl8pPr>
            <a:lvl9pPr marL="62698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66185"/>
            <a:ext cx="411480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66185"/>
            <a:ext cx="1203960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5875867"/>
            <a:ext cx="15544800" cy="1816100"/>
          </a:xfrm>
        </p:spPr>
        <p:txBody>
          <a:bodyPr anchor="t"/>
          <a:lstStyle>
            <a:lvl1pPr algn="l">
              <a:defRPr sz="69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3875618"/>
            <a:ext cx="15544800" cy="2000249"/>
          </a:xfrm>
        </p:spPr>
        <p:txBody>
          <a:bodyPr anchor="b"/>
          <a:lstStyle>
            <a:lvl1pPr marL="0" indent="0">
              <a:buNone/>
              <a:defRPr sz="3400">
                <a:solidFill>
                  <a:schemeClr val="tx1">
                    <a:tint val="75000"/>
                  </a:schemeClr>
                </a:solidFill>
              </a:defRPr>
            </a:lvl1pPr>
            <a:lvl2pPr marL="783732" indent="0">
              <a:buNone/>
              <a:defRPr sz="3100">
                <a:solidFill>
                  <a:schemeClr val="tx1">
                    <a:tint val="75000"/>
                  </a:schemeClr>
                </a:solidFill>
              </a:defRPr>
            </a:lvl2pPr>
            <a:lvl3pPr marL="1567464" indent="0">
              <a:buNone/>
              <a:defRPr sz="2700">
                <a:solidFill>
                  <a:schemeClr val="tx1">
                    <a:tint val="75000"/>
                  </a:schemeClr>
                </a:solidFill>
              </a:defRPr>
            </a:lvl3pPr>
            <a:lvl4pPr marL="2351197" indent="0">
              <a:buNone/>
              <a:defRPr sz="2400">
                <a:solidFill>
                  <a:schemeClr val="tx1">
                    <a:tint val="75000"/>
                  </a:schemeClr>
                </a:solidFill>
              </a:defRPr>
            </a:lvl4pPr>
            <a:lvl5pPr marL="3134929" indent="0">
              <a:buNone/>
              <a:defRPr sz="2400">
                <a:solidFill>
                  <a:schemeClr val="tx1">
                    <a:tint val="75000"/>
                  </a:schemeClr>
                </a:solidFill>
              </a:defRPr>
            </a:lvl5pPr>
            <a:lvl6pPr marL="3918661" indent="0">
              <a:buNone/>
              <a:defRPr sz="2400">
                <a:solidFill>
                  <a:schemeClr val="tx1">
                    <a:tint val="75000"/>
                  </a:schemeClr>
                </a:solidFill>
              </a:defRPr>
            </a:lvl6pPr>
            <a:lvl7pPr marL="4702393" indent="0">
              <a:buNone/>
              <a:defRPr sz="2400">
                <a:solidFill>
                  <a:schemeClr val="tx1">
                    <a:tint val="75000"/>
                  </a:schemeClr>
                </a:solidFill>
              </a:defRPr>
            </a:lvl7pPr>
            <a:lvl8pPr marL="5486126" indent="0">
              <a:buNone/>
              <a:defRPr sz="2400">
                <a:solidFill>
                  <a:schemeClr val="tx1">
                    <a:tint val="75000"/>
                  </a:schemeClr>
                </a:solidFill>
              </a:defRPr>
            </a:lvl8pPr>
            <a:lvl9pPr marL="6269858"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133601"/>
            <a:ext cx="8077200" cy="6034617"/>
          </a:xfrm>
        </p:spPr>
        <p:txBody>
          <a:bodyPr/>
          <a:lstStyle>
            <a:lvl1pPr>
              <a:defRPr sz="4800"/>
            </a:lvl1pPr>
            <a:lvl2pPr>
              <a:defRPr sz="41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133601"/>
            <a:ext cx="8077200" cy="6034617"/>
          </a:xfrm>
        </p:spPr>
        <p:txBody>
          <a:bodyPr/>
          <a:lstStyle>
            <a:lvl1pPr>
              <a:defRPr sz="4800"/>
            </a:lvl1pPr>
            <a:lvl2pPr>
              <a:defRPr sz="41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046817"/>
            <a:ext cx="8080376" cy="853016"/>
          </a:xfrm>
        </p:spPr>
        <p:txBody>
          <a:bodyPr anchor="b"/>
          <a:lstStyle>
            <a:lvl1pPr marL="0" indent="0">
              <a:buNone/>
              <a:defRPr sz="4100" b="1"/>
            </a:lvl1pPr>
            <a:lvl2pPr marL="783732" indent="0">
              <a:buNone/>
              <a:defRPr sz="3400" b="1"/>
            </a:lvl2pPr>
            <a:lvl3pPr marL="1567464" indent="0">
              <a:buNone/>
              <a:defRPr sz="3100" b="1"/>
            </a:lvl3pPr>
            <a:lvl4pPr marL="2351197" indent="0">
              <a:buNone/>
              <a:defRPr sz="2700" b="1"/>
            </a:lvl4pPr>
            <a:lvl5pPr marL="3134929" indent="0">
              <a:buNone/>
              <a:defRPr sz="2700" b="1"/>
            </a:lvl5pPr>
            <a:lvl6pPr marL="3918661" indent="0">
              <a:buNone/>
              <a:defRPr sz="2700" b="1"/>
            </a:lvl6pPr>
            <a:lvl7pPr marL="4702393" indent="0">
              <a:buNone/>
              <a:defRPr sz="2700" b="1"/>
            </a:lvl7pPr>
            <a:lvl8pPr marL="5486126" indent="0">
              <a:buNone/>
              <a:defRPr sz="2700" b="1"/>
            </a:lvl8pPr>
            <a:lvl9pPr marL="6269858" indent="0">
              <a:buNone/>
              <a:defRPr sz="2700" b="1"/>
            </a:lvl9pPr>
          </a:lstStyle>
          <a:p>
            <a:pPr lvl="0"/>
            <a:r>
              <a:rPr lang="en-US" smtClean="0"/>
              <a:t>Click to edit Master text styles</a:t>
            </a:r>
          </a:p>
        </p:txBody>
      </p:sp>
      <p:sp>
        <p:nvSpPr>
          <p:cNvPr id="4" name="Content Placeholder 3"/>
          <p:cNvSpPr>
            <a:spLocks noGrp="1"/>
          </p:cNvSpPr>
          <p:nvPr>
            <p:ph sz="half" idx="2"/>
          </p:nvPr>
        </p:nvSpPr>
        <p:spPr>
          <a:xfrm>
            <a:off x="914400" y="2899833"/>
            <a:ext cx="8080376" cy="5268384"/>
          </a:xfrm>
        </p:spPr>
        <p:txBody>
          <a:bodyPr/>
          <a:lstStyle>
            <a:lvl1pPr>
              <a:defRPr sz="4100"/>
            </a:lvl1pPr>
            <a:lvl2pPr>
              <a:defRPr sz="3400"/>
            </a:lvl2pPr>
            <a:lvl3pPr>
              <a:defRPr sz="31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1" y="2046817"/>
            <a:ext cx="8083550" cy="853016"/>
          </a:xfrm>
        </p:spPr>
        <p:txBody>
          <a:bodyPr anchor="b"/>
          <a:lstStyle>
            <a:lvl1pPr marL="0" indent="0">
              <a:buNone/>
              <a:defRPr sz="4100" b="1"/>
            </a:lvl1pPr>
            <a:lvl2pPr marL="783732" indent="0">
              <a:buNone/>
              <a:defRPr sz="3400" b="1"/>
            </a:lvl2pPr>
            <a:lvl3pPr marL="1567464" indent="0">
              <a:buNone/>
              <a:defRPr sz="3100" b="1"/>
            </a:lvl3pPr>
            <a:lvl4pPr marL="2351197" indent="0">
              <a:buNone/>
              <a:defRPr sz="2700" b="1"/>
            </a:lvl4pPr>
            <a:lvl5pPr marL="3134929" indent="0">
              <a:buNone/>
              <a:defRPr sz="2700" b="1"/>
            </a:lvl5pPr>
            <a:lvl6pPr marL="3918661" indent="0">
              <a:buNone/>
              <a:defRPr sz="2700" b="1"/>
            </a:lvl6pPr>
            <a:lvl7pPr marL="4702393" indent="0">
              <a:buNone/>
              <a:defRPr sz="2700" b="1"/>
            </a:lvl7pPr>
            <a:lvl8pPr marL="5486126" indent="0">
              <a:buNone/>
              <a:defRPr sz="2700" b="1"/>
            </a:lvl8pPr>
            <a:lvl9pPr marL="6269858" indent="0">
              <a:buNone/>
              <a:defRPr sz="2700" b="1"/>
            </a:lvl9pPr>
          </a:lstStyle>
          <a:p>
            <a:pPr lvl="0"/>
            <a:r>
              <a:rPr lang="en-US" smtClean="0"/>
              <a:t>Click to edit Master text styles</a:t>
            </a:r>
          </a:p>
        </p:txBody>
      </p:sp>
      <p:sp>
        <p:nvSpPr>
          <p:cNvPr id="6" name="Content Placeholder 5"/>
          <p:cNvSpPr>
            <a:spLocks noGrp="1"/>
          </p:cNvSpPr>
          <p:nvPr>
            <p:ph sz="quarter" idx="4"/>
          </p:nvPr>
        </p:nvSpPr>
        <p:spPr>
          <a:xfrm>
            <a:off x="9290051" y="2899833"/>
            <a:ext cx="8083550" cy="5268384"/>
          </a:xfrm>
        </p:spPr>
        <p:txBody>
          <a:bodyPr/>
          <a:lstStyle>
            <a:lvl1pPr>
              <a:defRPr sz="4100"/>
            </a:lvl1pPr>
            <a:lvl2pPr>
              <a:defRPr sz="3400"/>
            </a:lvl2pPr>
            <a:lvl3pPr>
              <a:defRPr sz="31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364067"/>
            <a:ext cx="6016626" cy="1549400"/>
          </a:xfrm>
        </p:spPr>
        <p:txBody>
          <a:bodyPr anchor="b"/>
          <a:lstStyle>
            <a:lvl1pPr algn="l">
              <a:defRPr sz="3400" b="1"/>
            </a:lvl1pPr>
          </a:lstStyle>
          <a:p>
            <a:r>
              <a:rPr lang="en-US" smtClean="0"/>
              <a:t>Click to edit Master title style</a:t>
            </a:r>
            <a:endParaRPr lang="en-US"/>
          </a:p>
        </p:txBody>
      </p:sp>
      <p:sp>
        <p:nvSpPr>
          <p:cNvPr id="3" name="Content Placeholder 2"/>
          <p:cNvSpPr>
            <a:spLocks noGrp="1"/>
          </p:cNvSpPr>
          <p:nvPr>
            <p:ph idx="1"/>
          </p:nvPr>
        </p:nvSpPr>
        <p:spPr>
          <a:xfrm>
            <a:off x="7150100" y="364067"/>
            <a:ext cx="10223500" cy="7804151"/>
          </a:xfrm>
        </p:spPr>
        <p:txBody>
          <a:bodyPr/>
          <a:lstStyle>
            <a:lvl1pPr>
              <a:defRPr sz="5500"/>
            </a:lvl1pPr>
            <a:lvl2pPr>
              <a:defRPr sz="4800"/>
            </a:lvl2pPr>
            <a:lvl3pPr>
              <a:defRPr sz="4100"/>
            </a:lvl3pPr>
            <a:lvl4pPr>
              <a:defRPr sz="3400"/>
            </a:lvl4pPr>
            <a:lvl5pPr>
              <a:defRPr sz="3400"/>
            </a:lvl5pPr>
            <a:lvl6pPr>
              <a:defRPr sz="3400"/>
            </a:lvl6pPr>
            <a:lvl7pPr>
              <a:defRPr sz="3400"/>
            </a:lvl7pPr>
            <a:lvl8pPr>
              <a:defRPr sz="3400"/>
            </a:lvl8pPr>
            <a:lvl9pPr>
              <a:defRPr sz="3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1" y="1913467"/>
            <a:ext cx="6016626" cy="6254751"/>
          </a:xfrm>
        </p:spPr>
        <p:txBody>
          <a:bodyPr/>
          <a:lstStyle>
            <a:lvl1pPr marL="0" indent="0">
              <a:buNone/>
              <a:defRPr sz="2400"/>
            </a:lvl1pPr>
            <a:lvl2pPr marL="783732" indent="0">
              <a:buNone/>
              <a:defRPr sz="2100"/>
            </a:lvl2pPr>
            <a:lvl3pPr marL="1567464" indent="0">
              <a:buNone/>
              <a:defRPr sz="1700"/>
            </a:lvl3pPr>
            <a:lvl4pPr marL="2351197" indent="0">
              <a:buNone/>
              <a:defRPr sz="1500"/>
            </a:lvl4pPr>
            <a:lvl5pPr marL="3134929" indent="0">
              <a:buNone/>
              <a:defRPr sz="1500"/>
            </a:lvl5pPr>
            <a:lvl6pPr marL="3918661" indent="0">
              <a:buNone/>
              <a:defRPr sz="1500"/>
            </a:lvl6pPr>
            <a:lvl7pPr marL="4702393" indent="0">
              <a:buNone/>
              <a:defRPr sz="1500"/>
            </a:lvl7pPr>
            <a:lvl8pPr marL="5486126" indent="0">
              <a:buNone/>
              <a:defRPr sz="1500"/>
            </a:lvl8pPr>
            <a:lvl9pPr marL="6269858"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6400800"/>
            <a:ext cx="10972800" cy="755651"/>
          </a:xfrm>
        </p:spPr>
        <p:txBody>
          <a:bodyPr anchor="b"/>
          <a:lstStyle>
            <a:lvl1pPr algn="l">
              <a:defRPr sz="3400" b="1"/>
            </a:lvl1pPr>
          </a:lstStyle>
          <a:p>
            <a:r>
              <a:rPr lang="en-US" smtClean="0"/>
              <a:t>Click to edit Master title style</a:t>
            </a:r>
            <a:endParaRPr lang="en-US"/>
          </a:p>
        </p:txBody>
      </p:sp>
      <p:sp>
        <p:nvSpPr>
          <p:cNvPr id="3" name="Picture Placeholder 2"/>
          <p:cNvSpPr>
            <a:spLocks noGrp="1"/>
          </p:cNvSpPr>
          <p:nvPr>
            <p:ph type="pic" idx="1"/>
          </p:nvPr>
        </p:nvSpPr>
        <p:spPr>
          <a:xfrm>
            <a:off x="3584576" y="817033"/>
            <a:ext cx="10972800" cy="5486400"/>
          </a:xfrm>
        </p:spPr>
        <p:txBody>
          <a:bodyPr/>
          <a:lstStyle>
            <a:lvl1pPr marL="0" indent="0">
              <a:buNone/>
              <a:defRPr sz="5500"/>
            </a:lvl1pPr>
            <a:lvl2pPr marL="783732" indent="0">
              <a:buNone/>
              <a:defRPr sz="4800"/>
            </a:lvl2pPr>
            <a:lvl3pPr marL="1567464" indent="0">
              <a:buNone/>
              <a:defRPr sz="4100"/>
            </a:lvl3pPr>
            <a:lvl4pPr marL="2351197" indent="0">
              <a:buNone/>
              <a:defRPr sz="3400"/>
            </a:lvl4pPr>
            <a:lvl5pPr marL="3134929" indent="0">
              <a:buNone/>
              <a:defRPr sz="3400"/>
            </a:lvl5pPr>
            <a:lvl6pPr marL="3918661" indent="0">
              <a:buNone/>
              <a:defRPr sz="3400"/>
            </a:lvl6pPr>
            <a:lvl7pPr marL="4702393" indent="0">
              <a:buNone/>
              <a:defRPr sz="3400"/>
            </a:lvl7pPr>
            <a:lvl8pPr marL="5486126" indent="0">
              <a:buNone/>
              <a:defRPr sz="3400"/>
            </a:lvl8pPr>
            <a:lvl9pPr marL="6269858" indent="0">
              <a:buNone/>
              <a:defRPr sz="3400"/>
            </a:lvl9pPr>
          </a:lstStyle>
          <a:p>
            <a:endParaRPr lang="en-US"/>
          </a:p>
        </p:txBody>
      </p:sp>
      <p:sp>
        <p:nvSpPr>
          <p:cNvPr id="4" name="Text Placeholder 3"/>
          <p:cNvSpPr>
            <a:spLocks noGrp="1"/>
          </p:cNvSpPr>
          <p:nvPr>
            <p:ph type="body" sz="half" idx="2"/>
          </p:nvPr>
        </p:nvSpPr>
        <p:spPr>
          <a:xfrm>
            <a:off x="3584576" y="7156451"/>
            <a:ext cx="10972800" cy="1073149"/>
          </a:xfrm>
        </p:spPr>
        <p:txBody>
          <a:bodyPr/>
          <a:lstStyle>
            <a:lvl1pPr marL="0" indent="0">
              <a:buNone/>
              <a:defRPr sz="2400"/>
            </a:lvl1pPr>
            <a:lvl2pPr marL="783732" indent="0">
              <a:buNone/>
              <a:defRPr sz="2100"/>
            </a:lvl2pPr>
            <a:lvl3pPr marL="1567464" indent="0">
              <a:buNone/>
              <a:defRPr sz="1700"/>
            </a:lvl3pPr>
            <a:lvl4pPr marL="2351197" indent="0">
              <a:buNone/>
              <a:defRPr sz="1500"/>
            </a:lvl4pPr>
            <a:lvl5pPr marL="3134929" indent="0">
              <a:buNone/>
              <a:defRPr sz="1500"/>
            </a:lvl5pPr>
            <a:lvl6pPr marL="3918661" indent="0">
              <a:buNone/>
              <a:defRPr sz="1500"/>
            </a:lvl6pPr>
            <a:lvl7pPr marL="4702393" indent="0">
              <a:buNone/>
              <a:defRPr sz="1500"/>
            </a:lvl7pPr>
            <a:lvl8pPr marL="5486126" indent="0">
              <a:buNone/>
              <a:defRPr sz="1500"/>
            </a:lvl8pPr>
            <a:lvl9pPr marL="6269858"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366184"/>
            <a:ext cx="16459200" cy="1524000"/>
          </a:xfrm>
          <a:prstGeom prst="rect">
            <a:avLst/>
          </a:prstGeom>
        </p:spPr>
        <p:txBody>
          <a:bodyPr vert="horz" lIns="156746" tIns="78373" rIns="156746" bIns="7837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133601"/>
            <a:ext cx="16459200" cy="6034617"/>
          </a:xfrm>
          <a:prstGeom prst="rect">
            <a:avLst/>
          </a:prstGeom>
        </p:spPr>
        <p:txBody>
          <a:bodyPr vert="horz" lIns="156746" tIns="78373" rIns="156746" bIns="783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8475134"/>
            <a:ext cx="4267200" cy="486833"/>
          </a:xfrm>
          <a:prstGeom prst="rect">
            <a:avLst/>
          </a:prstGeom>
        </p:spPr>
        <p:txBody>
          <a:bodyPr vert="horz" lIns="156746" tIns="78373" rIns="156746" bIns="78373" rtlCol="0" anchor="ctr"/>
          <a:lstStyle>
            <a:lvl1pPr algn="l">
              <a:defRPr sz="2100">
                <a:solidFill>
                  <a:schemeClr val="tx1">
                    <a:tint val="75000"/>
                  </a:schemeClr>
                </a:solidFill>
              </a:defRPr>
            </a:lvl1pPr>
          </a:lstStyle>
          <a:p>
            <a:fld id="{1D8BD707-D9CF-40AE-B4C6-C98DA3205C09}" type="datetimeFigureOut">
              <a:rPr lang="en-US" smtClean="0"/>
              <a:pPr/>
              <a:t>1/7/2020</a:t>
            </a:fld>
            <a:endParaRPr lang="en-US"/>
          </a:p>
        </p:txBody>
      </p:sp>
      <p:sp>
        <p:nvSpPr>
          <p:cNvPr id="5" name="Footer Placeholder 4"/>
          <p:cNvSpPr>
            <a:spLocks noGrp="1"/>
          </p:cNvSpPr>
          <p:nvPr>
            <p:ph type="ftr" sz="quarter" idx="3"/>
          </p:nvPr>
        </p:nvSpPr>
        <p:spPr>
          <a:xfrm>
            <a:off x="6248400" y="8475134"/>
            <a:ext cx="5791200" cy="486833"/>
          </a:xfrm>
          <a:prstGeom prst="rect">
            <a:avLst/>
          </a:prstGeom>
        </p:spPr>
        <p:txBody>
          <a:bodyPr vert="horz" lIns="156746" tIns="78373" rIns="156746" bIns="78373" rtlCol="0" anchor="ctr"/>
          <a:lstStyle>
            <a:lvl1pPr algn="ctr">
              <a:defRPr sz="2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8475134"/>
            <a:ext cx="4267200" cy="486833"/>
          </a:xfrm>
          <a:prstGeom prst="rect">
            <a:avLst/>
          </a:prstGeom>
        </p:spPr>
        <p:txBody>
          <a:bodyPr vert="horz" lIns="156746" tIns="78373" rIns="156746" bIns="78373" rtlCol="0" anchor="ctr"/>
          <a:lstStyle>
            <a:lvl1pPr algn="r">
              <a:defRPr sz="21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464" rtl="0" eaLnBrk="1" latinLnBrk="0" hangingPunct="1">
        <a:spcBef>
          <a:spcPct val="0"/>
        </a:spcBef>
        <a:buNone/>
        <a:defRPr sz="7500" kern="1200">
          <a:solidFill>
            <a:schemeClr val="tx1"/>
          </a:solidFill>
          <a:latin typeface="+mj-lt"/>
          <a:ea typeface="+mj-ea"/>
          <a:cs typeface="+mj-cs"/>
        </a:defRPr>
      </a:lvl1pPr>
    </p:titleStyle>
    <p:bodyStyle>
      <a:lvl1pPr marL="587799" indent="-587799" algn="l" defTabSz="1567464" rtl="0" eaLnBrk="1" latinLnBrk="0" hangingPunct="1">
        <a:spcBef>
          <a:spcPct val="20000"/>
        </a:spcBef>
        <a:buFont typeface="Arial" pitchFamily="34" charset="0"/>
        <a:buChar char="•"/>
        <a:defRPr sz="5500" kern="1200">
          <a:solidFill>
            <a:schemeClr val="tx1"/>
          </a:solidFill>
          <a:latin typeface="+mn-lt"/>
          <a:ea typeface="+mn-ea"/>
          <a:cs typeface="+mn-cs"/>
        </a:defRPr>
      </a:lvl1pPr>
      <a:lvl2pPr marL="1273565" indent="-489833" algn="l" defTabSz="1567464" rtl="0" eaLnBrk="1" latinLnBrk="0" hangingPunct="1">
        <a:spcBef>
          <a:spcPct val="20000"/>
        </a:spcBef>
        <a:buFont typeface="Arial" pitchFamily="34" charset="0"/>
        <a:buChar char="–"/>
        <a:defRPr sz="4800" kern="1200">
          <a:solidFill>
            <a:schemeClr val="tx1"/>
          </a:solidFill>
          <a:latin typeface="+mn-lt"/>
          <a:ea typeface="+mn-ea"/>
          <a:cs typeface="+mn-cs"/>
        </a:defRPr>
      </a:lvl2pPr>
      <a:lvl3pPr marL="1959331" indent="-391866" algn="l" defTabSz="1567464" rtl="0" eaLnBrk="1" latinLnBrk="0" hangingPunct="1">
        <a:spcBef>
          <a:spcPct val="20000"/>
        </a:spcBef>
        <a:buFont typeface="Arial" pitchFamily="34" charset="0"/>
        <a:buChar char="•"/>
        <a:defRPr sz="4100" kern="1200">
          <a:solidFill>
            <a:schemeClr val="tx1"/>
          </a:solidFill>
          <a:latin typeface="+mn-lt"/>
          <a:ea typeface="+mn-ea"/>
          <a:cs typeface="+mn-cs"/>
        </a:defRPr>
      </a:lvl3pPr>
      <a:lvl4pPr marL="2743063"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526795"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310527"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94260"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77992"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661724" indent="-391866" algn="l" defTabSz="1567464"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n-US"/>
      </a:defPPr>
      <a:lvl1pPr marL="0" algn="l" defTabSz="1567464" rtl="0" eaLnBrk="1" latinLnBrk="0" hangingPunct="1">
        <a:defRPr sz="3100" kern="1200">
          <a:solidFill>
            <a:schemeClr val="tx1"/>
          </a:solidFill>
          <a:latin typeface="+mn-lt"/>
          <a:ea typeface="+mn-ea"/>
          <a:cs typeface="+mn-cs"/>
        </a:defRPr>
      </a:lvl1pPr>
      <a:lvl2pPr marL="783732" algn="l" defTabSz="1567464" rtl="0" eaLnBrk="1" latinLnBrk="0" hangingPunct="1">
        <a:defRPr sz="3100" kern="1200">
          <a:solidFill>
            <a:schemeClr val="tx1"/>
          </a:solidFill>
          <a:latin typeface="+mn-lt"/>
          <a:ea typeface="+mn-ea"/>
          <a:cs typeface="+mn-cs"/>
        </a:defRPr>
      </a:lvl2pPr>
      <a:lvl3pPr marL="1567464" algn="l" defTabSz="1567464" rtl="0" eaLnBrk="1" latinLnBrk="0" hangingPunct="1">
        <a:defRPr sz="3100" kern="1200">
          <a:solidFill>
            <a:schemeClr val="tx1"/>
          </a:solidFill>
          <a:latin typeface="+mn-lt"/>
          <a:ea typeface="+mn-ea"/>
          <a:cs typeface="+mn-cs"/>
        </a:defRPr>
      </a:lvl3pPr>
      <a:lvl4pPr marL="2351197" algn="l" defTabSz="1567464" rtl="0" eaLnBrk="1" latinLnBrk="0" hangingPunct="1">
        <a:defRPr sz="3100" kern="1200">
          <a:solidFill>
            <a:schemeClr val="tx1"/>
          </a:solidFill>
          <a:latin typeface="+mn-lt"/>
          <a:ea typeface="+mn-ea"/>
          <a:cs typeface="+mn-cs"/>
        </a:defRPr>
      </a:lvl4pPr>
      <a:lvl5pPr marL="3134929" algn="l" defTabSz="1567464" rtl="0" eaLnBrk="1" latinLnBrk="0" hangingPunct="1">
        <a:defRPr sz="3100" kern="1200">
          <a:solidFill>
            <a:schemeClr val="tx1"/>
          </a:solidFill>
          <a:latin typeface="+mn-lt"/>
          <a:ea typeface="+mn-ea"/>
          <a:cs typeface="+mn-cs"/>
        </a:defRPr>
      </a:lvl5pPr>
      <a:lvl6pPr marL="3918661" algn="l" defTabSz="1567464" rtl="0" eaLnBrk="1" latinLnBrk="0" hangingPunct="1">
        <a:defRPr sz="3100" kern="1200">
          <a:solidFill>
            <a:schemeClr val="tx1"/>
          </a:solidFill>
          <a:latin typeface="+mn-lt"/>
          <a:ea typeface="+mn-ea"/>
          <a:cs typeface="+mn-cs"/>
        </a:defRPr>
      </a:lvl6pPr>
      <a:lvl7pPr marL="4702393" algn="l" defTabSz="1567464" rtl="0" eaLnBrk="1" latinLnBrk="0" hangingPunct="1">
        <a:defRPr sz="3100" kern="1200">
          <a:solidFill>
            <a:schemeClr val="tx1"/>
          </a:solidFill>
          <a:latin typeface="+mn-lt"/>
          <a:ea typeface="+mn-ea"/>
          <a:cs typeface="+mn-cs"/>
        </a:defRPr>
      </a:lvl7pPr>
      <a:lvl8pPr marL="5486126" algn="l" defTabSz="1567464" rtl="0" eaLnBrk="1" latinLnBrk="0" hangingPunct="1">
        <a:defRPr sz="3100" kern="1200">
          <a:solidFill>
            <a:schemeClr val="tx1"/>
          </a:solidFill>
          <a:latin typeface="+mn-lt"/>
          <a:ea typeface="+mn-ea"/>
          <a:cs typeface="+mn-cs"/>
        </a:defRPr>
      </a:lvl8pPr>
      <a:lvl9pPr marL="6269858" algn="l" defTabSz="1567464" rtl="0" eaLnBrk="1" latinLnBrk="0" hangingPunct="1">
        <a:defRPr sz="3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0" y="0"/>
            <a:ext cx="18288000" cy="9144000"/>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p>
        </p:txBody>
      </p:sp>
      <p:sp>
        <p:nvSpPr>
          <p:cNvPr id="3" name="TextBox 2"/>
          <p:cNvSpPr txBox="1"/>
          <p:nvPr/>
        </p:nvSpPr>
        <p:spPr>
          <a:xfrm>
            <a:off x="3657600" y="1"/>
            <a:ext cx="10972800" cy="1266272"/>
          </a:xfrm>
          <a:prstGeom prst="rect">
            <a:avLst/>
          </a:prstGeom>
          <a:noFill/>
        </p:spPr>
        <p:txBody>
          <a:bodyPr wrap="square" lIns="156746" tIns="78373" rIns="156746" bIns="78373" rtlCol="0">
            <a:spAutoFit/>
          </a:bodyPr>
          <a:lstStyle/>
          <a:p>
            <a:pPr algn="ctr"/>
            <a:r>
              <a:rPr lang="en-US" sz="7200" u="sng" dirty="0" smtClean="0">
                <a:latin typeface="Times New Roman" pitchFamily="18" charset="0"/>
                <a:cs typeface="Times New Roman" pitchFamily="18" charset="0"/>
              </a:rPr>
              <a:t>Journal Presentation</a:t>
            </a:r>
            <a:endParaRPr lang="en-US" sz="7200" u="sng" dirty="0">
              <a:latin typeface="Times New Roman" pitchFamily="18" charset="0"/>
              <a:cs typeface="Times New Roman" pitchFamily="18" charset="0"/>
            </a:endParaRPr>
          </a:p>
        </p:txBody>
      </p:sp>
      <p:sp>
        <p:nvSpPr>
          <p:cNvPr id="4" name="TextBox 3"/>
          <p:cNvSpPr txBox="1"/>
          <p:nvPr/>
        </p:nvSpPr>
        <p:spPr>
          <a:xfrm>
            <a:off x="2194560" y="1219201"/>
            <a:ext cx="15087600" cy="7637247"/>
          </a:xfrm>
          <a:prstGeom prst="rect">
            <a:avLst/>
          </a:prstGeom>
          <a:noFill/>
        </p:spPr>
        <p:txBody>
          <a:bodyPr wrap="square" lIns="156746" tIns="78373" rIns="156746" bIns="78373" rtlCol="0">
            <a:spAutoFit/>
          </a:bodyPr>
          <a:lstStyle/>
          <a:p>
            <a:pPr marL="587799" indent="-587799">
              <a:buAutoNum type="arabicPeriod"/>
            </a:pPr>
            <a:r>
              <a:rPr lang="en-US" sz="5400" dirty="0" smtClean="0">
                <a:latin typeface="Times New Roman" pitchFamily="18" charset="0"/>
                <a:cs typeface="Times New Roman" pitchFamily="18" charset="0"/>
              </a:rPr>
              <a:t>What have you learnt?</a:t>
            </a:r>
          </a:p>
          <a:p>
            <a:pPr marL="587799" indent="-587799">
              <a:buAutoNum type="arabicPeriod"/>
            </a:pPr>
            <a:r>
              <a:rPr lang="en-US" sz="5400" dirty="0" smtClean="0">
                <a:latin typeface="Times New Roman" pitchFamily="18" charset="0"/>
                <a:cs typeface="Times New Roman" pitchFamily="18" charset="0"/>
              </a:rPr>
              <a:t>What was new to you?</a:t>
            </a:r>
          </a:p>
          <a:p>
            <a:pPr marL="587799" indent="-587799">
              <a:buAutoNum type="arabicPeriod"/>
            </a:pPr>
            <a:r>
              <a:rPr lang="en-US" sz="5400" dirty="0" smtClean="0">
                <a:latin typeface="Times New Roman" pitchFamily="18" charset="0"/>
                <a:cs typeface="Times New Roman" pitchFamily="18" charset="0"/>
              </a:rPr>
              <a:t>How could you apply those in the classroom teaching? </a:t>
            </a:r>
          </a:p>
          <a:p>
            <a:pPr marL="587799" indent="-587799">
              <a:buAutoNum type="arabicPeriod"/>
            </a:pPr>
            <a:r>
              <a:rPr lang="en-US" sz="5400" dirty="0" smtClean="0">
                <a:latin typeface="Times New Roman" pitchFamily="18" charset="0"/>
                <a:cs typeface="Times New Roman" pitchFamily="18" charset="0"/>
              </a:rPr>
              <a:t>What was not clear to you?</a:t>
            </a:r>
          </a:p>
          <a:p>
            <a:pPr marL="587799" indent="-587799">
              <a:buAutoNum type="arabicPeriod"/>
            </a:pPr>
            <a:r>
              <a:rPr lang="en-US" sz="5400" dirty="0" smtClean="0">
                <a:latin typeface="Times New Roman" pitchFamily="18" charset="0"/>
                <a:cs typeface="Times New Roman" pitchFamily="18" charset="0"/>
              </a:rPr>
              <a:t>Which one did you find difficult?</a:t>
            </a:r>
          </a:p>
          <a:p>
            <a:pPr marL="587799" indent="-587799">
              <a:buAutoNum type="arabicPeriod"/>
            </a:pPr>
            <a:r>
              <a:rPr lang="en-US" sz="5400" dirty="0" smtClean="0">
                <a:latin typeface="Times New Roman" pitchFamily="18" charset="0"/>
                <a:cs typeface="Times New Roman" pitchFamily="18" charset="0"/>
              </a:rPr>
              <a:t>Which one is not relevant to the contents of </a:t>
            </a:r>
            <a:r>
              <a:rPr lang="en-US" sz="5400" dirty="0" err="1" smtClean="0">
                <a:latin typeface="Times New Roman" pitchFamily="18" charset="0"/>
                <a:cs typeface="Times New Roman" pitchFamily="18" charset="0"/>
              </a:rPr>
              <a:t>EfT</a:t>
            </a:r>
            <a:r>
              <a:rPr lang="en-US" sz="5400" dirty="0" smtClean="0">
                <a:latin typeface="Times New Roman" pitchFamily="18" charset="0"/>
                <a:cs typeface="Times New Roman" pitchFamily="18" charset="0"/>
              </a:rPr>
              <a:t> books?</a:t>
            </a:r>
          </a:p>
          <a:p>
            <a:pPr marL="587799" indent="-587799">
              <a:buAutoNum type="arabicPeriod"/>
            </a:pPr>
            <a:r>
              <a:rPr lang="en-US" sz="5400" dirty="0" smtClean="0">
                <a:latin typeface="Times New Roman" pitchFamily="18" charset="0"/>
                <a:cs typeface="Times New Roman" pitchFamily="18" charset="0"/>
              </a:rPr>
              <a:t>Write your comments on that day’s sessions?</a:t>
            </a:r>
            <a:endParaRPr lang="en-US" sz="5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1601"/>
            <a:ext cx="17602200" cy="712275"/>
          </a:xfrm>
          <a:prstGeom prst="rect">
            <a:avLst/>
          </a:prstGeom>
          <a:solidFill>
            <a:schemeClr val="accent2">
              <a:lumMod val="40000"/>
              <a:lumOff val="60000"/>
            </a:schemeClr>
          </a:solidFill>
          <a:ln w="28575">
            <a:solidFill>
              <a:srgbClr val="FF0000"/>
            </a:solidFill>
          </a:ln>
        </p:spPr>
        <p:txBody>
          <a:bodyPr wrap="square" lIns="156746" tIns="78373" rIns="156746" bIns="78373">
            <a:spAutoFit/>
          </a:bodyPr>
          <a:lstStyle/>
          <a:p>
            <a:pPr algn="ctr"/>
            <a:r>
              <a:rPr lang="en-US" sz="3600" b="1" dirty="0" smtClean="0"/>
              <a:t>Activity-3: Developing an </a:t>
            </a:r>
            <a:r>
              <a:rPr lang="en-US" sz="3600" b="1" i="1" dirty="0" smtClean="0"/>
              <a:t>English for Today </a:t>
            </a:r>
            <a:r>
              <a:rPr lang="en-US" sz="3600" b="1" dirty="0" smtClean="0"/>
              <a:t>lesson plan </a:t>
            </a:r>
            <a:r>
              <a:rPr lang="en-US" b="1" dirty="0" smtClean="0"/>
              <a:t>	</a:t>
            </a:r>
            <a:endParaRPr lang="en-US" dirty="0"/>
          </a:p>
        </p:txBody>
      </p:sp>
      <p:sp>
        <p:nvSpPr>
          <p:cNvPr id="20481" name="Rectangle 1"/>
          <p:cNvSpPr>
            <a:spLocks noChangeArrowheads="1"/>
          </p:cNvSpPr>
          <p:nvPr/>
        </p:nvSpPr>
        <p:spPr bwMode="auto">
          <a:xfrm>
            <a:off x="381000" y="929789"/>
            <a:ext cx="17526000" cy="650719"/>
          </a:xfrm>
          <a:prstGeom prst="rect">
            <a:avLst/>
          </a:prstGeom>
          <a:solidFill>
            <a:schemeClr val="accent4">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2100" dirty="0" smtClean="0">
                <a:solidFill>
                  <a:srgbClr val="000000"/>
                </a:solidFill>
                <a:latin typeface="Arial" pitchFamily="34" charset="0"/>
                <a:ea typeface="Calibri" pitchFamily="34" charset="0"/>
                <a:cs typeface="Calibri" pitchFamily="34" charset="0"/>
              </a:rPr>
              <a:t> </a:t>
            </a:r>
            <a:r>
              <a:rPr lang="en-US" sz="3200" dirty="0" err="1" smtClean="0">
                <a:solidFill>
                  <a:srgbClr val="000000"/>
                </a:solidFill>
                <a:latin typeface="Arial" pitchFamily="34" charset="0"/>
                <a:ea typeface="Calibri" pitchFamily="34" charset="0"/>
                <a:cs typeface="Calibri" pitchFamily="34" charset="0"/>
              </a:rPr>
              <a:t>Organise</a:t>
            </a:r>
            <a:r>
              <a:rPr lang="en-US" sz="3200" dirty="0" smtClean="0">
                <a:solidFill>
                  <a:srgbClr val="000000"/>
                </a:solidFill>
                <a:latin typeface="Arial" pitchFamily="34" charset="0"/>
                <a:ea typeface="Calibri" pitchFamily="34" charset="0"/>
                <a:cs typeface="Calibri" pitchFamily="34" charset="0"/>
              </a:rPr>
              <a:t> participants into groups of 5 (5 participants per group).</a:t>
            </a:r>
            <a:endParaRPr lang="en-US" sz="3200" dirty="0" smtClean="0">
              <a:latin typeface="Arial" pitchFamily="34" charset="0"/>
              <a:cs typeface="Arial" pitchFamily="34" charset="0"/>
            </a:endParaRPr>
          </a:p>
        </p:txBody>
      </p:sp>
      <p:sp>
        <p:nvSpPr>
          <p:cNvPr id="4" name="Rectangle 3"/>
          <p:cNvSpPr/>
          <p:nvPr/>
        </p:nvSpPr>
        <p:spPr>
          <a:xfrm>
            <a:off x="381000" y="1676400"/>
            <a:ext cx="17449800" cy="650719"/>
          </a:xfrm>
          <a:prstGeom prst="rect">
            <a:avLst/>
          </a:prstGeom>
          <a:solidFill>
            <a:srgbClr val="FFC000"/>
          </a:solidFill>
          <a:ln w="28575">
            <a:solidFill>
              <a:srgbClr val="FF0000"/>
            </a:solidFill>
          </a:ln>
        </p:spPr>
        <p:txBody>
          <a:bodyPr wrap="square" lIns="156746" tIns="78373" rIns="156746" bIns="78373">
            <a:spAutoFit/>
          </a:bodyPr>
          <a:lstStyle/>
          <a:p>
            <a:pPr algn="ctr"/>
            <a:r>
              <a:rPr lang="en-US" sz="3200" dirty="0" smtClean="0"/>
              <a:t>write a lesson plan .The lesson should last 35 minutes.  </a:t>
            </a:r>
            <a:endParaRPr lang="en-US" sz="3200" dirty="0"/>
          </a:p>
        </p:txBody>
      </p:sp>
      <p:sp>
        <p:nvSpPr>
          <p:cNvPr id="20482" name="Rectangle 2"/>
          <p:cNvSpPr>
            <a:spLocks noChangeArrowheads="1"/>
          </p:cNvSpPr>
          <p:nvPr/>
        </p:nvSpPr>
        <p:spPr bwMode="auto">
          <a:xfrm>
            <a:off x="381000" y="2440343"/>
            <a:ext cx="17449800" cy="1143162"/>
          </a:xfrm>
          <a:prstGeom prst="rect">
            <a:avLst/>
          </a:prstGeom>
          <a:solidFill>
            <a:srgbClr val="92D050"/>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fontAlgn="base">
              <a:spcBef>
                <a:spcPct val="0"/>
              </a:spcBef>
              <a:spcAft>
                <a:spcPct val="0"/>
              </a:spcAft>
            </a:pPr>
            <a:r>
              <a:rPr lang="en-US" sz="3200" dirty="0" smtClean="0">
                <a:solidFill>
                  <a:srgbClr val="000000"/>
                </a:solidFill>
                <a:latin typeface="Arial" pitchFamily="34" charset="0"/>
                <a:ea typeface="Calibri" pitchFamily="34" charset="0"/>
                <a:cs typeface="Calibri" pitchFamily="34" charset="0"/>
              </a:rPr>
              <a:t>The lesson MUST contain at least one example of a listening and a</a:t>
            </a:r>
          </a:p>
          <a:p>
            <a:pPr eaLnBrk="0" fontAlgn="base" hangingPunct="0">
              <a:spcBef>
                <a:spcPct val="0"/>
              </a:spcBef>
              <a:spcAft>
                <a:spcPct val="0"/>
              </a:spcAft>
            </a:pPr>
            <a:r>
              <a:rPr lang="en-US" sz="3200" dirty="0" smtClean="0">
                <a:solidFill>
                  <a:srgbClr val="000000"/>
                </a:solidFill>
                <a:latin typeface="Arial" pitchFamily="34" charset="0"/>
                <a:ea typeface="Calibri" pitchFamily="34" charset="0"/>
                <a:cs typeface="Calibri" pitchFamily="34" charset="0"/>
              </a:rPr>
              <a:t>speaking activity. </a:t>
            </a:r>
            <a:endParaRPr lang="en-US" sz="3200" dirty="0" smtClean="0">
              <a:latin typeface="Arial" pitchFamily="34" charset="0"/>
              <a:cs typeface="Arial" pitchFamily="34" charset="0"/>
            </a:endParaRPr>
          </a:p>
        </p:txBody>
      </p:sp>
      <p:sp>
        <p:nvSpPr>
          <p:cNvPr id="7" name="Rectangle 6"/>
          <p:cNvSpPr/>
          <p:nvPr/>
        </p:nvSpPr>
        <p:spPr>
          <a:xfrm>
            <a:off x="457200" y="3733800"/>
            <a:ext cx="17373600" cy="4667203"/>
          </a:xfrm>
          <a:prstGeom prst="rect">
            <a:avLst/>
          </a:prstGeom>
          <a:solidFill>
            <a:schemeClr val="accent3">
              <a:lumMod val="60000"/>
              <a:lumOff val="40000"/>
            </a:schemeClr>
          </a:solidFill>
          <a:ln w="28575">
            <a:solidFill>
              <a:srgbClr val="FF0000"/>
            </a:solidFill>
          </a:ln>
        </p:spPr>
        <p:txBody>
          <a:bodyPr wrap="square" lIns="156746" tIns="78373" rIns="156746" bIns="78373">
            <a:spAutoFit/>
          </a:bodyPr>
          <a:lstStyle/>
          <a:p>
            <a:r>
              <a:rPr lang="en-US" sz="3600" dirty="0" smtClean="0"/>
              <a:t>Tell groups to swap their poster (the lesson plan) with another group – each group should have a lesson plan that is not their own. Groups read the lesson plan, and answer the questions about it. Groups write notes for each other based on the questions. Ask the groups to hand back posters to the original group, and hand over their notes. Tell the groups to read the notes and ask questions if they need any clarifications. </a:t>
            </a:r>
          </a:p>
          <a:p>
            <a:r>
              <a:rPr lang="en-US" sz="3600" dirty="0" smtClean="0"/>
              <a:t>Finally tell the groups to amend the lesson plan according to feedback if required and to preserve it for use in the next time. </a:t>
            </a:r>
          </a:p>
          <a:p>
            <a:endParaRPr lang="en-US" sz="4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0481"/>
                                        </p:tgtEl>
                                        <p:attrNameLst>
                                          <p:attrName>style.visibility</p:attrName>
                                        </p:attrNameLst>
                                      </p:cBhvr>
                                      <p:to>
                                        <p:strVal val="visible"/>
                                      </p:to>
                                    </p:set>
                                    <p:animEffect transition="in" filter="fade">
                                      <p:cBhvr>
                                        <p:cTn id="14" dur="1000"/>
                                        <p:tgtEl>
                                          <p:spTgt spid="20481"/>
                                        </p:tgtEl>
                                      </p:cBhvr>
                                    </p:animEffect>
                                    <p:anim calcmode="lin" valueType="num">
                                      <p:cBhvr>
                                        <p:cTn id="15" dur="1000" fill="hold"/>
                                        <p:tgtEl>
                                          <p:spTgt spid="20481"/>
                                        </p:tgtEl>
                                        <p:attrNameLst>
                                          <p:attrName>ppt_x</p:attrName>
                                        </p:attrNameLst>
                                      </p:cBhvr>
                                      <p:tavLst>
                                        <p:tav tm="0">
                                          <p:val>
                                            <p:strVal val="#ppt_x"/>
                                          </p:val>
                                        </p:tav>
                                        <p:tav tm="100000">
                                          <p:val>
                                            <p:strVal val="#ppt_x"/>
                                          </p:val>
                                        </p:tav>
                                      </p:tavLst>
                                    </p:anim>
                                    <p:anim calcmode="lin" valueType="num">
                                      <p:cBhvr>
                                        <p:cTn id="16" dur="1000" fill="hold"/>
                                        <p:tgtEl>
                                          <p:spTgt spid="2048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0482"/>
                                        </p:tgtEl>
                                        <p:attrNameLst>
                                          <p:attrName>style.visibility</p:attrName>
                                        </p:attrNameLst>
                                      </p:cBhvr>
                                      <p:to>
                                        <p:strVal val="visible"/>
                                      </p:to>
                                    </p:set>
                                    <p:anim calcmode="lin" valueType="num">
                                      <p:cBhvr>
                                        <p:cTn id="29" dur="500" fill="hold"/>
                                        <p:tgtEl>
                                          <p:spTgt spid="20482"/>
                                        </p:tgtEl>
                                        <p:attrNameLst>
                                          <p:attrName>ppt_w</p:attrName>
                                        </p:attrNameLst>
                                      </p:cBhvr>
                                      <p:tavLst>
                                        <p:tav tm="0">
                                          <p:val>
                                            <p:fltVal val="0"/>
                                          </p:val>
                                        </p:tav>
                                        <p:tav tm="100000">
                                          <p:val>
                                            <p:strVal val="#ppt_w"/>
                                          </p:val>
                                        </p:tav>
                                      </p:tavLst>
                                    </p:anim>
                                    <p:anim calcmode="lin" valueType="num">
                                      <p:cBhvr>
                                        <p:cTn id="30" dur="500" fill="hold"/>
                                        <p:tgtEl>
                                          <p:spTgt spid="20482"/>
                                        </p:tgtEl>
                                        <p:attrNameLst>
                                          <p:attrName>ppt_h</p:attrName>
                                        </p:attrNameLst>
                                      </p:cBhvr>
                                      <p:tavLst>
                                        <p:tav tm="0">
                                          <p:val>
                                            <p:fltVal val="0"/>
                                          </p:val>
                                        </p:tav>
                                        <p:tav tm="100000">
                                          <p:val>
                                            <p:strVal val="#ppt_h"/>
                                          </p:val>
                                        </p:tav>
                                      </p:tavLst>
                                    </p:anim>
                                    <p:anim calcmode="lin" valueType="num">
                                      <p:cBhvr>
                                        <p:cTn id="31" dur="500" fill="hold"/>
                                        <p:tgtEl>
                                          <p:spTgt spid="20482"/>
                                        </p:tgtEl>
                                        <p:attrNameLst>
                                          <p:attrName>style.rotation</p:attrName>
                                        </p:attrNameLst>
                                      </p:cBhvr>
                                      <p:tavLst>
                                        <p:tav tm="0">
                                          <p:val>
                                            <p:fltVal val="360"/>
                                          </p:val>
                                        </p:tav>
                                        <p:tav tm="100000">
                                          <p:val>
                                            <p:fltVal val="0"/>
                                          </p:val>
                                        </p:tav>
                                      </p:tavLst>
                                    </p:anim>
                                    <p:animEffect transition="in" filter="fade">
                                      <p:cBhvr>
                                        <p:cTn id="32" dur="500"/>
                                        <p:tgtEl>
                                          <p:spTgt spid="20482"/>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481" grpId="0" animBg="1"/>
      <p:bldP spid="4" grpId="0" animBg="1"/>
      <p:bldP spid="20482"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57200" y="1582746"/>
            <a:ext cx="17221200" cy="6837028"/>
          </a:xfrm>
          <a:prstGeom prst="rect">
            <a:avLst/>
          </a:prstGeom>
          <a:solidFill>
            <a:schemeClr val="accent1">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fontAlgn="base">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Look at the other group’s lesson plan and answer the following questions: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Arial Unicode MS" pitchFamily="34" charset="-128"/>
                <a:cs typeface="Calibri" pitchFamily="34" charset="0"/>
              </a:rPr>
              <a:t>a)   </a:t>
            </a: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Are the </a:t>
            </a:r>
            <a:r>
              <a:rPr kumimoji="0" lang="en-US"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learning outcomes </a:t>
            </a: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included? Is it clear what language or skills are </a:t>
            </a:r>
            <a:r>
              <a:rPr kumimoji="0" lang="en-US" b="0" i="0" u="none" strike="noStrike" cap="none" normalizeH="0" baseline="0" dirty="0" err="1" smtClean="0">
                <a:ln>
                  <a:noFill/>
                </a:ln>
                <a:solidFill>
                  <a:srgbClr val="000000"/>
                </a:solidFill>
                <a:effectLst/>
                <a:latin typeface="Arial" pitchFamily="34" charset="0"/>
                <a:ea typeface="Calibri" pitchFamily="34" charset="0"/>
                <a:cs typeface="Calibri" pitchFamily="34" charset="0"/>
              </a:rPr>
              <a:t>practised</a:t>
            </a: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Arial Unicode MS" pitchFamily="34" charset="-128"/>
                <a:cs typeface="Calibri" pitchFamily="34" charset="0"/>
              </a:rPr>
              <a:t>b)  </a:t>
            </a: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Has </a:t>
            </a:r>
            <a:r>
              <a:rPr kumimoji="0" lang="en-US"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classroom language </a:t>
            </a: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been included? Is it simple enough for students to understand?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Arial Unicode MS" pitchFamily="34" charset="-128"/>
                <a:cs typeface="Calibri" pitchFamily="34" charset="0"/>
              </a:rPr>
              <a:t>c)  </a:t>
            </a: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Does the lesson include opportunities for students to listen to and speak English?</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Arial Unicode MS" pitchFamily="34" charset="-128"/>
                <a:cs typeface="Calibri" pitchFamily="34" charset="0"/>
              </a:rPr>
              <a:t>d)  </a:t>
            </a: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Is a listening activity included? Does the teacher introduce the text to the students?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     What do the students do while they are listening?</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Arial Unicode MS" pitchFamily="34" charset="-128"/>
                <a:cs typeface="Calibri" pitchFamily="34" charset="0"/>
              </a:rPr>
              <a:t>e) </a:t>
            </a: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Is a speaking activity included? Do all students get the opportunity to speak? What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    support do students get for the activity? Is it clear from the lesson plan how the teacher</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    will correct and assess students’ speaking? How will the teacher help students with pronunciation?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Arial Unicode MS" pitchFamily="34" charset="-128"/>
                <a:cs typeface="Calibri" pitchFamily="34" charset="0"/>
              </a:rPr>
              <a:t>f) </a:t>
            </a: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Look at the </a:t>
            </a:r>
            <a:r>
              <a:rPr kumimoji="0" lang="en-US"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learning outcomes </a:t>
            </a: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again. Do you think the activities and tasks in this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    lesson help students to meet the </a:t>
            </a:r>
            <a:r>
              <a:rPr kumimoji="0" lang="en-US"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learning outcomes</a:t>
            </a: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Arial Unicode MS" pitchFamily="34" charset="-128"/>
                <a:cs typeface="Calibri" pitchFamily="34" charset="0"/>
              </a:rPr>
              <a:t>g) </a:t>
            </a: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Is it possible to carry out all parts of this lesson with a large class?</a:t>
            </a:r>
            <a:endParaRPr kumimoji="0" lang="en-US" b="0" i="0" u="none" strike="noStrike" cap="none" normalizeH="0" baseline="0" dirty="0" smtClean="0">
              <a:ln>
                <a:noFill/>
              </a:ln>
              <a:solidFill>
                <a:srgbClr val="000000"/>
              </a:solidFill>
              <a:effectLst/>
              <a:latin typeface="Arial" pitchFamily="34" charset="0"/>
              <a:ea typeface="Arial Unicode MS" pitchFamily="34" charset="-128"/>
              <a:cs typeface="Calibri" pitchFamily="34" charset="0"/>
            </a:endParaRPr>
          </a:p>
          <a:p>
            <a:pPr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Arial Unicode MS" pitchFamily="34" charset="-128"/>
                <a:cs typeface="Calibri" pitchFamily="34" charset="0"/>
              </a:rPr>
              <a:t>h) </a:t>
            </a: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Do you have any suggestions for ways to improve the lesson plan?</a:t>
            </a:r>
            <a:r>
              <a:rPr kumimoji="0" lang="en-US" b="0" i="0" u="none" strike="noStrike" cap="none" normalizeH="0" baseline="0" dirty="0" smtClean="0">
                <a:ln>
                  <a:noFill/>
                </a:ln>
                <a:solidFill>
                  <a:schemeClr val="tx1"/>
                </a:solidFill>
                <a:effectLst/>
                <a:latin typeface="Arial" pitchFamily="34" charset="0"/>
                <a:cs typeface="Arial" pitchFamily="34" charset="0"/>
              </a:rPr>
              <a:t> </a:t>
            </a:r>
          </a:p>
        </p:txBody>
      </p:sp>
      <p:sp>
        <p:nvSpPr>
          <p:cNvPr id="3" name="Rectangle 2"/>
          <p:cNvSpPr/>
          <p:nvPr/>
        </p:nvSpPr>
        <p:spPr>
          <a:xfrm>
            <a:off x="457200" y="101601"/>
            <a:ext cx="17221200" cy="789219"/>
          </a:xfrm>
          <a:prstGeom prst="rect">
            <a:avLst/>
          </a:prstGeom>
          <a:solidFill>
            <a:schemeClr val="accent2">
              <a:lumMod val="60000"/>
              <a:lumOff val="40000"/>
            </a:schemeClr>
          </a:solidFill>
          <a:ln w="38100">
            <a:solidFill>
              <a:srgbClr val="FF0000"/>
            </a:solidFill>
          </a:ln>
        </p:spPr>
        <p:txBody>
          <a:bodyPr wrap="square" lIns="156746" tIns="78373" rIns="156746" bIns="78373">
            <a:spAutoFit/>
          </a:bodyPr>
          <a:lstStyle/>
          <a:p>
            <a:pPr algn="ctr"/>
            <a:r>
              <a:rPr lang="en-US" sz="4100" dirty="0" smtClean="0"/>
              <a:t>The lesson plan questions</a:t>
            </a:r>
            <a:endParaRPr lang="en-US" sz="4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21505"/>
                                        </p:tgtEl>
                                        <p:attrNameLst>
                                          <p:attrName>style.visibility</p:attrName>
                                        </p:attrNameLst>
                                      </p:cBhvr>
                                      <p:to>
                                        <p:strVal val="visible"/>
                                      </p:to>
                                    </p:set>
                                    <p:anim calcmode="lin" valueType="num">
                                      <p:cBhvr>
                                        <p:cTn id="14" dur="500" fill="hold"/>
                                        <p:tgtEl>
                                          <p:spTgt spid="21505"/>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21505"/>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21505"/>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215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457200" y="389469"/>
            <a:ext cx="17221200" cy="8422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914400" y="-46451"/>
            <a:ext cx="16611600" cy="2697433"/>
          </a:xfrm>
          <a:prstGeom prst="rect">
            <a:avLst/>
          </a:prstGeom>
          <a:solidFill>
            <a:schemeClr val="tx2">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5500" b="1" dirty="0" smtClean="0">
                <a:solidFill>
                  <a:srgbClr val="000000"/>
                </a:solidFill>
                <a:latin typeface="Arial" pitchFamily="34" charset="0"/>
                <a:ea typeface="Calibri" pitchFamily="34" charset="0"/>
                <a:cs typeface="Calibri" pitchFamily="34" charset="0"/>
              </a:rPr>
              <a:t>Day - 4</a:t>
            </a:r>
            <a:endParaRPr lang="en-US" sz="5500" dirty="0" smtClean="0">
              <a:latin typeface="Arial" pitchFamily="34" charset="0"/>
              <a:cs typeface="Arial" pitchFamily="34" charset="0"/>
            </a:endParaRPr>
          </a:p>
          <a:p>
            <a:pPr algn="ctr" eaLnBrk="0" fontAlgn="base" hangingPunct="0">
              <a:spcBef>
                <a:spcPct val="0"/>
              </a:spcBef>
              <a:spcAft>
                <a:spcPct val="0"/>
              </a:spcAft>
            </a:pPr>
            <a:r>
              <a:rPr lang="en-US" sz="5500" b="1" dirty="0" smtClean="0">
                <a:solidFill>
                  <a:srgbClr val="000000"/>
                </a:solidFill>
                <a:latin typeface="Arial" pitchFamily="34" charset="0"/>
                <a:ea typeface="Calibri" pitchFamily="34" charset="0"/>
                <a:cs typeface="Calibri" pitchFamily="34" charset="0"/>
              </a:rPr>
              <a:t>Session - 2</a:t>
            </a:r>
            <a:endParaRPr lang="en-US" sz="5500" dirty="0" smtClean="0">
              <a:latin typeface="Arial" pitchFamily="34" charset="0"/>
              <a:cs typeface="Arial" pitchFamily="34" charset="0"/>
            </a:endParaRPr>
          </a:p>
          <a:p>
            <a:pPr algn="ctr" eaLnBrk="0" fontAlgn="base" hangingPunct="0">
              <a:spcBef>
                <a:spcPct val="0"/>
              </a:spcBef>
              <a:spcAft>
                <a:spcPct val="0"/>
              </a:spcAft>
            </a:pPr>
            <a:r>
              <a:rPr lang="en-US" sz="5500" b="1" dirty="0" smtClean="0">
                <a:solidFill>
                  <a:srgbClr val="000000"/>
                </a:solidFill>
                <a:latin typeface="Arial" pitchFamily="34" charset="0"/>
                <a:ea typeface="Calibri" pitchFamily="34" charset="0"/>
                <a:cs typeface="Calibri" pitchFamily="34" charset="0"/>
              </a:rPr>
              <a:t>Early Reading and writing</a:t>
            </a:r>
            <a:endParaRPr lang="en-US" sz="5500" dirty="0" smtClean="0">
              <a:latin typeface="Arial" pitchFamily="34" charset="0"/>
              <a:cs typeface="Arial" pitchFamily="34" charset="0"/>
            </a:endParaRPr>
          </a:p>
        </p:txBody>
      </p:sp>
      <p:sp>
        <p:nvSpPr>
          <p:cNvPr id="4" name="TextBox 3"/>
          <p:cNvSpPr txBox="1"/>
          <p:nvPr/>
        </p:nvSpPr>
        <p:spPr>
          <a:xfrm>
            <a:off x="914400" y="2941367"/>
            <a:ext cx="16611600" cy="2697433"/>
          </a:xfrm>
          <a:prstGeom prst="rect">
            <a:avLst/>
          </a:prstGeom>
          <a:blipFill>
            <a:blip r:embed="rId2" cstate="print"/>
            <a:tile tx="0" ty="0" sx="100000" sy="100000" flip="none" algn="tl"/>
          </a:blipFill>
          <a:ln w="28575">
            <a:solidFill>
              <a:srgbClr val="FF0000"/>
            </a:solidFill>
          </a:ln>
        </p:spPr>
        <p:txBody>
          <a:bodyPr wrap="square" lIns="156746" tIns="78373" rIns="156746" bIns="78373" rtlCol="0">
            <a:spAutoFit/>
          </a:bodyPr>
          <a:lstStyle/>
          <a:p>
            <a:pPr algn="ctr"/>
            <a:r>
              <a:rPr lang="en-US" sz="5500" dirty="0" smtClean="0"/>
              <a:t>Activity: 1: Warm up: Two little hands clap </a:t>
            </a:r>
            <a:r>
              <a:rPr lang="en-US" sz="5500" dirty="0" err="1" smtClean="0"/>
              <a:t>clap</a:t>
            </a:r>
            <a:r>
              <a:rPr lang="en-US" sz="5500" dirty="0" smtClean="0"/>
              <a:t> </a:t>
            </a:r>
            <a:r>
              <a:rPr lang="en-US" sz="5500" dirty="0" err="1" smtClean="0"/>
              <a:t>clap</a:t>
            </a:r>
            <a:r>
              <a:rPr lang="en-US" sz="5500" dirty="0" smtClean="0"/>
              <a:t>. Audio (additional) Class 1 Rhyme By showing and role playing</a:t>
            </a:r>
            <a:endParaRPr lang="en-US" sz="5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2529"/>
                                        </p:tgtEl>
                                        <p:attrNameLst>
                                          <p:attrName>style.visibility</p:attrName>
                                        </p:attrNameLst>
                                      </p:cBhvr>
                                      <p:to>
                                        <p:strVal val="visible"/>
                                      </p:to>
                                    </p:set>
                                    <p:anim by="(-#ppt_w*2)" calcmode="lin" valueType="num">
                                      <p:cBhvr rctx="PPT">
                                        <p:cTn id="7" dur="500" autoRev="1" fill="hold">
                                          <p:stCondLst>
                                            <p:cond delay="0"/>
                                          </p:stCondLst>
                                        </p:cTn>
                                        <p:tgtEl>
                                          <p:spTgt spid="22529"/>
                                        </p:tgtEl>
                                        <p:attrNameLst>
                                          <p:attrName>ppt_w</p:attrName>
                                        </p:attrNameLst>
                                      </p:cBhvr>
                                    </p:anim>
                                    <p:anim by="(#ppt_w*0.50)" calcmode="lin" valueType="num">
                                      <p:cBhvr>
                                        <p:cTn id="8" dur="500" decel="50000" autoRev="1" fill="hold">
                                          <p:stCondLst>
                                            <p:cond delay="0"/>
                                          </p:stCondLst>
                                        </p:cTn>
                                        <p:tgtEl>
                                          <p:spTgt spid="22529"/>
                                        </p:tgtEl>
                                        <p:attrNameLst>
                                          <p:attrName>ppt_x</p:attrName>
                                        </p:attrNameLst>
                                      </p:cBhvr>
                                    </p:anim>
                                    <p:anim from="(-#ppt_h/2)" to="(#ppt_y)" calcmode="lin" valueType="num">
                                      <p:cBhvr>
                                        <p:cTn id="9" dur="1000" fill="hold">
                                          <p:stCondLst>
                                            <p:cond delay="0"/>
                                          </p:stCondLst>
                                        </p:cTn>
                                        <p:tgtEl>
                                          <p:spTgt spid="22529"/>
                                        </p:tgtEl>
                                        <p:attrNameLst>
                                          <p:attrName>ppt_y</p:attrName>
                                        </p:attrNameLst>
                                      </p:cBhvr>
                                    </p:anim>
                                    <p:animRot by="21600000">
                                      <p:cBhvr>
                                        <p:cTn id="10" dur="1000" fill="hold">
                                          <p:stCondLst>
                                            <p:cond delay="0"/>
                                          </p:stCondLst>
                                        </p:cTn>
                                        <p:tgtEl>
                                          <p:spTgt spid="2252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06400"/>
            <a:ext cx="16916400" cy="1851048"/>
          </a:xfrm>
          <a:prstGeom prst="rect">
            <a:avLst/>
          </a:prstGeom>
          <a:solidFill>
            <a:schemeClr val="accent1">
              <a:lumMod val="40000"/>
              <a:lumOff val="60000"/>
            </a:schemeClr>
          </a:solidFill>
          <a:ln w="28575">
            <a:solidFill>
              <a:srgbClr val="FF0000"/>
            </a:solidFill>
          </a:ln>
        </p:spPr>
        <p:txBody>
          <a:bodyPr wrap="square" lIns="156746" tIns="78373" rIns="156746" bIns="78373">
            <a:spAutoFit/>
          </a:bodyPr>
          <a:lstStyle/>
          <a:p>
            <a:pPr algn="ctr"/>
            <a:r>
              <a:rPr lang="en-US" sz="5500" b="1" dirty="0" smtClean="0"/>
              <a:t>Activity-2: Introducing the stages of early reading and writing </a:t>
            </a:r>
            <a:r>
              <a:rPr lang="en-US" b="1" dirty="0" smtClean="0"/>
              <a:t>	</a:t>
            </a:r>
            <a:endParaRPr lang="en-US" dirty="0"/>
          </a:p>
        </p:txBody>
      </p:sp>
      <p:sp>
        <p:nvSpPr>
          <p:cNvPr id="3" name="Rectangle 2"/>
          <p:cNvSpPr/>
          <p:nvPr/>
        </p:nvSpPr>
        <p:spPr>
          <a:xfrm>
            <a:off x="609600" y="2946400"/>
            <a:ext cx="16764000" cy="1851048"/>
          </a:xfrm>
          <a:prstGeom prst="rect">
            <a:avLst/>
          </a:prstGeom>
          <a:solidFill>
            <a:schemeClr val="tx2">
              <a:lumMod val="40000"/>
              <a:lumOff val="60000"/>
            </a:schemeClr>
          </a:solidFill>
          <a:ln w="28575">
            <a:solidFill>
              <a:srgbClr val="FF0000"/>
            </a:solidFill>
          </a:ln>
        </p:spPr>
        <p:txBody>
          <a:bodyPr wrap="square" lIns="156746" tIns="78373" rIns="156746" bIns="78373">
            <a:spAutoFit/>
          </a:bodyPr>
          <a:lstStyle/>
          <a:p>
            <a:r>
              <a:rPr lang="en-US" sz="5500" dirty="0" err="1" smtClean="0"/>
              <a:t>Organise</a:t>
            </a:r>
            <a:r>
              <a:rPr lang="en-US" sz="5500" dirty="0" smtClean="0"/>
              <a:t> participants into pairs. Give/ show each pair a copy of </a:t>
            </a:r>
            <a:r>
              <a:rPr lang="en-US" sz="5500" b="1" u="sng" dirty="0" smtClean="0"/>
              <a:t>worksheet-13</a:t>
            </a:r>
            <a:r>
              <a:rPr lang="en-US" sz="5500" b="1" dirty="0" smtClean="0"/>
              <a:t>.</a:t>
            </a:r>
            <a:r>
              <a:rPr lang="en-US" sz="5500" dirty="0" smtClean="0"/>
              <a:t> </a:t>
            </a:r>
            <a:endParaRPr lang="en-US" sz="5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from="(-#ppt_w/2)" to="(#ppt_x)" calcmode="lin" valueType="num">
                                      <p:cBhvr>
                                        <p:cTn id="16" dur="600" fill="hold">
                                          <p:stCondLst>
                                            <p:cond delay="0"/>
                                          </p:stCondLst>
                                        </p:cTn>
                                        <p:tgtEl>
                                          <p:spTgt spid="3"/>
                                        </p:tgtEl>
                                        <p:attrNameLst>
                                          <p:attrName>ppt_x</p:attrName>
                                        </p:attrNameLst>
                                      </p:cBhvr>
                                    </p:anim>
                                    <p:anim from="0" to="-1.0" calcmode="lin" valueType="num">
                                      <p:cBhvr>
                                        <p:cTn id="17" dur="200" decel="50000" autoRev="1" fill="hold">
                                          <p:stCondLst>
                                            <p:cond delay="600"/>
                                          </p:stCondLst>
                                        </p:cTn>
                                        <p:tgtEl>
                                          <p:spTgt spid="3"/>
                                        </p:tgtEl>
                                        <p:attrNameLst>
                                          <p:attrName>xshear</p:attrName>
                                        </p:attrNameLst>
                                      </p:cBhvr>
                                    </p:anim>
                                    <p:animScale>
                                      <p:cBhvr>
                                        <p:cTn id="18" dur="200" decel="100000" autoRev="1" fill="hold">
                                          <p:stCondLst>
                                            <p:cond delay="600"/>
                                          </p:stCondLst>
                                        </p:cTn>
                                        <p:tgtEl>
                                          <p:spTgt spid="3"/>
                                        </p:tgtEl>
                                      </p:cBhvr>
                                      <p:from x="100000" y="100000"/>
                                      <p:to x="80000" y="100000"/>
                                    </p:animScale>
                                    <p:anim by="(#ppt_h/3+#ppt_w*0.1)" calcmode="lin" valueType="num">
                                      <p:cBhvr additive="sum">
                                        <p:cTn id="19"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457200" y="2112"/>
            <a:ext cx="17221200" cy="681497"/>
          </a:xfrm>
          <a:prstGeom prst="rect">
            <a:avLst/>
          </a:prstGeom>
          <a:solidFill>
            <a:schemeClr val="accent2">
              <a:lumMod val="60000"/>
              <a:lumOff val="4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3400" b="1" dirty="0" smtClean="0">
                <a:latin typeface="Arial" pitchFamily="34" charset="0"/>
                <a:ea typeface="Calibri" pitchFamily="34" charset="0"/>
                <a:cs typeface="Times New Roman" pitchFamily="18" charset="0"/>
              </a:rPr>
              <a:t>Worksheet-13</a:t>
            </a:r>
            <a:endParaRPr lang="en-US" sz="3400" dirty="0" smtClean="0">
              <a:latin typeface="Arial" pitchFamily="34" charset="0"/>
              <a:cs typeface="Arial" pitchFamily="34" charset="0"/>
            </a:endParaRPr>
          </a:p>
        </p:txBody>
      </p:sp>
      <p:sp>
        <p:nvSpPr>
          <p:cNvPr id="4" name="Rectangle 3"/>
          <p:cNvSpPr/>
          <p:nvPr/>
        </p:nvSpPr>
        <p:spPr>
          <a:xfrm>
            <a:off x="457200" y="766303"/>
            <a:ext cx="17221200" cy="681497"/>
          </a:xfrm>
          <a:prstGeom prst="rect">
            <a:avLst/>
          </a:prstGeom>
          <a:solidFill>
            <a:schemeClr val="accent1">
              <a:lumMod val="40000"/>
              <a:lumOff val="60000"/>
            </a:schemeClr>
          </a:solidFill>
          <a:ln w="28575">
            <a:solidFill>
              <a:srgbClr val="FF0000"/>
            </a:solidFill>
          </a:ln>
        </p:spPr>
        <p:txBody>
          <a:bodyPr wrap="square" lIns="156746" tIns="78373" rIns="156746" bIns="78373">
            <a:spAutoFit/>
          </a:bodyPr>
          <a:lstStyle/>
          <a:p>
            <a:r>
              <a:rPr lang="en-US" sz="3400" b="1" dirty="0" smtClean="0"/>
              <a:t>Read in pair and fill in the gaps for the stages of early reading and writing </a:t>
            </a:r>
            <a:endParaRPr lang="en-US" sz="3400" dirty="0"/>
          </a:p>
        </p:txBody>
      </p:sp>
      <p:sp>
        <p:nvSpPr>
          <p:cNvPr id="24578" name="Rectangle 2"/>
          <p:cNvSpPr>
            <a:spLocks noChangeArrowheads="1"/>
          </p:cNvSpPr>
          <p:nvPr/>
        </p:nvSpPr>
        <p:spPr bwMode="auto">
          <a:xfrm>
            <a:off x="304800" y="1584441"/>
            <a:ext cx="17754600" cy="7483359"/>
          </a:xfrm>
          <a:prstGeom prst="rect">
            <a:avLst/>
          </a:prstGeom>
          <a:solidFill>
            <a:schemeClr val="accent3">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fontAlgn="base">
              <a:spcBef>
                <a:spcPct val="0"/>
              </a:spcBef>
              <a:spcAft>
                <a:spcPct val="0"/>
              </a:spcAft>
            </a:pPr>
            <a:r>
              <a:rPr lang="en-US" sz="2800" b="1" i="1" dirty="0" smtClean="0">
                <a:solidFill>
                  <a:srgbClr val="000000"/>
                </a:solidFill>
                <a:latin typeface="Arial" pitchFamily="34" charset="0"/>
                <a:ea typeface="Calibri" pitchFamily="34" charset="0"/>
                <a:cs typeface="Calibri" pitchFamily="34" charset="0"/>
              </a:rPr>
              <a:t>Activity 1: Learning to read</a:t>
            </a:r>
            <a:endParaRPr lang="en-US" sz="2800" dirty="0" smtClean="0">
              <a:latin typeface="Arial" pitchFamily="34" charset="0"/>
              <a:cs typeface="Arial" pitchFamily="34" charset="0"/>
            </a:endParaRPr>
          </a:p>
          <a:p>
            <a:pPr eaLnBrk="0" fontAlgn="base" hangingPunct="0">
              <a:spcBef>
                <a:spcPct val="0"/>
              </a:spcBef>
              <a:spcAft>
                <a:spcPct val="0"/>
              </a:spcAft>
            </a:pPr>
            <a:r>
              <a:rPr lang="en-US" sz="2800" dirty="0" smtClean="0">
                <a:solidFill>
                  <a:srgbClr val="000000"/>
                </a:solidFill>
                <a:latin typeface="Arial" pitchFamily="34" charset="0"/>
                <a:ea typeface="Calibri" pitchFamily="34" charset="0"/>
                <a:cs typeface="Calibri" pitchFamily="34" charset="0"/>
              </a:rPr>
              <a:t>Below are eight stages in the process of learning to read English for most children. These stages don’t necessarily happen in exactly this order, and many of them happen at the same time. However, it is a useful guide. Complete the sentences with suitable example words.</a:t>
            </a:r>
            <a:endParaRPr lang="en-US" sz="2800" dirty="0" smtClean="0">
              <a:latin typeface="Arial" pitchFamily="34" charset="0"/>
              <a:cs typeface="Arial" pitchFamily="34" charset="0"/>
            </a:endParaRPr>
          </a:p>
          <a:p>
            <a:pPr eaLnBrk="0" fontAlgn="base" hangingPunct="0">
              <a:spcBef>
                <a:spcPct val="0"/>
              </a:spcBef>
              <a:spcAft>
                <a:spcPct val="0"/>
              </a:spcAft>
            </a:pP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1. The child learns the most common sounds for the letters of the alphabet. For example, the letter sounds in ‘cat’ and ‘</a:t>
            </a:r>
            <a:r>
              <a:rPr lang="en-US" sz="2800" dirty="0" smtClean="0">
                <a:solidFill>
                  <a:srgbClr val="000000"/>
                </a:solidFill>
                <a:latin typeface="Arial" pitchFamily="34" charset="0"/>
                <a:ea typeface="Calibri" pitchFamily="34" charset="0"/>
                <a:cs typeface="Calibri" pitchFamily="34" charset="0"/>
              </a:rPr>
              <a:t>hen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2. He/she learns to put these together to form simple words such as ‘hand’, </a:t>
            </a:r>
            <a:r>
              <a:rPr kumimoji="0" lang="en-US" sz="2800" b="0" i="1" u="none" strike="noStrike" cap="none" normalizeH="0" baseline="0" dirty="0" smtClean="0">
                <a:ln>
                  <a:noFill/>
                </a:ln>
                <a:solidFill>
                  <a:srgbClr val="000000"/>
                </a:solidFill>
                <a:effectLst/>
                <a:latin typeface="Arial" pitchFamily="34" charset="0"/>
                <a:ea typeface="Calibri" pitchFamily="34" charset="0"/>
                <a:cs typeface="Calibri" pitchFamily="34" charset="0"/>
              </a:rPr>
              <a:t>____ </a:t>
            </a:r>
            <a:r>
              <a:rPr lang="en-US" sz="2800" i="1" dirty="0" smtClean="0">
                <a:solidFill>
                  <a:srgbClr val="000000"/>
                </a:solidFill>
                <a:latin typeface="Arial" pitchFamily="34" charset="0"/>
                <a:ea typeface="Calibri" pitchFamily="34" charset="0"/>
                <a:cs typeface="Calibri" pitchFamily="34" charset="0"/>
              </a:rPr>
              <a:t>               </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and </a:t>
            </a:r>
            <a:r>
              <a:rPr kumimoji="0" lang="en-US" sz="2800" b="0" i="1" u="none" strike="noStrike" cap="none" normalizeH="0" baseline="0" dirty="0" smtClean="0">
                <a:ln>
                  <a:noFill/>
                </a:ln>
                <a:solidFill>
                  <a:srgbClr val="000000"/>
                </a:solidFill>
                <a:effectLst/>
                <a:latin typeface="Arial" pitchFamily="34" charset="0"/>
                <a:ea typeface="Calibri" pitchFamily="34" charset="0"/>
                <a:cs typeface="Calibri" pitchFamily="34" charset="0"/>
              </a:rPr>
              <a:t>______.</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3. He/she learns how pairs of </a:t>
            </a:r>
            <a:r>
              <a:rPr kumimoji="0" lang="en-US" sz="28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consonants </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work together to make </a:t>
            </a:r>
            <a:r>
              <a:rPr kumimoji="0" lang="en-US" sz="2800" b="0" i="1" u="none" strike="noStrike" cap="none" normalizeH="0" baseline="0" dirty="0" smtClean="0">
                <a:ln>
                  <a:noFill/>
                </a:ln>
                <a:solidFill>
                  <a:srgbClr val="000000"/>
                </a:solidFill>
                <a:effectLst/>
                <a:latin typeface="Arial" pitchFamily="34" charset="0"/>
                <a:ea typeface="Calibri" pitchFamily="34" charset="0"/>
                <a:cs typeface="Calibri" pitchFamily="34" charset="0"/>
              </a:rPr>
              <a:t>new </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sounds. For example, ‘she’, _____</a:t>
            </a:r>
            <a:r>
              <a:rPr kumimoji="0" lang="en-US" sz="2800" b="0" i="1" u="none" strike="noStrike" cap="none" normalizeH="0" baseline="0" dirty="0" smtClean="0">
                <a:ln>
                  <a:noFill/>
                </a:ln>
                <a:solidFill>
                  <a:srgbClr val="000000"/>
                </a:solidFill>
                <a:effectLst/>
                <a:latin typeface="Arial" pitchFamily="34" charset="0"/>
                <a:ea typeface="Calibri" pitchFamily="34" charset="0"/>
                <a:cs typeface="Calibri" pitchFamily="34" charset="0"/>
              </a:rPr>
              <a:t>___</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__     and __</a:t>
            </a:r>
            <a:r>
              <a:rPr kumimoji="0" lang="en-US" sz="2800" b="0" i="1" u="none" strike="noStrike" cap="none" normalizeH="0" baseline="0" dirty="0" smtClean="0">
                <a:ln>
                  <a:noFill/>
                </a:ln>
                <a:solidFill>
                  <a:srgbClr val="000000"/>
                </a:solidFill>
                <a:effectLst/>
                <a:latin typeface="Arial" pitchFamily="34" charset="0"/>
                <a:ea typeface="Calibri" pitchFamily="34" charset="0"/>
                <a:cs typeface="Calibri" pitchFamily="34" charset="0"/>
              </a:rPr>
              <a:t>___</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_____.</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4. He/she learns how pairs of </a:t>
            </a:r>
            <a:r>
              <a:rPr kumimoji="0" lang="en-US" sz="28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vowels </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work together to make new sounds. For example, ‘good’, ‘rain’, _____</a:t>
            </a:r>
            <a:r>
              <a:rPr kumimoji="0" lang="en-US" sz="2800" b="0" i="1" u="none" strike="noStrike" cap="none" normalizeH="0" baseline="0" dirty="0" smtClean="0">
                <a:ln>
                  <a:noFill/>
                </a:ln>
                <a:solidFill>
                  <a:srgbClr val="000000"/>
                </a:solidFill>
                <a:effectLst/>
                <a:latin typeface="Arial" pitchFamily="34" charset="0"/>
                <a:ea typeface="Calibri" pitchFamily="34" charset="0"/>
                <a:cs typeface="Calibri" pitchFamily="34" charset="0"/>
              </a:rPr>
              <a:t>___</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__              and ___</a:t>
            </a:r>
            <a:r>
              <a:rPr kumimoji="0" lang="en-US" sz="2800" b="0" i="1" u="none" strike="noStrike" cap="none" normalizeH="0" baseline="0" dirty="0" smtClean="0">
                <a:ln>
                  <a:noFill/>
                </a:ln>
                <a:solidFill>
                  <a:srgbClr val="000000"/>
                </a:solidFill>
                <a:effectLst/>
                <a:latin typeface="Arial" pitchFamily="34" charset="0"/>
                <a:ea typeface="Calibri" pitchFamily="34" charset="0"/>
                <a:cs typeface="Calibri" pitchFamily="34" charset="0"/>
              </a:rPr>
              <a:t>___</a:t>
            </a:r>
            <a:r>
              <a:rPr lang="en-US" sz="2800" dirty="0" smtClean="0">
                <a:solidFill>
                  <a:srgbClr val="000000"/>
                </a:solidFill>
                <a:latin typeface="Arial" pitchFamily="34" charset="0"/>
                <a:ea typeface="Calibri" pitchFamily="34" charset="0"/>
                <a:cs typeface="Calibri" pitchFamily="34" charset="0"/>
              </a:rPr>
              <a:t>_ ’,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5. He/she learns how </a:t>
            </a:r>
            <a:r>
              <a:rPr kumimoji="0" lang="en-US" sz="2800" b="0" i="1" u="none" strike="noStrike" cap="none" normalizeH="0" baseline="0" dirty="0" smtClean="0">
                <a:ln>
                  <a:noFill/>
                </a:ln>
                <a:solidFill>
                  <a:srgbClr val="000000"/>
                </a:solidFill>
                <a:effectLst/>
                <a:latin typeface="Arial" pitchFamily="34" charset="0"/>
                <a:ea typeface="Calibri" pitchFamily="34" charset="0"/>
                <a:cs typeface="Calibri" pitchFamily="34" charset="0"/>
              </a:rPr>
              <a:t>r </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and </a:t>
            </a:r>
            <a:r>
              <a:rPr kumimoji="0" lang="en-US" sz="28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consonant </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 </a:t>
            </a:r>
            <a:r>
              <a:rPr kumimoji="0" lang="en-US" sz="2800" b="0" i="1" u="none" strike="noStrike" cap="none" normalizeH="0" baseline="0" dirty="0" smtClean="0">
                <a:ln>
                  <a:noFill/>
                </a:ln>
                <a:solidFill>
                  <a:srgbClr val="000000"/>
                </a:solidFill>
                <a:effectLst/>
                <a:latin typeface="Arial" pitchFamily="34" charset="0"/>
                <a:ea typeface="Calibri" pitchFamily="34" charset="0"/>
                <a:cs typeface="Calibri" pitchFamily="34" charset="0"/>
              </a:rPr>
              <a:t>e </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can change the sound of the </a:t>
            </a:r>
            <a:r>
              <a:rPr kumimoji="0" lang="en-US" sz="2800" b="1" i="0" u="none" strike="noStrike" cap="none" normalizeH="0" baseline="0" dirty="0" smtClean="0">
                <a:ln>
                  <a:noFill/>
                </a:ln>
                <a:solidFill>
                  <a:srgbClr val="000000"/>
                </a:solidFill>
                <a:effectLst/>
                <a:latin typeface="Arial" pitchFamily="34" charset="0"/>
                <a:ea typeface="Calibri" pitchFamily="34" charset="0"/>
                <a:cs typeface="Calibri" pitchFamily="34" charset="0"/>
              </a:rPr>
              <a:t>vowel  </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that goes before. For example, ‘short’, ‘time’, _____</a:t>
            </a:r>
            <a:r>
              <a:rPr kumimoji="0" lang="en-US" sz="2800" b="0" i="1" u="none" strike="noStrike" cap="none" normalizeH="0" baseline="0" dirty="0" smtClean="0">
                <a:ln>
                  <a:noFill/>
                </a:ln>
                <a:solidFill>
                  <a:srgbClr val="000000"/>
                </a:solidFill>
                <a:effectLst/>
                <a:latin typeface="Arial" pitchFamily="34" charset="0"/>
                <a:ea typeface="Calibri" pitchFamily="34" charset="0"/>
                <a:cs typeface="Calibri" pitchFamily="34" charset="0"/>
              </a:rPr>
              <a:t>___</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__    and ___</a:t>
            </a:r>
            <a:r>
              <a:rPr kumimoji="0" lang="en-US" sz="2800" b="0" i="1" u="none" strike="noStrike" cap="none" normalizeH="0" baseline="0" dirty="0" smtClean="0">
                <a:ln>
                  <a:noFill/>
                </a:ln>
                <a:solidFill>
                  <a:srgbClr val="000000"/>
                </a:solidFill>
                <a:effectLst/>
                <a:latin typeface="Arial" pitchFamily="34" charset="0"/>
                <a:ea typeface="Calibri" pitchFamily="34" charset="0"/>
                <a:cs typeface="Calibri" pitchFamily="34" charset="0"/>
              </a:rPr>
              <a:t>___</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____.</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6. He/she learns the less common sounds of some letters, such as the </a:t>
            </a:r>
            <a:r>
              <a:rPr kumimoji="0" lang="en-US" sz="2800" b="0" i="1" u="none" strike="noStrike" cap="none" normalizeH="0" baseline="0" dirty="0" smtClean="0">
                <a:ln>
                  <a:noFill/>
                </a:ln>
                <a:solidFill>
                  <a:srgbClr val="000000"/>
                </a:solidFill>
                <a:effectLst/>
                <a:latin typeface="Arial" pitchFamily="34" charset="0"/>
                <a:ea typeface="Calibri" pitchFamily="34" charset="0"/>
                <a:cs typeface="Calibri" pitchFamily="34" charset="0"/>
              </a:rPr>
              <a:t>c </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in ‘ice’ and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sz="2800" b="0" i="1" u="none" strike="noStrike" cap="none" normalizeH="0" baseline="0" dirty="0" smtClean="0">
                <a:ln>
                  <a:noFill/>
                </a:ln>
                <a:solidFill>
                  <a:srgbClr val="000000"/>
                </a:solidFill>
                <a:effectLst/>
                <a:latin typeface="Arial" pitchFamily="34" charset="0"/>
                <a:ea typeface="Calibri" pitchFamily="34" charset="0"/>
                <a:cs typeface="Calibri" pitchFamily="34" charset="0"/>
              </a:rPr>
              <a:t>__________ </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 the </a:t>
            </a:r>
            <a:r>
              <a:rPr kumimoji="0" lang="en-US" sz="2800" b="0" i="1" u="none" strike="noStrike" cap="none" normalizeH="0" baseline="0" dirty="0" smtClean="0">
                <a:ln>
                  <a:noFill/>
                </a:ln>
                <a:solidFill>
                  <a:srgbClr val="000000"/>
                </a:solidFill>
                <a:effectLst/>
                <a:latin typeface="Arial" pitchFamily="34" charset="0"/>
                <a:ea typeface="Calibri" pitchFamily="34" charset="0"/>
                <a:cs typeface="Calibri" pitchFamily="34" charset="0"/>
              </a:rPr>
              <a:t>s </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in ‘nose’ and </a:t>
            </a:r>
            <a:r>
              <a:rPr kumimoji="0" lang="en-US" sz="2800" b="0" i="1" u="none" strike="noStrike" cap="none" normalizeH="0" baseline="0" dirty="0" smtClean="0">
                <a:ln>
                  <a:noFill/>
                </a:ln>
                <a:solidFill>
                  <a:srgbClr val="000000"/>
                </a:solidFill>
                <a:effectLst/>
                <a:latin typeface="Arial" pitchFamily="34" charset="0"/>
                <a:ea typeface="Calibri" pitchFamily="34" charset="0"/>
                <a:cs typeface="Calibri" pitchFamily="34" charset="0"/>
              </a:rPr>
              <a:t>__________</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7. He/she learns to build longer, more complex words such as ‘grandmother’</a:t>
            </a:r>
            <a:r>
              <a:rPr kumimoji="0" lang="en-US" sz="2800" b="0" i="1" u="none" strike="noStrike" cap="none" normalizeH="0" baseline="0" dirty="0" smtClean="0">
                <a:ln>
                  <a:noFill/>
                </a:ln>
                <a:solidFill>
                  <a:srgbClr val="000000"/>
                </a:solidFill>
                <a:effectLst/>
                <a:latin typeface="Arial" pitchFamily="34" charset="0"/>
                <a:ea typeface="Calibri" pitchFamily="34" charset="0"/>
                <a:cs typeface="Calibri" pitchFamily="34" charset="0"/>
              </a:rPr>
              <a:t>, __                        </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and </a:t>
            </a:r>
            <a:r>
              <a:rPr kumimoji="0" lang="en-US" sz="2800" b="0" i="1" u="none" strike="noStrike" cap="none" normalizeH="0" baseline="0" dirty="0" smtClean="0">
                <a:ln>
                  <a:noFill/>
                </a:ln>
                <a:solidFill>
                  <a:srgbClr val="000000"/>
                </a:solidFill>
                <a:effectLst/>
                <a:latin typeface="Arial" pitchFamily="34" charset="0"/>
                <a:ea typeface="Calibri" pitchFamily="34" charset="0"/>
                <a:cs typeface="Calibri" pitchFamily="34" charset="0"/>
              </a:rPr>
              <a:t>_____</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8. He/she learns unusual and irregular spellings such as ‘high’, ‘beautiful’, </a:t>
            </a:r>
            <a:r>
              <a:rPr kumimoji="0" lang="en-US" sz="2800" b="0" i="1" u="none" strike="noStrike" cap="none" normalizeH="0" baseline="0" dirty="0" smtClean="0">
                <a:ln>
                  <a:noFill/>
                </a:ln>
                <a:solidFill>
                  <a:srgbClr val="000000"/>
                </a:solidFill>
                <a:effectLst/>
                <a:latin typeface="Arial" pitchFamily="34" charset="0"/>
                <a:ea typeface="Calibri" pitchFamily="34" charset="0"/>
                <a:cs typeface="Calibri" pitchFamily="34" charset="0"/>
              </a:rPr>
              <a:t>____                                </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and </a:t>
            </a:r>
            <a:r>
              <a:rPr kumimoji="0" lang="en-US" sz="2800" b="0" i="1" u="none" strike="noStrike" cap="none" normalizeH="0" baseline="0" dirty="0" smtClean="0">
                <a:ln>
                  <a:noFill/>
                </a:ln>
                <a:solidFill>
                  <a:srgbClr val="000000"/>
                </a:solidFill>
                <a:effectLst/>
                <a:latin typeface="Arial" pitchFamily="34" charset="0"/>
                <a:ea typeface="Calibri" pitchFamily="34" charset="0"/>
                <a:cs typeface="Calibri" pitchFamily="34" charset="0"/>
              </a:rPr>
              <a:t>_____.</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8745200" y="0"/>
            <a:ext cx="1981200" cy="635330"/>
          </a:xfrm>
          <a:prstGeom prst="rect">
            <a:avLst/>
          </a:prstGeom>
          <a:noFill/>
        </p:spPr>
        <p:txBody>
          <a:bodyPr wrap="square" lIns="156746" tIns="78373" rIns="156746" bIns="78373" rtlCol="0">
            <a:spAutoFit/>
          </a:bodyPr>
          <a:lstStyle/>
          <a:p>
            <a:r>
              <a:rPr lang="en-US" b="1" dirty="0" smtClean="0"/>
              <a:t>Cat, red</a:t>
            </a:r>
            <a:endParaRPr lang="en-US" b="1" dirty="0"/>
          </a:p>
        </p:txBody>
      </p:sp>
      <p:sp>
        <p:nvSpPr>
          <p:cNvPr id="6" name="TextBox 5"/>
          <p:cNvSpPr txBox="1"/>
          <p:nvPr/>
        </p:nvSpPr>
        <p:spPr>
          <a:xfrm>
            <a:off x="-3352800" y="304800"/>
            <a:ext cx="1371600" cy="635330"/>
          </a:xfrm>
          <a:prstGeom prst="rect">
            <a:avLst/>
          </a:prstGeom>
          <a:noFill/>
        </p:spPr>
        <p:txBody>
          <a:bodyPr wrap="square" lIns="156746" tIns="78373" rIns="156746" bIns="78373" rtlCol="0">
            <a:spAutoFit/>
          </a:bodyPr>
          <a:lstStyle/>
          <a:p>
            <a:r>
              <a:rPr lang="en-US" b="1" dirty="0" smtClean="0"/>
              <a:t>help</a:t>
            </a:r>
            <a:endParaRPr lang="en-US" b="1" dirty="0"/>
          </a:p>
        </p:txBody>
      </p:sp>
      <p:sp>
        <p:nvSpPr>
          <p:cNvPr id="7" name="Rectangle 6"/>
          <p:cNvSpPr/>
          <p:nvPr/>
        </p:nvSpPr>
        <p:spPr>
          <a:xfrm>
            <a:off x="-4876799" y="2336801"/>
            <a:ext cx="3235622" cy="527609"/>
          </a:xfrm>
          <a:prstGeom prst="rect">
            <a:avLst/>
          </a:prstGeom>
        </p:spPr>
        <p:txBody>
          <a:bodyPr wrap="none" lIns="156746" tIns="78373" rIns="156746" bIns="78373">
            <a:spAutoFit/>
          </a:bodyPr>
          <a:lstStyle/>
          <a:p>
            <a:r>
              <a:rPr lang="en-US" sz="2400" b="1" dirty="0" smtClean="0">
                <a:solidFill>
                  <a:srgbClr val="000000"/>
                </a:solidFill>
                <a:latin typeface="Arial" pitchFamily="34" charset="0"/>
                <a:ea typeface="Calibri" pitchFamily="34" charset="0"/>
                <a:cs typeface="Calibri" pitchFamily="34" charset="0"/>
              </a:rPr>
              <a:t>with, shop, chicken</a:t>
            </a:r>
            <a:r>
              <a:rPr lang="en-US" sz="2400" dirty="0" smtClean="0">
                <a:solidFill>
                  <a:srgbClr val="000000"/>
                </a:solidFill>
                <a:latin typeface="Arial" pitchFamily="34" charset="0"/>
                <a:ea typeface="Calibri" pitchFamily="34" charset="0"/>
                <a:cs typeface="Calibri" pitchFamily="34" charset="0"/>
              </a:rPr>
              <a:t> </a:t>
            </a:r>
            <a:endParaRPr lang="en-US" sz="2400" dirty="0"/>
          </a:p>
        </p:txBody>
      </p:sp>
      <p:sp>
        <p:nvSpPr>
          <p:cNvPr id="8" name="Rectangle 7"/>
          <p:cNvSpPr/>
          <p:nvPr/>
        </p:nvSpPr>
        <p:spPr>
          <a:xfrm>
            <a:off x="18788072" y="1539557"/>
            <a:ext cx="2060621" cy="635330"/>
          </a:xfrm>
          <a:prstGeom prst="rect">
            <a:avLst/>
          </a:prstGeom>
        </p:spPr>
        <p:txBody>
          <a:bodyPr wrap="none" lIns="156746" tIns="78373" rIns="156746" bIns="78373">
            <a:spAutoFit/>
          </a:bodyPr>
          <a:lstStyle/>
          <a:p>
            <a:r>
              <a:rPr lang="en-US" dirty="0" smtClean="0">
                <a:solidFill>
                  <a:srgbClr val="000000"/>
                </a:solidFill>
                <a:latin typeface="Arial" pitchFamily="34" charset="0"/>
                <a:ea typeface="Calibri" pitchFamily="34" charset="0"/>
                <a:cs typeface="Calibri" pitchFamily="34" charset="0"/>
              </a:rPr>
              <a:t> </a:t>
            </a:r>
            <a:r>
              <a:rPr lang="en-US" b="1" dirty="0" smtClean="0">
                <a:solidFill>
                  <a:srgbClr val="000000"/>
                </a:solidFill>
                <a:latin typeface="Arial" pitchFamily="34" charset="0"/>
                <a:ea typeface="Calibri" pitchFamily="34" charset="0"/>
                <a:cs typeface="Calibri" pitchFamily="34" charset="0"/>
              </a:rPr>
              <a:t>elephant</a:t>
            </a:r>
            <a:endParaRPr lang="en-US" dirty="0"/>
          </a:p>
        </p:txBody>
      </p:sp>
      <p:sp>
        <p:nvSpPr>
          <p:cNvPr id="9" name="Rectangle 8"/>
          <p:cNvSpPr/>
          <p:nvPr/>
        </p:nvSpPr>
        <p:spPr>
          <a:xfrm>
            <a:off x="-4724399" y="4325779"/>
            <a:ext cx="3490499" cy="573775"/>
          </a:xfrm>
          <a:prstGeom prst="rect">
            <a:avLst/>
          </a:prstGeom>
        </p:spPr>
        <p:txBody>
          <a:bodyPr wrap="none" lIns="156746" tIns="78373" rIns="156746" bIns="78373">
            <a:spAutoFit/>
          </a:bodyPr>
          <a:lstStyle/>
          <a:p>
            <a:r>
              <a:rPr lang="en-US" sz="2700" b="1" dirty="0" smtClean="0">
                <a:solidFill>
                  <a:srgbClr val="000000"/>
                </a:solidFill>
                <a:latin typeface="Arial" pitchFamily="34" charset="0"/>
                <a:ea typeface="Calibri" pitchFamily="34" charset="0"/>
                <a:cs typeface="Calibri" pitchFamily="34" charset="0"/>
              </a:rPr>
              <a:t>please, sleep, boat</a:t>
            </a:r>
            <a:r>
              <a:rPr lang="en-US" sz="2700" dirty="0" smtClean="0">
                <a:solidFill>
                  <a:srgbClr val="000000"/>
                </a:solidFill>
                <a:latin typeface="Arial" pitchFamily="34" charset="0"/>
                <a:ea typeface="Calibri" pitchFamily="34" charset="0"/>
                <a:cs typeface="Calibri" pitchFamily="34" charset="0"/>
              </a:rPr>
              <a:t> </a:t>
            </a:r>
            <a:endParaRPr lang="en-US" sz="2700" dirty="0"/>
          </a:p>
        </p:txBody>
      </p:sp>
      <p:sp>
        <p:nvSpPr>
          <p:cNvPr id="10" name="Rectangle 9"/>
          <p:cNvSpPr/>
          <p:nvPr/>
        </p:nvSpPr>
        <p:spPr>
          <a:xfrm>
            <a:off x="18638648" y="4325779"/>
            <a:ext cx="1792920" cy="635330"/>
          </a:xfrm>
          <a:prstGeom prst="rect">
            <a:avLst/>
          </a:prstGeom>
        </p:spPr>
        <p:txBody>
          <a:bodyPr wrap="none" lIns="156746" tIns="78373" rIns="156746" bIns="78373">
            <a:spAutoFit/>
          </a:bodyPr>
          <a:lstStyle/>
          <a:p>
            <a:r>
              <a:rPr lang="en-US" dirty="0" smtClean="0">
                <a:solidFill>
                  <a:srgbClr val="000000"/>
                </a:solidFill>
                <a:latin typeface="Arial" pitchFamily="34" charset="0"/>
                <a:ea typeface="Calibri" pitchFamily="34" charset="0"/>
                <a:cs typeface="Calibri" pitchFamily="34" charset="0"/>
              </a:rPr>
              <a:t> </a:t>
            </a:r>
            <a:r>
              <a:rPr lang="en-US" b="1" dirty="0" smtClean="0">
                <a:solidFill>
                  <a:srgbClr val="000000"/>
                </a:solidFill>
                <a:latin typeface="Arial" pitchFamily="34" charset="0"/>
                <a:ea typeface="Calibri" pitchFamily="34" charset="0"/>
                <a:cs typeface="Calibri" pitchFamily="34" charset="0"/>
              </a:rPr>
              <a:t>ground</a:t>
            </a:r>
            <a:endParaRPr lang="en-US" dirty="0"/>
          </a:p>
        </p:txBody>
      </p:sp>
      <p:sp>
        <p:nvSpPr>
          <p:cNvPr id="11" name="Rectangle 10"/>
          <p:cNvSpPr/>
          <p:nvPr/>
        </p:nvSpPr>
        <p:spPr>
          <a:xfrm>
            <a:off x="-4267200" y="5501958"/>
            <a:ext cx="2528826" cy="573775"/>
          </a:xfrm>
          <a:prstGeom prst="rect">
            <a:avLst/>
          </a:prstGeom>
        </p:spPr>
        <p:txBody>
          <a:bodyPr wrap="none" lIns="156746" tIns="78373" rIns="156746" bIns="78373">
            <a:spAutoFit/>
          </a:bodyPr>
          <a:lstStyle/>
          <a:p>
            <a:r>
              <a:rPr lang="en-US" sz="2700" b="1" dirty="0" smtClean="0">
                <a:solidFill>
                  <a:srgbClr val="000000"/>
                </a:solidFill>
                <a:latin typeface="Arial" pitchFamily="34" charset="0"/>
                <a:ea typeface="Calibri" pitchFamily="34" charset="0"/>
                <a:cs typeface="Calibri" pitchFamily="34" charset="0"/>
              </a:rPr>
              <a:t>shirt, car, like</a:t>
            </a:r>
            <a:endParaRPr lang="en-US" sz="2700" dirty="0"/>
          </a:p>
        </p:txBody>
      </p:sp>
      <p:sp>
        <p:nvSpPr>
          <p:cNvPr id="12" name="Rectangle 11"/>
          <p:cNvSpPr/>
          <p:nvPr/>
        </p:nvSpPr>
        <p:spPr>
          <a:xfrm>
            <a:off x="19812001" y="6009957"/>
            <a:ext cx="1376139" cy="635330"/>
          </a:xfrm>
          <a:prstGeom prst="rect">
            <a:avLst/>
          </a:prstGeom>
        </p:spPr>
        <p:txBody>
          <a:bodyPr wrap="none" lIns="156746" tIns="78373" rIns="156746" bIns="78373">
            <a:spAutoFit/>
          </a:bodyPr>
          <a:lstStyle/>
          <a:p>
            <a:r>
              <a:rPr lang="en-US" b="1" u="sng" dirty="0" smtClean="0">
                <a:solidFill>
                  <a:srgbClr val="000000"/>
                </a:solidFill>
                <a:latin typeface="Arial" pitchFamily="34" charset="0"/>
                <a:ea typeface="Calibri" pitchFamily="34" charset="0"/>
                <a:cs typeface="Calibri" pitchFamily="34" charset="0"/>
              </a:rPr>
              <a:t>stone</a:t>
            </a:r>
            <a:endParaRPr lang="en-US" dirty="0"/>
          </a:p>
        </p:txBody>
      </p:sp>
      <p:sp>
        <p:nvSpPr>
          <p:cNvPr id="13" name="Rectangle 12"/>
          <p:cNvSpPr/>
          <p:nvPr/>
        </p:nvSpPr>
        <p:spPr>
          <a:xfrm>
            <a:off x="-4114799" y="6502400"/>
            <a:ext cx="2009325" cy="573775"/>
          </a:xfrm>
          <a:prstGeom prst="rect">
            <a:avLst/>
          </a:prstGeom>
        </p:spPr>
        <p:txBody>
          <a:bodyPr wrap="none" lIns="156746" tIns="78373" rIns="156746" bIns="78373">
            <a:spAutoFit/>
          </a:bodyPr>
          <a:lstStyle/>
          <a:p>
            <a:r>
              <a:rPr lang="en-US" sz="2700" b="1" dirty="0" smtClean="0">
                <a:solidFill>
                  <a:srgbClr val="000000"/>
                </a:solidFill>
                <a:latin typeface="Arial" pitchFamily="34" charset="0"/>
                <a:ea typeface="Calibri" pitchFamily="34" charset="0"/>
                <a:cs typeface="Calibri" pitchFamily="34" charset="0"/>
              </a:rPr>
              <a:t>nice, race</a:t>
            </a:r>
            <a:r>
              <a:rPr lang="en-US" sz="2700" dirty="0" smtClean="0">
                <a:solidFill>
                  <a:srgbClr val="000000"/>
                </a:solidFill>
                <a:latin typeface="Arial" pitchFamily="34" charset="0"/>
                <a:ea typeface="Calibri" pitchFamily="34" charset="0"/>
                <a:cs typeface="Calibri" pitchFamily="34" charset="0"/>
              </a:rPr>
              <a:t> </a:t>
            </a:r>
            <a:endParaRPr lang="en-US" sz="2700" dirty="0"/>
          </a:p>
        </p:txBody>
      </p:sp>
      <p:sp>
        <p:nvSpPr>
          <p:cNvPr id="14" name="Rectangle 13"/>
          <p:cNvSpPr/>
          <p:nvPr/>
        </p:nvSpPr>
        <p:spPr>
          <a:xfrm>
            <a:off x="18679528" y="6908800"/>
            <a:ext cx="2680983" cy="635330"/>
          </a:xfrm>
          <a:prstGeom prst="rect">
            <a:avLst/>
          </a:prstGeom>
        </p:spPr>
        <p:txBody>
          <a:bodyPr wrap="none" lIns="156746" tIns="78373" rIns="156746" bIns="78373">
            <a:spAutoFit/>
          </a:bodyPr>
          <a:lstStyle/>
          <a:p>
            <a:r>
              <a:rPr lang="en-US" b="1" dirty="0" smtClean="0">
                <a:solidFill>
                  <a:srgbClr val="000000"/>
                </a:solidFill>
                <a:latin typeface="Arial" pitchFamily="34" charset="0"/>
                <a:ea typeface="Calibri" pitchFamily="34" charset="0"/>
                <a:cs typeface="Calibri" pitchFamily="34" charset="0"/>
              </a:rPr>
              <a:t>please, days</a:t>
            </a:r>
            <a:endParaRPr lang="en-US" dirty="0"/>
          </a:p>
        </p:txBody>
      </p:sp>
      <p:sp>
        <p:nvSpPr>
          <p:cNvPr id="15" name="Rectangle 14"/>
          <p:cNvSpPr/>
          <p:nvPr/>
        </p:nvSpPr>
        <p:spPr>
          <a:xfrm>
            <a:off x="18534569" y="7533958"/>
            <a:ext cx="1797728" cy="573775"/>
          </a:xfrm>
          <a:prstGeom prst="rect">
            <a:avLst/>
          </a:prstGeom>
        </p:spPr>
        <p:txBody>
          <a:bodyPr wrap="none" lIns="156746" tIns="78373" rIns="156746" bIns="78373">
            <a:spAutoFit/>
          </a:bodyPr>
          <a:lstStyle/>
          <a:p>
            <a:r>
              <a:rPr lang="en-US" sz="2700" b="1" dirty="0" smtClean="0">
                <a:solidFill>
                  <a:srgbClr val="000000"/>
                </a:solidFill>
                <a:latin typeface="Arial" pitchFamily="34" charset="0"/>
                <a:ea typeface="Calibri" pitchFamily="34" charset="0"/>
                <a:cs typeface="Calibri" pitchFamily="34" charset="0"/>
              </a:rPr>
              <a:t>Saturday</a:t>
            </a:r>
            <a:endParaRPr lang="en-US" sz="2700" dirty="0"/>
          </a:p>
        </p:txBody>
      </p:sp>
      <p:sp>
        <p:nvSpPr>
          <p:cNvPr id="16" name="Rectangle 15"/>
          <p:cNvSpPr/>
          <p:nvPr/>
        </p:nvSpPr>
        <p:spPr>
          <a:xfrm>
            <a:off x="-5689300" y="7819232"/>
            <a:ext cx="4760719" cy="527609"/>
          </a:xfrm>
          <a:prstGeom prst="rect">
            <a:avLst/>
          </a:prstGeom>
        </p:spPr>
        <p:txBody>
          <a:bodyPr wrap="none" lIns="156746" tIns="78373" rIns="156746" bIns="78373">
            <a:spAutoFit/>
          </a:bodyPr>
          <a:lstStyle/>
          <a:p>
            <a:r>
              <a:rPr lang="en-US" sz="2400" b="1" dirty="0" smtClean="0">
                <a:solidFill>
                  <a:srgbClr val="000000"/>
                </a:solidFill>
                <a:latin typeface="Arial" pitchFamily="34" charset="0"/>
                <a:ea typeface="Calibri" pitchFamily="34" charset="0"/>
                <a:cs typeface="Calibri" pitchFamily="34" charset="0"/>
              </a:rPr>
              <a:t>another, excellent, and railway</a:t>
            </a:r>
            <a:endParaRPr lang="en-US" sz="2400" dirty="0"/>
          </a:p>
        </p:txBody>
      </p:sp>
      <p:sp>
        <p:nvSpPr>
          <p:cNvPr id="17" name="Rectangle 16"/>
          <p:cNvSpPr/>
          <p:nvPr/>
        </p:nvSpPr>
        <p:spPr>
          <a:xfrm>
            <a:off x="18380681" y="8143557"/>
            <a:ext cx="1706357" cy="635330"/>
          </a:xfrm>
          <a:prstGeom prst="rect">
            <a:avLst/>
          </a:prstGeom>
        </p:spPr>
        <p:txBody>
          <a:bodyPr wrap="none" lIns="156746" tIns="78373" rIns="156746" bIns="78373">
            <a:spAutoFit/>
          </a:bodyPr>
          <a:lstStyle/>
          <a:p>
            <a:r>
              <a:rPr lang="en-US" b="1" dirty="0" smtClean="0">
                <a:solidFill>
                  <a:srgbClr val="000000"/>
                </a:solidFill>
                <a:latin typeface="Arial" pitchFamily="34" charset="0"/>
                <a:ea typeface="Calibri" pitchFamily="34" charset="0"/>
                <a:cs typeface="Calibri" pitchFamily="34" charset="0"/>
              </a:rPr>
              <a:t>people,</a:t>
            </a:r>
            <a:endParaRPr lang="en-US" dirty="0"/>
          </a:p>
        </p:txBody>
      </p:sp>
      <p:sp>
        <p:nvSpPr>
          <p:cNvPr id="18" name="Rectangle 17"/>
          <p:cNvSpPr/>
          <p:nvPr/>
        </p:nvSpPr>
        <p:spPr>
          <a:xfrm>
            <a:off x="-6065017" y="8534401"/>
            <a:ext cx="4821826" cy="527609"/>
          </a:xfrm>
          <a:prstGeom prst="rect">
            <a:avLst/>
          </a:prstGeom>
        </p:spPr>
        <p:txBody>
          <a:bodyPr wrap="none" lIns="156746" tIns="78373" rIns="156746" bIns="78373">
            <a:spAutoFit/>
          </a:bodyPr>
          <a:lstStyle/>
          <a:p>
            <a:r>
              <a:rPr lang="en-US" sz="2400" b="1" u="sng" dirty="0" smtClean="0">
                <a:solidFill>
                  <a:srgbClr val="000000"/>
                </a:solidFill>
                <a:latin typeface="Arial" pitchFamily="34" charset="0"/>
                <a:ea typeface="Calibri" pitchFamily="34" charset="0"/>
                <a:cs typeface="Calibri" pitchFamily="34" charset="0"/>
              </a:rPr>
              <a:t>laugh, Wednesday</a:t>
            </a:r>
            <a:r>
              <a:rPr lang="en-US" sz="2400" b="1" i="1" dirty="0" smtClean="0">
                <a:solidFill>
                  <a:srgbClr val="000000"/>
                </a:solidFill>
                <a:latin typeface="Arial" pitchFamily="34" charset="0"/>
                <a:ea typeface="Calibri" pitchFamily="34" charset="0"/>
                <a:cs typeface="Calibri" pitchFamily="34" charset="0"/>
              </a:rPr>
              <a:t> </a:t>
            </a:r>
            <a:r>
              <a:rPr lang="en-US" sz="2400" b="1" dirty="0" smtClean="0">
                <a:solidFill>
                  <a:srgbClr val="000000"/>
                </a:solidFill>
                <a:latin typeface="Arial" pitchFamily="34" charset="0"/>
                <a:ea typeface="Calibri" pitchFamily="34" charset="0"/>
                <a:cs typeface="Calibri" pitchFamily="34" charset="0"/>
              </a:rPr>
              <a:t>and  </a:t>
            </a:r>
            <a:r>
              <a:rPr lang="en-US" sz="2400" b="1" u="sng" dirty="0" smtClean="0">
                <a:solidFill>
                  <a:srgbClr val="000000"/>
                </a:solidFill>
                <a:latin typeface="Arial" pitchFamily="34" charset="0"/>
                <a:ea typeface="Calibri" pitchFamily="34" charset="0"/>
                <a:cs typeface="Calibri" pitchFamily="34" charset="0"/>
              </a:rPr>
              <a:t>receipt</a:t>
            </a:r>
            <a:endParaRPr lang="en-US" sz="2400" dirty="0"/>
          </a:p>
        </p:txBody>
      </p:sp>
      <p:sp>
        <p:nvSpPr>
          <p:cNvPr id="19" name="Rectangle 18"/>
          <p:cNvSpPr/>
          <p:nvPr/>
        </p:nvSpPr>
        <p:spPr>
          <a:xfrm>
            <a:off x="12156928" y="4114800"/>
            <a:ext cx="2549672" cy="523220"/>
          </a:xfrm>
          <a:prstGeom prst="rect">
            <a:avLst/>
          </a:prstGeom>
        </p:spPr>
        <p:txBody>
          <a:bodyPr wrap="none">
            <a:spAutoFit/>
          </a:bodyPr>
          <a:lstStyle/>
          <a:p>
            <a:r>
              <a:rPr lang="en-US" sz="2800" dirty="0" smtClean="0">
                <a:solidFill>
                  <a:srgbClr val="000000"/>
                </a:solidFill>
                <a:latin typeface="Arial" pitchFamily="34" charset="0"/>
                <a:ea typeface="Calibri" pitchFamily="34" charset="0"/>
                <a:cs typeface="Calibri" pitchFamily="34" charset="0"/>
              </a:rPr>
              <a:t>’.</a:t>
            </a:r>
            <a:r>
              <a:rPr lang="en-US" sz="2800" b="1" u="sng" dirty="0" smtClean="0"/>
              <a:t> cat,  red, stop</a:t>
            </a:r>
            <a:r>
              <a:rPr lang="en-US" sz="2800" dirty="0" smtClean="0"/>
              <a:t> </a:t>
            </a:r>
            <a:endParaRPr lang="en-US" sz="2800" dirty="0"/>
          </a:p>
        </p:txBody>
      </p:sp>
      <p:sp>
        <p:nvSpPr>
          <p:cNvPr id="20" name="Rectangle 19"/>
          <p:cNvSpPr/>
          <p:nvPr/>
        </p:nvSpPr>
        <p:spPr>
          <a:xfrm>
            <a:off x="15544800" y="4038600"/>
            <a:ext cx="909223" cy="569387"/>
          </a:xfrm>
          <a:prstGeom prst="rect">
            <a:avLst/>
          </a:prstGeom>
        </p:spPr>
        <p:txBody>
          <a:bodyPr wrap="none">
            <a:spAutoFit/>
          </a:bodyPr>
          <a:lstStyle/>
          <a:p>
            <a:r>
              <a:rPr lang="en-US" b="1" u="sng" dirty="0" smtClean="0"/>
              <a:t>help</a:t>
            </a:r>
            <a:endParaRPr lang="en-US" dirty="0"/>
          </a:p>
        </p:txBody>
      </p:sp>
      <p:sp>
        <p:nvSpPr>
          <p:cNvPr id="21" name="Rectangle 20"/>
          <p:cNvSpPr/>
          <p:nvPr/>
        </p:nvSpPr>
        <p:spPr>
          <a:xfrm>
            <a:off x="457200" y="5029200"/>
            <a:ext cx="2666999" cy="584775"/>
          </a:xfrm>
          <a:prstGeom prst="rect">
            <a:avLst/>
          </a:prstGeom>
        </p:spPr>
        <p:txBody>
          <a:bodyPr wrap="square">
            <a:spAutoFit/>
          </a:bodyPr>
          <a:lstStyle/>
          <a:p>
            <a:r>
              <a:rPr lang="en-US" sz="3200" b="1" u="sng" dirty="0" smtClean="0"/>
              <a:t>shop, chicken</a:t>
            </a:r>
            <a:r>
              <a:rPr lang="en-US" sz="3200" dirty="0" smtClean="0"/>
              <a:t> </a:t>
            </a:r>
            <a:endParaRPr lang="en-US" sz="3200" dirty="0"/>
          </a:p>
        </p:txBody>
      </p:sp>
      <p:sp>
        <p:nvSpPr>
          <p:cNvPr id="22" name="Rectangle 21"/>
          <p:cNvSpPr/>
          <p:nvPr/>
        </p:nvSpPr>
        <p:spPr>
          <a:xfrm>
            <a:off x="3581400" y="5029200"/>
            <a:ext cx="1652504" cy="569387"/>
          </a:xfrm>
          <a:prstGeom prst="rect">
            <a:avLst/>
          </a:prstGeom>
        </p:spPr>
        <p:txBody>
          <a:bodyPr wrap="none">
            <a:spAutoFit/>
          </a:bodyPr>
          <a:lstStyle/>
          <a:p>
            <a:r>
              <a:rPr lang="en-US" b="1" u="sng" dirty="0" smtClean="0"/>
              <a:t>elephant</a:t>
            </a:r>
            <a:endParaRPr lang="en-US" dirty="0"/>
          </a:p>
        </p:txBody>
      </p:sp>
      <p:sp>
        <p:nvSpPr>
          <p:cNvPr id="23" name="Rectangle 22"/>
          <p:cNvSpPr/>
          <p:nvPr/>
        </p:nvSpPr>
        <p:spPr>
          <a:xfrm>
            <a:off x="533400" y="5867400"/>
            <a:ext cx="3454215" cy="584775"/>
          </a:xfrm>
          <a:prstGeom prst="rect">
            <a:avLst/>
          </a:prstGeom>
        </p:spPr>
        <p:txBody>
          <a:bodyPr wrap="none">
            <a:spAutoFit/>
          </a:bodyPr>
          <a:lstStyle/>
          <a:p>
            <a:r>
              <a:rPr lang="en-US" sz="3200" b="1" u="sng" dirty="0" smtClean="0"/>
              <a:t>please, sleep, boat</a:t>
            </a:r>
            <a:r>
              <a:rPr lang="en-US" sz="3200" dirty="0" smtClean="0"/>
              <a:t> </a:t>
            </a:r>
            <a:endParaRPr lang="en-US" sz="3200" dirty="0"/>
          </a:p>
        </p:txBody>
      </p:sp>
      <p:sp>
        <p:nvSpPr>
          <p:cNvPr id="24" name="Rectangle 23"/>
          <p:cNvSpPr/>
          <p:nvPr/>
        </p:nvSpPr>
        <p:spPr>
          <a:xfrm>
            <a:off x="4580791" y="5867400"/>
            <a:ext cx="1362809" cy="569387"/>
          </a:xfrm>
          <a:prstGeom prst="rect">
            <a:avLst/>
          </a:prstGeom>
        </p:spPr>
        <p:txBody>
          <a:bodyPr wrap="none">
            <a:spAutoFit/>
          </a:bodyPr>
          <a:lstStyle/>
          <a:p>
            <a:r>
              <a:rPr lang="en-US" b="1" u="sng" dirty="0" smtClean="0"/>
              <a:t>ground</a:t>
            </a:r>
            <a:endParaRPr lang="en-US" dirty="0"/>
          </a:p>
        </p:txBody>
      </p:sp>
      <p:sp>
        <p:nvSpPr>
          <p:cNvPr id="25" name="Rectangle 24"/>
          <p:cNvSpPr/>
          <p:nvPr/>
        </p:nvSpPr>
        <p:spPr>
          <a:xfrm>
            <a:off x="4114800" y="6705600"/>
            <a:ext cx="2455480" cy="569387"/>
          </a:xfrm>
          <a:prstGeom prst="rect">
            <a:avLst/>
          </a:prstGeom>
        </p:spPr>
        <p:txBody>
          <a:bodyPr wrap="none">
            <a:spAutoFit/>
          </a:bodyPr>
          <a:lstStyle/>
          <a:p>
            <a:r>
              <a:rPr lang="en-US" b="1" u="sng" dirty="0" smtClean="0"/>
              <a:t>shirt, car, like</a:t>
            </a:r>
            <a:r>
              <a:rPr lang="en-US" dirty="0" smtClean="0"/>
              <a:t> </a:t>
            </a:r>
            <a:endParaRPr lang="en-US" dirty="0"/>
          </a:p>
        </p:txBody>
      </p:sp>
      <p:sp>
        <p:nvSpPr>
          <p:cNvPr id="26" name="Rectangle 25"/>
          <p:cNvSpPr/>
          <p:nvPr/>
        </p:nvSpPr>
        <p:spPr>
          <a:xfrm>
            <a:off x="7696200" y="6705600"/>
            <a:ext cx="1099596" cy="569387"/>
          </a:xfrm>
          <a:prstGeom prst="rect">
            <a:avLst/>
          </a:prstGeom>
        </p:spPr>
        <p:txBody>
          <a:bodyPr wrap="none">
            <a:spAutoFit/>
          </a:bodyPr>
          <a:lstStyle/>
          <a:p>
            <a:r>
              <a:rPr lang="en-US" b="1" u="sng" dirty="0" smtClean="0"/>
              <a:t>stone</a:t>
            </a:r>
            <a:endParaRPr lang="en-US" dirty="0"/>
          </a:p>
        </p:txBody>
      </p:sp>
      <p:sp>
        <p:nvSpPr>
          <p:cNvPr id="27" name="Rectangle 26"/>
          <p:cNvSpPr/>
          <p:nvPr/>
        </p:nvSpPr>
        <p:spPr>
          <a:xfrm>
            <a:off x="533400" y="7543800"/>
            <a:ext cx="1839863" cy="569387"/>
          </a:xfrm>
          <a:prstGeom prst="rect">
            <a:avLst/>
          </a:prstGeom>
        </p:spPr>
        <p:txBody>
          <a:bodyPr wrap="none">
            <a:spAutoFit/>
          </a:bodyPr>
          <a:lstStyle/>
          <a:p>
            <a:r>
              <a:rPr lang="en-US" b="1" u="sng" dirty="0" smtClean="0"/>
              <a:t>nice</a:t>
            </a:r>
            <a:r>
              <a:rPr lang="en-US" b="1" dirty="0" smtClean="0"/>
              <a:t>, </a:t>
            </a:r>
            <a:r>
              <a:rPr lang="en-US" b="1" u="sng" dirty="0" smtClean="0"/>
              <a:t>race</a:t>
            </a:r>
            <a:r>
              <a:rPr lang="en-US" dirty="0" smtClean="0"/>
              <a:t> </a:t>
            </a:r>
            <a:endParaRPr lang="en-US" dirty="0"/>
          </a:p>
        </p:txBody>
      </p:sp>
      <p:sp>
        <p:nvSpPr>
          <p:cNvPr id="29" name="Rectangle 28"/>
          <p:cNvSpPr/>
          <p:nvPr/>
        </p:nvSpPr>
        <p:spPr>
          <a:xfrm>
            <a:off x="6019800" y="7543800"/>
            <a:ext cx="2188356" cy="569387"/>
          </a:xfrm>
          <a:prstGeom prst="rect">
            <a:avLst/>
          </a:prstGeom>
        </p:spPr>
        <p:txBody>
          <a:bodyPr wrap="none">
            <a:spAutoFit/>
          </a:bodyPr>
          <a:lstStyle/>
          <a:p>
            <a:r>
              <a:rPr lang="en-US" b="1" u="sng" dirty="0" smtClean="0"/>
              <a:t>please</a:t>
            </a:r>
            <a:r>
              <a:rPr lang="en-US" b="1" dirty="0" smtClean="0"/>
              <a:t>, </a:t>
            </a:r>
            <a:r>
              <a:rPr lang="en-US" b="1" u="sng" dirty="0" smtClean="0"/>
              <a:t>days</a:t>
            </a:r>
            <a:endParaRPr lang="en-US" dirty="0"/>
          </a:p>
        </p:txBody>
      </p:sp>
      <p:sp>
        <p:nvSpPr>
          <p:cNvPr id="30" name="Rectangle 29"/>
          <p:cNvSpPr/>
          <p:nvPr/>
        </p:nvSpPr>
        <p:spPr>
          <a:xfrm>
            <a:off x="12496800" y="8077200"/>
            <a:ext cx="2995051" cy="523220"/>
          </a:xfrm>
          <a:prstGeom prst="rect">
            <a:avLst/>
          </a:prstGeom>
        </p:spPr>
        <p:txBody>
          <a:bodyPr wrap="none">
            <a:spAutoFit/>
          </a:bodyPr>
          <a:lstStyle/>
          <a:p>
            <a:r>
              <a:rPr lang="en-US" sz="2800" b="1" dirty="0" smtClean="0"/>
              <a:t>Saturday,</a:t>
            </a:r>
            <a:r>
              <a:rPr lang="en-US" sz="2800" b="1" i="1" dirty="0" smtClean="0"/>
              <a:t> </a:t>
            </a:r>
            <a:r>
              <a:rPr lang="en-US" sz="2800" b="1" dirty="0" smtClean="0"/>
              <a:t>another, </a:t>
            </a:r>
            <a:endParaRPr lang="en-US" sz="2800" dirty="0"/>
          </a:p>
        </p:txBody>
      </p:sp>
      <p:sp>
        <p:nvSpPr>
          <p:cNvPr id="31" name="Rectangle 30"/>
          <p:cNvSpPr/>
          <p:nvPr/>
        </p:nvSpPr>
        <p:spPr>
          <a:xfrm>
            <a:off x="16154400" y="8087380"/>
            <a:ext cx="1520353" cy="523220"/>
          </a:xfrm>
          <a:prstGeom prst="rect">
            <a:avLst/>
          </a:prstGeom>
        </p:spPr>
        <p:txBody>
          <a:bodyPr wrap="none">
            <a:spAutoFit/>
          </a:bodyPr>
          <a:lstStyle/>
          <a:p>
            <a:r>
              <a:rPr lang="en-US" sz="2800" b="1" dirty="0" smtClean="0"/>
              <a:t>excellent</a:t>
            </a:r>
            <a:endParaRPr lang="en-US" sz="2800" dirty="0"/>
          </a:p>
        </p:txBody>
      </p:sp>
      <p:sp>
        <p:nvSpPr>
          <p:cNvPr id="32" name="Rectangle 31"/>
          <p:cNvSpPr/>
          <p:nvPr/>
        </p:nvSpPr>
        <p:spPr>
          <a:xfrm>
            <a:off x="11963400" y="8534400"/>
            <a:ext cx="4200124" cy="523220"/>
          </a:xfrm>
          <a:prstGeom prst="rect">
            <a:avLst/>
          </a:prstGeom>
        </p:spPr>
        <p:txBody>
          <a:bodyPr wrap="none">
            <a:spAutoFit/>
          </a:bodyPr>
          <a:lstStyle/>
          <a:p>
            <a:r>
              <a:rPr lang="en-US" sz="2800" b="1" u="sng" dirty="0" smtClean="0"/>
              <a:t>people, laugh, Wednesday</a:t>
            </a:r>
            <a:r>
              <a:rPr lang="en-US" sz="2800" b="1" i="1" dirty="0" smtClean="0"/>
              <a:t> </a:t>
            </a:r>
            <a:endParaRPr lang="en-US" sz="2800" dirty="0"/>
          </a:p>
        </p:txBody>
      </p:sp>
      <p:sp>
        <p:nvSpPr>
          <p:cNvPr id="33" name="Rectangle 32"/>
          <p:cNvSpPr/>
          <p:nvPr/>
        </p:nvSpPr>
        <p:spPr>
          <a:xfrm>
            <a:off x="16764000" y="8458200"/>
            <a:ext cx="1076064" cy="461665"/>
          </a:xfrm>
          <a:prstGeom prst="rect">
            <a:avLst/>
          </a:prstGeom>
        </p:spPr>
        <p:txBody>
          <a:bodyPr wrap="none">
            <a:spAutoFit/>
          </a:bodyPr>
          <a:lstStyle/>
          <a:p>
            <a:r>
              <a:rPr lang="en-US" sz="2400" b="1" u="sng" dirty="0" smtClean="0"/>
              <a:t>receipt</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fade">
                                      <p:cBhvr>
                                        <p:cTn id="7" dur="1000"/>
                                        <p:tgtEl>
                                          <p:spTgt spid="24577"/>
                                        </p:tgtEl>
                                      </p:cBhvr>
                                    </p:animEffect>
                                    <p:anim calcmode="lin" valueType="num">
                                      <p:cBhvr>
                                        <p:cTn id="8" dur="1000" fill="hold"/>
                                        <p:tgtEl>
                                          <p:spTgt spid="24577"/>
                                        </p:tgtEl>
                                        <p:attrNameLst>
                                          <p:attrName>ppt_x</p:attrName>
                                        </p:attrNameLst>
                                      </p:cBhvr>
                                      <p:tavLst>
                                        <p:tav tm="0">
                                          <p:val>
                                            <p:strVal val="#ppt_x"/>
                                          </p:val>
                                        </p:tav>
                                        <p:tav tm="100000">
                                          <p:val>
                                            <p:strVal val="#ppt_x"/>
                                          </p:val>
                                        </p:tav>
                                      </p:tavLst>
                                    </p:anim>
                                    <p:anim calcmode="lin" valueType="num">
                                      <p:cBhvr>
                                        <p:cTn id="9" dur="1000" fill="hold"/>
                                        <p:tgtEl>
                                          <p:spTgt spid="2457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style.rotation</p:attrName>
                                        </p:attrNameLst>
                                      </p:cBhvr>
                                      <p:tavLst>
                                        <p:tav tm="0">
                                          <p:val>
                                            <p:fltVal val="720"/>
                                          </p:val>
                                        </p:tav>
                                        <p:tav tm="100000">
                                          <p:val>
                                            <p:fltVal val="0"/>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 calcmode="lin" valueType="num">
                                      <p:cBhvr>
                                        <p:cTn id="17" dur="2000" fill="hold"/>
                                        <p:tgtEl>
                                          <p:spTgt spid="4"/>
                                        </p:tgtEl>
                                        <p:attrNameLst>
                                          <p:attrName>ppt_w</p:attrName>
                                        </p:attrNameLst>
                                      </p:cBhvr>
                                      <p:tavLst>
                                        <p:tav tm="0">
                                          <p:val>
                                            <p:fltVal val="0"/>
                                          </p:val>
                                        </p:tav>
                                        <p:tav tm="100000">
                                          <p:val>
                                            <p:strVal val="#ppt_w"/>
                                          </p:val>
                                        </p:tav>
                                      </p:tavLst>
                                    </p:anim>
                                  </p:childTnLst>
                                </p:cTn>
                              </p:par>
                              <p:par>
                                <p:cTn id="18" presetID="35" presetClass="entr" presetSubtype="0" fill="hold" grpId="0" nodeType="withEffect">
                                  <p:stCondLst>
                                    <p:cond delay="0"/>
                                  </p:stCondLst>
                                  <p:childTnLst>
                                    <p:set>
                                      <p:cBhvr>
                                        <p:cTn id="19" dur="1" fill="hold">
                                          <p:stCondLst>
                                            <p:cond delay="0"/>
                                          </p:stCondLst>
                                        </p:cTn>
                                        <p:tgtEl>
                                          <p:spTgt spid="24578"/>
                                        </p:tgtEl>
                                        <p:attrNameLst>
                                          <p:attrName>style.visibility</p:attrName>
                                        </p:attrNameLst>
                                      </p:cBhvr>
                                      <p:to>
                                        <p:strVal val="visible"/>
                                      </p:to>
                                    </p:set>
                                    <p:animEffect transition="in" filter="fade">
                                      <p:cBhvr>
                                        <p:cTn id="20" dur="2000"/>
                                        <p:tgtEl>
                                          <p:spTgt spid="24578"/>
                                        </p:tgtEl>
                                      </p:cBhvr>
                                    </p:animEffect>
                                    <p:anim calcmode="lin" valueType="num">
                                      <p:cBhvr>
                                        <p:cTn id="21" dur="2000" fill="hold"/>
                                        <p:tgtEl>
                                          <p:spTgt spid="24578"/>
                                        </p:tgtEl>
                                        <p:attrNameLst>
                                          <p:attrName>style.rotation</p:attrName>
                                        </p:attrNameLst>
                                      </p:cBhvr>
                                      <p:tavLst>
                                        <p:tav tm="0">
                                          <p:val>
                                            <p:fltVal val="720"/>
                                          </p:val>
                                        </p:tav>
                                        <p:tav tm="100000">
                                          <p:val>
                                            <p:fltVal val="0"/>
                                          </p:val>
                                        </p:tav>
                                      </p:tavLst>
                                    </p:anim>
                                    <p:anim calcmode="lin" valueType="num">
                                      <p:cBhvr>
                                        <p:cTn id="22" dur="2000" fill="hold"/>
                                        <p:tgtEl>
                                          <p:spTgt spid="24578"/>
                                        </p:tgtEl>
                                        <p:attrNameLst>
                                          <p:attrName>ppt_h</p:attrName>
                                        </p:attrNameLst>
                                      </p:cBhvr>
                                      <p:tavLst>
                                        <p:tav tm="0">
                                          <p:val>
                                            <p:fltVal val="0"/>
                                          </p:val>
                                        </p:tav>
                                        <p:tav tm="100000">
                                          <p:val>
                                            <p:strVal val="#ppt_h"/>
                                          </p:val>
                                        </p:tav>
                                      </p:tavLst>
                                    </p:anim>
                                    <p:anim calcmode="lin" valueType="num">
                                      <p:cBhvr>
                                        <p:cTn id="23" dur="2000" fill="hold"/>
                                        <p:tgtEl>
                                          <p:spTgt spid="24578"/>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ircle(in)">
                                      <p:cBhvr>
                                        <p:cTn id="31" dur="2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ox(in)">
                                      <p:cBhvr>
                                        <p:cTn id="36" dur="500"/>
                                        <p:tgtEl>
                                          <p:spTgt spid="21"/>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ox(in)">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amond(in)">
                                      <p:cBhvr>
                                        <p:cTn id="44" dur="2000"/>
                                        <p:tgtEl>
                                          <p:spTgt spid="23"/>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amond(in)">
                                      <p:cBhvr>
                                        <p:cTn id="47" dur="2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500" fill="hold"/>
                                        <p:tgtEl>
                                          <p:spTgt spid="27"/>
                                        </p:tgtEl>
                                        <p:attrNameLst>
                                          <p:attrName>ppt_x</p:attrName>
                                        </p:attrNameLst>
                                      </p:cBhvr>
                                      <p:tavLst>
                                        <p:tav tm="0">
                                          <p:val>
                                            <p:strVal val="#ppt_x"/>
                                          </p:val>
                                        </p:tav>
                                        <p:tav tm="100000">
                                          <p:val>
                                            <p:strVal val="#ppt_x"/>
                                          </p:val>
                                        </p:tav>
                                      </p:tavLst>
                                    </p:anim>
                                    <p:anim calcmode="lin" valueType="num">
                                      <p:cBhvr additive="base">
                                        <p:cTn id="65" dur="500" fill="hold"/>
                                        <p:tgtEl>
                                          <p:spTgt spid="27"/>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ppt_x"/>
                                          </p:val>
                                        </p:tav>
                                        <p:tav tm="100000">
                                          <p:val>
                                            <p:strVal val="#ppt_x"/>
                                          </p:val>
                                        </p:tav>
                                      </p:tavLst>
                                    </p:anim>
                                    <p:anim calcmode="lin" valueType="num">
                                      <p:cBhvr additive="base">
                                        <p:cTn id="6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4"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 from="(-#ppt_w/2)" to="(#ppt_x)" calcmode="lin" valueType="num">
                                      <p:cBhvr>
                                        <p:cTn id="74" dur="600" fill="hold">
                                          <p:stCondLst>
                                            <p:cond delay="0"/>
                                          </p:stCondLst>
                                        </p:cTn>
                                        <p:tgtEl>
                                          <p:spTgt spid="30"/>
                                        </p:tgtEl>
                                        <p:attrNameLst>
                                          <p:attrName>ppt_x</p:attrName>
                                        </p:attrNameLst>
                                      </p:cBhvr>
                                    </p:anim>
                                    <p:anim from="0" to="-1.0" calcmode="lin" valueType="num">
                                      <p:cBhvr>
                                        <p:cTn id="75" dur="200" decel="50000" autoRev="1" fill="hold">
                                          <p:stCondLst>
                                            <p:cond delay="600"/>
                                          </p:stCondLst>
                                        </p:cTn>
                                        <p:tgtEl>
                                          <p:spTgt spid="30"/>
                                        </p:tgtEl>
                                        <p:attrNameLst>
                                          <p:attrName>xshear</p:attrName>
                                        </p:attrNameLst>
                                      </p:cBhvr>
                                    </p:anim>
                                    <p:animScale>
                                      <p:cBhvr>
                                        <p:cTn id="76" dur="200" decel="100000" autoRev="1" fill="hold">
                                          <p:stCondLst>
                                            <p:cond delay="600"/>
                                          </p:stCondLst>
                                        </p:cTn>
                                        <p:tgtEl>
                                          <p:spTgt spid="30"/>
                                        </p:tgtEl>
                                      </p:cBhvr>
                                      <p:from x="100000" y="100000"/>
                                      <p:to x="80000" y="100000"/>
                                    </p:animScale>
                                    <p:anim by="(#ppt_h/3+#ppt_w*0.1)" calcmode="lin" valueType="num">
                                      <p:cBhvr additive="sum">
                                        <p:cTn id="77" dur="200" decel="100000" autoRev="1" fill="hold">
                                          <p:stCondLst>
                                            <p:cond delay="600"/>
                                          </p:stCondLst>
                                        </p:cTn>
                                        <p:tgtEl>
                                          <p:spTgt spid="30"/>
                                        </p:tgtEl>
                                        <p:attrNameLst>
                                          <p:attrName>ppt_x</p:attrName>
                                        </p:attrNameLst>
                                      </p:cBhvr>
                                    </p:anim>
                                  </p:childTnLst>
                                </p:cTn>
                              </p:par>
                              <p:par>
                                <p:cTn id="78" presetID="34" presetClass="entr" presetSubtype="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 from="(-#ppt_w/2)" to="(#ppt_x)" calcmode="lin" valueType="num">
                                      <p:cBhvr>
                                        <p:cTn id="80" dur="600" fill="hold">
                                          <p:stCondLst>
                                            <p:cond delay="0"/>
                                          </p:stCondLst>
                                        </p:cTn>
                                        <p:tgtEl>
                                          <p:spTgt spid="31"/>
                                        </p:tgtEl>
                                        <p:attrNameLst>
                                          <p:attrName>ppt_x</p:attrName>
                                        </p:attrNameLst>
                                      </p:cBhvr>
                                    </p:anim>
                                    <p:anim from="0" to="-1.0" calcmode="lin" valueType="num">
                                      <p:cBhvr>
                                        <p:cTn id="81" dur="200" decel="50000" autoRev="1" fill="hold">
                                          <p:stCondLst>
                                            <p:cond delay="600"/>
                                          </p:stCondLst>
                                        </p:cTn>
                                        <p:tgtEl>
                                          <p:spTgt spid="31"/>
                                        </p:tgtEl>
                                        <p:attrNameLst>
                                          <p:attrName>xshear</p:attrName>
                                        </p:attrNameLst>
                                      </p:cBhvr>
                                    </p:anim>
                                    <p:animScale>
                                      <p:cBhvr>
                                        <p:cTn id="82" dur="200" decel="100000" autoRev="1" fill="hold">
                                          <p:stCondLst>
                                            <p:cond delay="600"/>
                                          </p:stCondLst>
                                        </p:cTn>
                                        <p:tgtEl>
                                          <p:spTgt spid="31"/>
                                        </p:tgtEl>
                                      </p:cBhvr>
                                      <p:from x="100000" y="100000"/>
                                      <p:to x="80000" y="100000"/>
                                    </p:animScale>
                                    <p:anim by="(#ppt_h/3+#ppt_w*0.1)" calcmode="lin" valueType="num">
                                      <p:cBhvr additive="sum">
                                        <p:cTn id="83" dur="200" decel="100000" autoRev="1" fill="hold">
                                          <p:stCondLst>
                                            <p:cond delay="600"/>
                                          </p:stCondLst>
                                        </p:cTn>
                                        <p:tgtEl>
                                          <p:spTgt spid="31"/>
                                        </p:tgtEl>
                                        <p:attrNameLst>
                                          <p:attrName>ppt_x</p:attrName>
                                        </p:attrNameLst>
                                      </p:cBhvr>
                                    </p:anim>
                                  </p:childTnLst>
                                </p:cTn>
                              </p:par>
                            </p:childTnLst>
                          </p:cTn>
                        </p:par>
                      </p:childTnLst>
                    </p:cTn>
                  </p:par>
                  <p:par>
                    <p:cTn id="84" fill="hold">
                      <p:stCondLst>
                        <p:cond delay="indefinite"/>
                      </p:stCondLst>
                      <p:childTnLst>
                        <p:par>
                          <p:cTn id="85" fill="hold">
                            <p:stCondLst>
                              <p:cond delay="0"/>
                            </p:stCondLst>
                            <p:childTnLst>
                              <p:par>
                                <p:cTn id="86" presetID="13" presetClass="entr" presetSubtype="16"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plus(in)">
                                      <p:cBhvr>
                                        <p:cTn id="88" dur="2000"/>
                                        <p:tgtEl>
                                          <p:spTgt spid="32"/>
                                        </p:tgtEl>
                                      </p:cBhvr>
                                    </p:animEffect>
                                  </p:childTnLst>
                                </p:cTn>
                              </p:par>
                              <p:par>
                                <p:cTn id="89" presetID="13" presetClass="entr" presetSubtype="16"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plus(in)">
                                      <p:cBhvr>
                                        <p:cTn id="91"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animBg="1"/>
      <p:bldP spid="4" grpId="0" animBg="1"/>
      <p:bldP spid="24578" grpId="0" animBg="1"/>
      <p:bldP spid="19" grpId="0"/>
      <p:bldP spid="20" grpId="0"/>
      <p:bldP spid="21" grpId="0"/>
      <p:bldP spid="22" grpId="0"/>
      <p:bldP spid="23" grpId="0"/>
      <p:bldP spid="24" grpId="0"/>
      <p:bldP spid="25" grpId="0"/>
      <p:bldP spid="26" grpId="0"/>
      <p:bldP spid="27"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762000" y="138892"/>
            <a:ext cx="16916400" cy="8360522"/>
          </a:xfrm>
          <a:prstGeom prst="rect">
            <a:avLst/>
          </a:prstGeom>
          <a:solidFill>
            <a:schemeClr val="accent3">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fontAlgn="base">
              <a:spcBef>
                <a:spcPct val="0"/>
              </a:spcBef>
              <a:spcAft>
                <a:spcPct val="0"/>
              </a:spcAft>
            </a:pPr>
            <a:r>
              <a:rPr lang="en-US" sz="4100" b="1" i="1" dirty="0" smtClean="0">
                <a:solidFill>
                  <a:srgbClr val="000000"/>
                </a:solidFill>
                <a:latin typeface="Arial" pitchFamily="34" charset="0"/>
                <a:ea typeface="Calibri" pitchFamily="34" charset="0"/>
                <a:cs typeface="Calibri" pitchFamily="34" charset="0"/>
              </a:rPr>
              <a:t>Activity 2: Learning to write</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Learning to write is a long process. Do you know which </a:t>
            </a:r>
            <a:r>
              <a:rPr lang="en-US" sz="4100" i="1" dirty="0" smtClean="0">
                <a:solidFill>
                  <a:srgbClr val="000000"/>
                </a:solidFill>
                <a:latin typeface="Arial" pitchFamily="34" charset="0"/>
                <a:ea typeface="Calibri" pitchFamily="34" charset="0"/>
                <a:cs typeface="Calibri" pitchFamily="34" charset="0"/>
              </a:rPr>
              <a:t>English for Today </a:t>
            </a:r>
            <a:r>
              <a:rPr lang="en-US" sz="4100" dirty="0" smtClean="0">
                <a:solidFill>
                  <a:srgbClr val="000000"/>
                </a:solidFill>
                <a:latin typeface="Arial" pitchFamily="34" charset="0"/>
                <a:ea typeface="Calibri" pitchFamily="34" charset="0"/>
                <a:cs typeface="Calibri" pitchFamily="34" charset="0"/>
              </a:rPr>
              <a:t>Class book introduces each of the following for the first time? Guess the answers and see if you are right!</a:t>
            </a:r>
            <a:endParaRPr lang="en-US" sz="4100" dirty="0" smtClean="0">
              <a:latin typeface="Arial" pitchFamily="34" charset="0"/>
              <a:cs typeface="Arial" pitchFamily="34" charset="0"/>
            </a:endParaRPr>
          </a:p>
          <a:p>
            <a:pPr lvl="0"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1. Drawing lines and shapes. Class __</a:t>
            </a:r>
            <a:r>
              <a:rPr lang="en-US" sz="4100" b="1" dirty="0" smtClean="0">
                <a:solidFill>
                  <a:srgbClr val="000000"/>
                </a:solidFill>
                <a:latin typeface="Arial" pitchFamily="34" charset="0"/>
                <a:ea typeface="Calibri" pitchFamily="34" charset="0"/>
                <a:cs typeface="Calibri" pitchFamily="34" charset="0"/>
              </a:rPr>
              <a:t> </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2. Make the shapes of single letters by copying examples. Class __</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3. Make the shapes of single letters from memory. Class __</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4. Write single words by copying examples. Class __</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5. Write single words from memory. Class __</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6. Write short sentences by copying examples. Class __</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7. Write short new sentences (without examples to copy). Class __</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8. Write longer new sentences. Class __</a:t>
            </a:r>
          </a:p>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9. Write a short paragraph. Class __</a:t>
            </a:r>
            <a:r>
              <a:rPr lang="en-US" sz="4100" dirty="0" smtClean="0">
                <a:latin typeface="Arial" pitchFamily="34" charset="0"/>
                <a:cs typeface="Arial" pitchFamily="34" charset="0"/>
              </a:rPr>
              <a:t> </a:t>
            </a:r>
          </a:p>
        </p:txBody>
      </p:sp>
      <p:sp>
        <p:nvSpPr>
          <p:cNvPr id="3" name="Rectangle 2"/>
          <p:cNvSpPr/>
          <p:nvPr/>
        </p:nvSpPr>
        <p:spPr>
          <a:xfrm>
            <a:off x="18741243" y="2641601"/>
            <a:ext cx="2155198" cy="789219"/>
          </a:xfrm>
          <a:prstGeom prst="rect">
            <a:avLst/>
          </a:prstGeom>
        </p:spPr>
        <p:txBody>
          <a:bodyPr wrap="none" lIns="156746" tIns="78373" rIns="156746" bIns="78373">
            <a:spAutoFit/>
          </a:bodyPr>
          <a:lstStyle/>
          <a:p>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1</a:t>
            </a:r>
            <a:endParaRPr lang="en-US" sz="4100" dirty="0"/>
          </a:p>
        </p:txBody>
      </p:sp>
      <p:sp>
        <p:nvSpPr>
          <p:cNvPr id="5" name="Rectangle 4"/>
          <p:cNvSpPr/>
          <p:nvPr/>
        </p:nvSpPr>
        <p:spPr>
          <a:xfrm>
            <a:off x="18893643" y="4384358"/>
            <a:ext cx="2155198" cy="789219"/>
          </a:xfrm>
          <a:prstGeom prst="rect">
            <a:avLst/>
          </a:prstGeom>
        </p:spPr>
        <p:txBody>
          <a:bodyPr wrap="none" lIns="156746" tIns="78373" rIns="156746" bIns="78373">
            <a:spAutoFit/>
          </a:bodyPr>
          <a:lstStyle/>
          <a:p>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1</a:t>
            </a:r>
            <a:endParaRPr lang="en-US" sz="4100" dirty="0"/>
          </a:p>
        </p:txBody>
      </p:sp>
      <p:sp>
        <p:nvSpPr>
          <p:cNvPr id="6" name="Rectangle 5"/>
          <p:cNvSpPr/>
          <p:nvPr/>
        </p:nvSpPr>
        <p:spPr>
          <a:xfrm>
            <a:off x="18897601" y="5080001"/>
            <a:ext cx="2155198" cy="789219"/>
          </a:xfrm>
          <a:prstGeom prst="rect">
            <a:avLst/>
          </a:prstGeom>
        </p:spPr>
        <p:txBody>
          <a:bodyPr wrap="none" lIns="156746" tIns="78373" rIns="156746" bIns="78373">
            <a:spAutoFit/>
          </a:bodyPr>
          <a:lstStyle/>
          <a:p>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2</a:t>
            </a:r>
            <a:endParaRPr lang="en-US" sz="4100" dirty="0"/>
          </a:p>
        </p:txBody>
      </p:sp>
      <p:sp>
        <p:nvSpPr>
          <p:cNvPr id="7" name="Rectangle 6"/>
          <p:cNvSpPr/>
          <p:nvPr/>
        </p:nvSpPr>
        <p:spPr>
          <a:xfrm>
            <a:off x="12344400" y="4572000"/>
            <a:ext cx="2155198" cy="789219"/>
          </a:xfrm>
          <a:prstGeom prst="rect">
            <a:avLst/>
          </a:prstGeom>
        </p:spPr>
        <p:txBody>
          <a:bodyPr wrap="none" lIns="156746" tIns="78373" rIns="156746" bIns="78373">
            <a:spAutoFit/>
          </a:bodyPr>
          <a:lstStyle/>
          <a:p>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2</a:t>
            </a:r>
            <a:endParaRPr lang="en-US" sz="4100" dirty="0"/>
          </a:p>
        </p:txBody>
      </p:sp>
      <p:sp>
        <p:nvSpPr>
          <p:cNvPr id="8" name="Rectangle 7"/>
          <p:cNvSpPr/>
          <p:nvPr/>
        </p:nvSpPr>
        <p:spPr>
          <a:xfrm>
            <a:off x="18588843" y="5908358"/>
            <a:ext cx="2155198" cy="789219"/>
          </a:xfrm>
          <a:prstGeom prst="rect">
            <a:avLst/>
          </a:prstGeom>
        </p:spPr>
        <p:txBody>
          <a:bodyPr wrap="none" lIns="156746" tIns="78373" rIns="156746" bIns="78373">
            <a:spAutoFit/>
          </a:bodyPr>
          <a:lstStyle/>
          <a:p>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3</a:t>
            </a:r>
            <a:endParaRPr lang="en-US" sz="4100" dirty="0"/>
          </a:p>
        </p:txBody>
      </p:sp>
      <p:sp>
        <p:nvSpPr>
          <p:cNvPr id="9" name="Rectangle 8"/>
          <p:cNvSpPr/>
          <p:nvPr/>
        </p:nvSpPr>
        <p:spPr>
          <a:xfrm>
            <a:off x="13182600" y="5715000"/>
            <a:ext cx="2155198" cy="789219"/>
          </a:xfrm>
          <a:prstGeom prst="rect">
            <a:avLst/>
          </a:prstGeom>
        </p:spPr>
        <p:txBody>
          <a:bodyPr wrap="none" lIns="156746" tIns="78373" rIns="156746" bIns="78373">
            <a:spAutoFit/>
          </a:bodyPr>
          <a:lstStyle/>
          <a:p>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3</a:t>
            </a:r>
            <a:endParaRPr lang="en-US" sz="4100" dirty="0"/>
          </a:p>
        </p:txBody>
      </p:sp>
      <p:sp>
        <p:nvSpPr>
          <p:cNvPr id="10" name="Rectangle 9"/>
          <p:cNvSpPr/>
          <p:nvPr/>
        </p:nvSpPr>
        <p:spPr>
          <a:xfrm>
            <a:off x="18588843" y="7112001"/>
            <a:ext cx="2155198" cy="789219"/>
          </a:xfrm>
          <a:prstGeom prst="rect">
            <a:avLst/>
          </a:prstGeom>
        </p:spPr>
        <p:txBody>
          <a:bodyPr wrap="none" lIns="156746" tIns="78373" rIns="156746" bIns="78373">
            <a:spAutoFit/>
          </a:bodyPr>
          <a:lstStyle/>
          <a:p>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3</a:t>
            </a:r>
            <a:endParaRPr lang="en-US" sz="4100" dirty="0"/>
          </a:p>
        </p:txBody>
      </p:sp>
      <p:sp>
        <p:nvSpPr>
          <p:cNvPr id="11" name="Rectangle 10"/>
          <p:cNvSpPr/>
          <p:nvPr/>
        </p:nvSpPr>
        <p:spPr>
          <a:xfrm>
            <a:off x="18613000" y="7737158"/>
            <a:ext cx="2301071" cy="789219"/>
          </a:xfrm>
          <a:prstGeom prst="rect">
            <a:avLst/>
          </a:prstGeom>
        </p:spPr>
        <p:txBody>
          <a:bodyPr wrap="none" lIns="156746" tIns="78373" rIns="156746" bIns="78373">
            <a:spAutoFit/>
          </a:bodyPr>
          <a:lstStyle/>
          <a:p>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3</a:t>
            </a:r>
            <a:r>
              <a:rPr lang="en-US" sz="4100" dirty="0" smtClean="0">
                <a:latin typeface="Arial" pitchFamily="34" charset="0"/>
                <a:cs typeface="Arial" pitchFamily="34" charset="0"/>
              </a:rPr>
              <a:t> </a:t>
            </a:r>
            <a:endParaRPr lang="en-US" sz="4100" dirty="0"/>
          </a:p>
        </p:txBody>
      </p:sp>
      <p:sp>
        <p:nvSpPr>
          <p:cNvPr id="13" name="Rectangle 12"/>
          <p:cNvSpPr/>
          <p:nvPr/>
        </p:nvSpPr>
        <p:spPr>
          <a:xfrm>
            <a:off x="9296400" y="2590800"/>
            <a:ext cx="2155198" cy="789219"/>
          </a:xfrm>
          <a:prstGeom prst="rect">
            <a:avLst/>
          </a:prstGeom>
        </p:spPr>
        <p:txBody>
          <a:bodyPr wrap="none" lIns="156746" tIns="78373" rIns="156746" bIns="78373">
            <a:spAutoFit/>
          </a:bodyPr>
          <a:lstStyle/>
          <a:p>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1</a:t>
            </a:r>
            <a:endParaRPr lang="en-US" sz="4100" dirty="0"/>
          </a:p>
        </p:txBody>
      </p:sp>
      <p:sp>
        <p:nvSpPr>
          <p:cNvPr id="14" name="Rectangle 13"/>
          <p:cNvSpPr/>
          <p:nvPr/>
        </p:nvSpPr>
        <p:spPr>
          <a:xfrm>
            <a:off x="14401800" y="4114800"/>
            <a:ext cx="2155198" cy="789219"/>
          </a:xfrm>
          <a:prstGeom prst="rect">
            <a:avLst/>
          </a:prstGeom>
        </p:spPr>
        <p:txBody>
          <a:bodyPr wrap="none" lIns="156746" tIns="78373" rIns="156746" bIns="78373">
            <a:spAutoFit/>
          </a:bodyPr>
          <a:lstStyle/>
          <a:p>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1</a:t>
            </a:r>
            <a:endParaRPr lang="en-US" sz="4100" dirty="0"/>
          </a:p>
        </p:txBody>
      </p:sp>
      <p:sp>
        <p:nvSpPr>
          <p:cNvPr id="15" name="Rectangle 14"/>
          <p:cNvSpPr/>
          <p:nvPr/>
        </p:nvSpPr>
        <p:spPr>
          <a:xfrm>
            <a:off x="15468600" y="3124200"/>
            <a:ext cx="2155198" cy="789219"/>
          </a:xfrm>
          <a:prstGeom prst="rect">
            <a:avLst/>
          </a:prstGeom>
        </p:spPr>
        <p:txBody>
          <a:bodyPr wrap="none" lIns="156746" tIns="78373" rIns="156746" bIns="78373">
            <a:spAutoFit/>
          </a:bodyPr>
          <a:lstStyle/>
          <a:p>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1</a:t>
            </a:r>
            <a:endParaRPr lang="en-US" sz="4100" dirty="0"/>
          </a:p>
        </p:txBody>
      </p:sp>
      <p:sp>
        <p:nvSpPr>
          <p:cNvPr id="16" name="Rectangle 15"/>
          <p:cNvSpPr/>
          <p:nvPr/>
        </p:nvSpPr>
        <p:spPr>
          <a:xfrm>
            <a:off x="10591800" y="5181600"/>
            <a:ext cx="2155198" cy="789219"/>
          </a:xfrm>
          <a:prstGeom prst="rect">
            <a:avLst/>
          </a:prstGeom>
        </p:spPr>
        <p:txBody>
          <a:bodyPr wrap="none" lIns="156746" tIns="78373" rIns="156746" bIns="78373">
            <a:spAutoFit/>
          </a:bodyPr>
          <a:lstStyle/>
          <a:p>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2</a:t>
            </a:r>
            <a:endParaRPr lang="en-US" sz="4100" dirty="0"/>
          </a:p>
        </p:txBody>
      </p:sp>
      <p:sp>
        <p:nvSpPr>
          <p:cNvPr id="17" name="Rectangle 16"/>
          <p:cNvSpPr/>
          <p:nvPr/>
        </p:nvSpPr>
        <p:spPr>
          <a:xfrm>
            <a:off x="15392400" y="6400800"/>
            <a:ext cx="2155198" cy="789219"/>
          </a:xfrm>
          <a:prstGeom prst="rect">
            <a:avLst/>
          </a:prstGeom>
        </p:spPr>
        <p:txBody>
          <a:bodyPr wrap="none" lIns="156746" tIns="78373" rIns="156746" bIns="78373">
            <a:spAutoFit/>
          </a:bodyPr>
          <a:lstStyle/>
          <a:p>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3</a:t>
            </a:r>
            <a:endParaRPr lang="en-US" sz="4100" dirty="0"/>
          </a:p>
        </p:txBody>
      </p:sp>
      <p:sp>
        <p:nvSpPr>
          <p:cNvPr id="18" name="Rectangle 17"/>
          <p:cNvSpPr/>
          <p:nvPr/>
        </p:nvSpPr>
        <p:spPr>
          <a:xfrm>
            <a:off x="9677400" y="7086600"/>
            <a:ext cx="2155198" cy="789219"/>
          </a:xfrm>
          <a:prstGeom prst="rect">
            <a:avLst/>
          </a:prstGeom>
        </p:spPr>
        <p:txBody>
          <a:bodyPr wrap="none" lIns="156746" tIns="78373" rIns="156746" bIns="78373">
            <a:spAutoFit/>
          </a:bodyPr>
          <a:lstStyle/>
          <a:p>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3</a:t>
            </a:r>
            <a:endParaRPr lang="en-US" sz="4100" dirty="0"/>
          </a:p>
        </p:txBody>
      </p:sp>
      <p:sp>
        <p:nvSpPr>
          <p:cNvPr id="19" name="Rectangle 18"/>
          <p:cNvSpPr/>
          <p:nvPr/>
        </p:nvSpPr>
        <p:spPr>
          <a:xfrm>
            <a:off x="8686800" y="7696200"/>
            <a:ext cx="2155198" cy="789219"/>
          </a:xfrm>
          <a:prstGeom prst="rect">
            <a:avLst/>
          </a:prstGeom>
        </p:spPr>
        <p:txBody>
          <a:bodyPr wrap="none" lIns="156746" tIns="78373" rIns="156746" bIns="78373">
            <a:spAutoFit/>
          </a:bodyPr>
          <a:lstStyle/>
          <a:p>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3</a:t>
            </a:r>
            <a:endParaRPr lang="en-US" sz="4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5601"/>
                                        </p:tgtEl>
                                        <p:attrNameLst>
                                          <p:attrName>style.visibility</p:attrName>
                                        </p:attrNameLst>
                                      </p:cBhvr>
                                      <p:to>
                                        <p:strVal val="visible"/>
                                      </p:to>
                                    </p:set>
                                    <p:anim calcmode="lin" valueType="num">
                                      <p:cBhvr>
                                        <p:cTn id="7" dur="500" fill="hold"/>
                                        <p:tgtEl>
                                          <p:spTgt spid="2560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560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560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560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edge">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animBg="1"/>
      <p:bldP spid="7" grpId="0"/>
      <p:bldP spid="9" grpId="0"/>
      <p:bldP spid="13" grpId="0"/>
      <p:bldP spid="14"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03200"/>
            <a:ext cx="17221200" cy="1851048"/>
          </a:xfrm>
          <a:prstGeom prst="rect">
            <a:avLst/>
          </a:prstGeom>
          <a:solidFill>
            <a:schemeClr val="accent3">
              <a:lumMod val="40000"/>
              <a:lumOff val="60000"/>
            </a:schemeClr>
          </a:solidFill>
          <a:ln w="28575">
            <a:solidFill>
              <a:srgbClr val="FF0000"/>
            </a:solidFill>
          </a:ln>
        </p:spPr>
        <p:txBody>
          <a:bodyPr wrap="square" lIns="156746" tIns="78373" rIns="156746" bIns="78373">
            <a:spAutoFit/>
          </a:bodyPr>
          <a:lstStyle/>
          <a:p>
            <a:pPr algn="ctr"/>
            <a:r>
              <a:rPr lang="en-US" sz="5500" b="1" dirty="0" smtClean="0"/>
              <a:t>Resource Paper-24:  Introducing the stages of early reading and writing </a:t>
            </a:r>
            <a:endParaRPr lang="en-US" sz="5500" dirty="0"/>
          </a:p>
        </p:txBody>
      </p:sp>
      <p:sp>
        <p:nvSpPr>
          <p:cNvPr id="26625" name="Rectangle 1"/>
          <p:cNvSpPr>
            <a:spLocks noChangeArrowheads="1"/>
          </p:cNvSpPr>
          <p:nvPr/>
        </p:nvSpPr>
        <p:spPr bwMode="auto">
          <a:xfrm>
            <a:off x="457200" y="1304183"/>
            <a:ext cx="16764000" cy="8052746"/>
          </a:xfrm>
          <a:prstGeom prst="rect">
            <a:avLst/>
          </a:prstGeom>
          <a:solidFill>
            <a:schemeClr val="accent4">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fontAlgn="base">
              <a:spcBef>
                <a:spcPct val="0"/>
              </a:spcBef>
              <a:spcAft>
                <a:spcPct val="0"/>
              </a:spcAft>
            </a:pPr>
            <a:r>
              <a:rPr lang="en-US" sz="2700" b="1" i="1" dirty="0" smtClean="0">
                <a:solidFill>
                  <a:srgbClr val="000000"/>
                </a:solidFill>
                <a:latin typeface="Arial" pitchFamily="34" charset="0"/>
                <a:ea typeface="Calibri" pitchFamily="34" charset="0"/>
                <a:cs typeface="Calibri" pitchFamily="34" charset="0"/>
              </a:rPr>
              <a:t>Activity 1: Learning to read</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i="1" dirty="0" smtClean="0">
                <a:solidFill>
                  <a:srgbClr val="000000"/>
                </a:solidFill>
                <a:latin typeface="Arial" pitchFamily="34" charset="0"/>
                <a:ea typeface="Calibri" pitchFamily="34" charset="0"/>
                <a:cs typeface="Calibri" pitchFamily="34" charset="0"/>
              </a:rPr>
              <a:t>Below are eight stages in the process of learning to read English for most children. These stages don’t necessarily happen in exactly this order, and many of them happen at the same time. However, it is a useful guide. Complete the sentences with suitable example words.</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1. The child learns the most common sounds for the letters of the alphabet. For example, the letter sounds in ‘cat’ and ‘hen’.</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2. He/she learns to put these together to form simple words such as ‘hand’</a:t>
            </a:r>
            <a:r>
              <a:rPr lang="en-US" sz="2700" b="1" dirty="0" smtClean="0">
                <a:solidFill>
                  <a:srgbClr val="000000"/>
                </a:solidFill>
                <a:latin typeface="Arial" pitchFamily="34" charset="0"/>
                <a:ea typeface="Calibri" pitchFamily="34" charset="0"/>
                <a:cs typeface="Calibri" pitchFamily="34" charset="0"/>
              </a:rPr>
              <a:t>,</a:t>
            </a:r>
            <a:r>
              <a:rPr lang="en-US" sz="2700" b="1" i="1" dirty="0" smtClean="0">
                <a:solidFill>
                  <a:srgbClr val="000000"/>
                </a:solidFill>
                <a:latin typeface="Arial" pitchFamily="34" charset="0"/>
                <a:ea typeface="Calibri" pitchFamily="34" charset="0"/>
                <a:cs typeface="Calibri" pitchFamily="34" charset="0"/>
              </a:rPr>
              <a:t> </a:t>
            </a:r>
            <a:r>
              <a:rPr lang="en-US" sz="2700" b="1" u="sng" dirty="0" smtClean="0">
                <a:solidFill>
                  <a:srgbClr val="000000"/>
                </a:solidFill>
                <a:latin typeface="Arial" pitchFamily="34" charset="0"/>
                <a:ea typeface="Calibri" pitchFamily="34" charset="0"/>
                <a:cs typeface="Calibri" pitchFamily="34" charset="0"/>
              </a:rPr>
              <a:t>cat,  red, stop</a:t>
            </a:r>
            <a:r>
              <a:rPr lang="en-US" sz="2700" dirty="0" smtClean="0">
                <a:solidFill>
                  <a:srgbClr val="000000"/>
                </a:solidFill>
                <a:latin typeface="Arial" pitchFamily="34" charset="0"/>
                <a:ea typeface="Calibri" pitchFamily="34" charset="0"/>
                <a:cs typeface="Calibri" pitchFamily="34" charset="0"/>
              </a:rPr>
              <a:t> and </a:t>
            </a:r>
            <a:r>
              <a:rPr lang="en-US" sz="2700" b="1" u="sng" dirty="0" smtClean="0">
                <a:solidFill>
                  <a:srgbClr val="000000"/>
                </a:solidFill>
                <a:latin typeface="Arial" pitchFamily="34" charset="0"/>
                <a:ea typeface="Calibri" pitchFamily="34" charset="0"/>
                <a:cs typeface="Calibri" pitchFamily="34" charset="0"/>
              </a:rPr>
              <a:t>help</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3. He/she learns how pairs of </a:t>
            </a:r>
            <a:r>
              <a:rPr lang="en-US" sz="2700" b="1" dirty="0" smtClean="0">
                <a:solidFill>
                  <a:srgbClr val="000000"/>
                </a:solidFill>
                <a:latin typeface="Arial" pitchFamily="34" charset="0"/>
                <a:ea typeface="Calibri" pitchFamily="34" charset="0"/>
                <a:cs typeface="Calibri" pitchFamily="34" charset="0"/>
              </a:rPr>
              <a:t>consonants </a:t>
            </a:r>
            <a:r>
              <a:rPr lang="en-US" sz="2700" dirty="0" smtClean="0">
                <a:solidFill>
                  <a:srgbClr val="000000"/>
                </a:solidFill>
                <a:latin typeface="Arial" pitchFamily="34" charset="0"/>
                <a:ea typeface="Calibri" pitchFamily="34" charset="0"/>
                <a:cs typeface="Calibri" pitchFamily="34" charset="0"/>
              </a:rPr>
              <a:t>work together to make </a:t>
            </a:r>
            <a:r>
              <a:rPr lang="en-US" sz="2700" i="1" dirty="0" smtClean="0">
                <a:solidFill>
                  <a:srgbClr val="000000"/>
                </a:solidFill>
                <a:latin typeface="Arial" pitchFamily="34" charset="0"/>
                <a:ea typeface="Calibri" pitchFamily="34" charset="0"/>
                <a:cs typeface="Calibri" pitchFamily="34" charset="0"/>
              </a:rPr>
              <a:t>new </a:t>
            </a:r>
            <a:r>
              <a:rPr lang="en-US" sz="2700" dirty="0" smtClean="0">
                <a:solidFill>
                  <a:srgbClr val="000000"/>
                </a:solidFill>
                <a:latin typeface="Arial" pitchFamily="34" charset="0"/>
                <a:ea typeface="Calibri" pitchFamily="34" charset="0"/>
                <a:cs typeface="Calibri" pitchFamily="34" charset="0"/>
              </a:rPr>
              <a:t>sounds. For example, ‘</a:t>
            </a:r>
            <a:r>
              <a:rPr lang="en-US" sz="2700" b="1" dirty="0" smtClean="0">
                <a:solidFill>
                  <a:srgbClr val="000000"/>
                </a:solidFill>
                <a:latin typeface="Arial" pitchFamily="34" charset="0"/>
                <a:ea typeface="Calibri" pitchFamily="34" charset="0"/>
                <a:cs typeface="Calibri" pitchFamily="34" charset="0"/>
              </a:rPr>
              <a:t>she</a:t>
            </a:r>
            <a:r>
              <a:rPr lang="en-US" sz="2700" dirty="0" smtClean="0">
                <a:solidFill>
                  <a:srgbClr val="000000"/>
                </a:solidFill>
                <a:latin typeface="Arial" pitchFamily="34" charset="0"/>
                <a:ea typeface="Calibri" pitchFamily="34" charset="0"/>
                <a:cs typeface="Calibri" pitchFamily="34" charset="0"/>
              </a:rPr>
              <a:t>’, </a:t>
            </a:r>
            <a:r>
              <a:rPr lang="en-US" sz="2700" b="1" u="sng" dirty="0" smtClean="0">
                <a:solidFill>
                  <a:srgbClr val="000000"/>
                </a:solidFill>
                <a:latin typeface="Arial" pitchFamily="34" charset="0"/>
                <a:ea typeface="Calibri" pitchFamily="34" charset="0"/>
                <a:cs typeface="Calibri" pitchFamily="34" charset="0"/>
              </a:rPr>
              <a:t>with, shop, chicken</a:t>
            </a:r>
            <a:r>
              <a:rPr lang="en-US" sz="2700" dirty="0" smtClean="0">
                <a:solidFill>
                  <a:srgbClr val="000000"/>
                </a:solidFill>
                <a:latin typeface="Arial" pitchFamily="34" charset="0"/>
                <a:ea typeface="Calibri" pitchFamily="34" charset="0"/>
                <a:cs typeface="Calibri" pitchFamily="34" charset="0"/>
              </a:rPr>
              <a:t> and </a:t>
            </a:r>
            <a:r>
              <a:rPr lang="en-US" sz="2700" b="1" u="sng" dirty="0" smtClean="0">
                <a:solidFill>
                  <a:srgbClr val="000000"/>
                </a:solidFill>
                <a:latin typeface="Arial" pitchFamily="34" charset="0"/>
                <a:ea typeface="Calibri" pitchFamily="34" charset="0"/>
                <a:cs typeface="Calibri" pitchFamily="34" charset="0"/>
              </a:rPr>
              <a:t>elephant</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4. He/she learns how pairs of </a:t>
            </a:r>
            <a:r>
              <a:rPr lang="en-US" sz="2700" b="1" dirty="0" smtClean="0">
                <a:solidFill>
                  <a:srgbClr val="000000"/>
                </a:solidFill>
                <a:latin typeface="Arial" pitchFamily="34" charset="0"/>
                <a:ea typeface="Calibri" pitchFamily="34" charset="0"/>
                <a:cs typeface="Calibri" pitchFamily="34" charset="0"/>
              </a:rPr>
              <a:t>vowels </a:t>
            </a:r>
            <a:r>
              <a:rPr lang="en-US" sz="2700" dirty="0" smtClean="0">
                <a:solidFill>
                  <a:srgbClr val="000000"/>
                </a:solidFill>
                <a:latin typeface="Arial" pitchFamily="34" charset="0"/>
                <a:ea typeface="Calibri" pitchFamily="34" charset="0"/>
                <a:cs typeface="Calibri" pitchFamily="34" charset="0"/>
              </a:rPr>
              <a:t>work together to make new sounds. For example, ‘good’, ‘</a:t>
            </a:r>
            <a:r>
              <a:rPr lang="en-US" sz="2700" b="1" dirty="0" smtClean="0">
                <a:solidFill>
                  <a:srgbClr val="000000"/>
                </a:solidFill>
                <a:latin typeface="Arial" pitchFamily="34" charset="0"/>
                <a:ea typeface="Calibri" pitchFamily="34" charset="0"/>
                <a:cs typeface="Calibri" pitchFamily="34" charset="0"/>
              </a:rPr>
              <a:t>rain</a:t>
            </a:r>
            <a:r>
              <a:rPr lang="en-US" sz="2700" dirty="0" smtClean="0">
                <a:solidFill>
                  <a:srgbClr val="000000"/>
                </a:solidFill>
                <a:latin typeface="Arial" pitchFamily="34" charset="0"/>
                <a:ea typeface="Calibri" pitchFamily="34" charset="0"/>
                <a:cs typeface="Calibri" pitchFamily="34" charset="0"/>
              </a:rPr>
              <a:t>’, </a:t>
            </a:r>
            <a:r>
              <a:rPr lang="en-US" sz="2700" b="1" u="sng" dirty="0" smtClean="0">
                <a:solidFill>
                  <a:srgbClr val="000000"/>
                </a:solidFill>
                <a:latin typeface="Arial" pitchFamily="34" charset="0"/>
                <a:ea typeface="Calibri" pitchFamily="34" charset="0"/>
                <a:cs typeface="Calibri" pitchFamily="34" charset="0"/>
              </a:rPr>
              <a:t>please, sleep, boat</a:t>
            </a:r>
            <a:r>
              <a:rPr lang="en-US" sz="2700" dirty="0" smtClean="0">
                <a:solidFill>
                  <a:srgbClr val="000000"/>
                </a:solidFill>
                <a:latin typeface="Arial" pitchFamily="34" charset="0"/>
                <a:ea typeface="Calibri" pitchFamily="34" charset="0"/>
                <a:cs typeface="Calibri" pitchFamily="34" charset="0"/>
              </a:rPr>
              <a:t> and </a:t>
            </a:r>
            <a:r>
              <a:rPr lang="en-US" sz="2700" b="1" u="sng" dirty="0" smtClean="0">
                <a:solidFill>
                  <a:srgbClr val="000000"/>
                </a:solidFill>
                <a:latin typeface="Arial" pitchFamily="34" charset="0"/>
                <a:ea typeface="Calibri" pitchFamily="34" charset="0"/>
                <a:cs typeface="Calibri" pitchFamily="34" charset="0"/>
              </a:rPr>
              <a:t>ground</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5. He/she learns how </a:t>
            </a:r>
            <a:r>
              <a:rPr lang="en-US" sz="2700" i="1" dirty="0" smtClean="0">
                <a:solidFill>
                  <a:srgbClr val="000000"/>
                </a:solidFill>
                <a:latin typeface="Arial" pitchFamily="34" charset="0"/>
                <a:ea typeface="Calibri" pitchFamily="34" charset="0"/>
                <a:cs typeface="Calibri" pitchFamily="34" charset="0"/>
              </a:rPr>
              <a:t>r </a:t>
            </a:r>
            <a:r>
              <a:rPr lang="en-US" sz="2700" dirty="0" smtClean="0">
                <a:solidFill>
                  <a:srgbClr val="000000"/>
                </a:solidFill>
                <a:latin typeface="Arial" pitchFamily="34" charset="0"/>
                <a:ea typeface="Calibri" pitchFamily="34" charset="0"/>
                <a:cs typeface="Calibri" pitchFamily="34" charset="0"/>
              </a:rPr>
              <a:t>and </a:t>
            </a:r>
            <a:r>
              <a:rPr lang="en-US" sz="2700" b="1" dirty="0" smtClean="0">
                <a:solidFill>
                  <a:srgbClr val="000000"/>
                </a:solidFill>
                <a:latin typeface="Arial" pitchFamily="34" charset="0"/>
                <a:ea typeface="Calibri" pitchFamily="34" charset="0"/>
                <a:cs typeface="Calibri" pitchFamily="34" charset="0"/>
              </a:rPr>
              <a:t>consonant </a:t>
            </a:r>
            <a:r>
              <a:rPr lang="en-US" sz="2700" dirty="0" smtClean="0">
                <a:solidFill>
                  <a:srgbClr val="000000"/>
                </a:solidFill>
                <a:latin typeface="Arial" pitchFamily="34" charset="0"/>
                <a:ea typeface="Calibri" pitchFamily="34" charset="0"/>
                <a:cs typeface="Calibri" pitchFamily="34" charset="0"/>
              </a:rPr>
              <a:t>+ </a:t>
            </a:r>
            <a:r>
              <a:rPr lang="en-US" sz="2700" i="1" dirty="0" smtClean="0">
                <a:solidFill>
                  <a:srgbClr val="000000"/>
                </a:solidFill>
                <a:latin typeface="Arial" pitchFamily="34" charset="0"/>
                <a:ea typeface="Calibri" pitchFamily="34" charset="0"/>
                <a:cs typeface="Calibri" pitchFamily="34" charset="0"/>
              </a:rPr>
              <a:t>e </a:t>
            </a:r>
            <a:r>
              <a:rPr lang="en-US" sz="2700" dirty="0" smtClean="0">
                <a:solidFill>
                  <a:srgbClr val="000000"/>
                </a:solidFill>
                <a:latin typeface="Arial" pitchFamily="34" charset="0"/>
                <a:ea typeface="Calibri" pitchFamily="34" charset="0"/>
                <a:cs typeface="Calibri" pitchFamily="34" charset="0"/>
              </a:rPr>
              <a:t>can change the sound of the </a:t>
            </a:r>
            <a:r>
              <a:rPr lang="en-US" sz="2700" b="1" dirty="0" smtClean="0">
                <a:solidFill>
                  <a:srgbClr val="000000"/>
                </a:solidFill>
                <a:latin typeface="Arial" pitchFamily="34" charset="0"/>
                <a:ea typeface="Calibri" pitchFamily="34" charset="0"/>
                <a:cs typeface="Calibri" pitchFamily="34" charset="0"/>
              </a:rPr>
              <a:t>vowel </a:t>
            </a:r>
            <a:r>
              <a:rPr lang="en-US" sz="2700" dirty="0" smtClean="0">
                <a:solidFill>
                  <a:srgbClr val="000000"/>
                </a:solidFill>
                <a:latin typeface="Arial" pitchFamily="34" charset="0"/>
                <a:ea typeface="Calibri" pitchFamily="34" charset="0"/>
                <a:cs typeface="Calibri" pitchFamily="34" charset="0"/>
              </a:rPr>
              <a:t>that goes before. For example, ‘</a:t>
            </a:r>
            <a:r>
              <a:rPr lang="en-US" sz="2700" b="1" dirty="0" smtClean="0">
                <a:solidFill>
                  <a:srgbClr val="000000"/>
                </a:solidFill>
                <a:latin typeface="Arial" pitchFamily="34" charset="0"/>
                <a:ea typeface="Calibri" pitchFamily="34" charset="0"/>
                <a:cs typeface="Calibri" pitchFamily="34" charset="0"/>
              </a:rPr>
              <a:t>short</a:t>
            </a:r>
            <a:r>
              <a:rPr lang="en-US" sz="2700" dirty="0" smtClean="0">
                <a:solidFill>
                  <a:srgbClr val="000000"/>
                </a:solidFill>
                <a:latin typeface="Arial" pitchFamily="34" charset="0"/>
                <a:ea typeface="Calibri" pitchFamily="34" charset="0"/>
                <a:cs typeface="Calibri" pitchFamily="34" charset="0"/>
              </a:rPr>
              <a:t>’, ‘</a:t>
            </a:r>
            <a:r>
              <a:rPr lang="en-US" sz="2700" b="1" dirty="0" smtClean="0">
                <a:solidFill>
                  <a:srgbClr val="000000"/>
                </a:solidFill>
                <a:latin typeface="Arial" pitchFamily="34" charset="0"/>
                <a:ea typeface="Calibri" pitchFamily="34" charset="0"/>
                <a:cs typeface="Calibri" pitchFamily="34" charset="0"/>
              </a:rPr>
              <a:t>time</a:t>
            </a:r>
            <a:r>
              <a:rPr lang="en-US" sz="2700" dirty="0" smtClean="0">
                <a:solidFill>
                  <a:srgbClr val="000000"/>
                </a:solidFill>
                <a:latin typeface="Arial" pitchFamily="34" charset="0"/>
                <a:ea typeface="Calibri" pitchFamily="34" charset="0"/>
                <a:cs typeface="Calibri" pitchFamily="34" charset="0"/>
              </a:rPr>
              <a:t>’, </a:t>
            </a:r>
            <a:r>
              <a:rPr lang="en-US" sz="2700" b="1" u="sng" dirty="0" smtClean="0">
                <a:solidFill>
                  <a:srgbClr val="000000"/>
                </a:solidFill>
                <a:latin typeface="Arial" pitchFamily="34" charset="0"/>
                <a:ea typeface="Calibri" pitchFamily="34" charset="0"/>
                <a:cs typeface="Calibri" pitchFamily="34" charset="0"/>
              </a:rPr>
              <a:t>shirt, car, like</a:t>
            </a:r>
            <a:r>
              <a:rPr lang="en-US" sz="2700" dirty="0" smtClean="0">
                <a:solidFill>
                  <a:srgbClr val="000000"/>
                </a:solidFill>
                <a:latin typeface="Arial" pitchFamily="34" charset="0"/>
                <a:ea typeface="Calibri" pitchFamily="34" charset="0"/>
                <a:cs typeface="Calibri" pitchFamily="34" charset="0"/>
              </a:rPr>
              <a:t> and </a:t>
            </a:r>
            <a:r>
              <a:rPr lang="en-US" sz="2700" b="1" u="sng" dirty="0" smtClean="0">
                <a:solidFill>
                  <a:srgbClr val="000000"/>
                </a:solidFill>
                <a:latin typeface="Arial" pitchFamily="34" charset="0"/>
                <a:ea typeface="Calibri" pitchFamily="34" charset="0"/>
                <a:cs typeface="Calibri" pitchFamily="34" charset="0"/>
              </a:rPr>
              <a:t>stone</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6. He/she learns the less common sounds of some letters, such as the </a:t>
            </a:r>
            <a:r>
              <a:rPr lang="en-US" sz="2700" i="1" dirty="0" smtClean="0">
                <a:solidFill>
                  <a:srgbClr val="000000"/>
                </a:solidFill>
                <a:latin typeface="Arial" pitchFamily="34" charset="0"/>
                <a:ea typeface="Calibri" pitchFamily="34" charset="0"/>
                <a:cs typeface="Calibri" pitchFamily="34" charset="0"/>
              </a:rPr>
              <a:t>c </a:t>
            </a:r>
            <a:r>
              <a:rPr lang="en-US" sz="2700" dirty="0" smtClean="0">
                <a:solidFill>
                  <a:srgbClr val="000000"/>
                </a:solidFill>
                <a:latin typeface="Arial" pitchFamily="34" charset="0"/>
                <a:ea typeface="Calibri" pitchFamily="34" charset="0"/>
                <a:cs typeface="Calibri" pitchFamily="34" charset="0"/>
              </a:rPr>
              <a:t>in ‘</a:t>
            </a:r>
            <a:r>
              <a:rPr lang="en-US" sz="2700" b="1" dirty="0" smtClean="0">
                <a:solidFill>
                  <a:srgbClr val="000000"/>
                </a:solidFill>
                <a:latin typeface="Arial" pitchFamily="34" charset="0"/>
                <a:ea typeface="Calibri" pitchFamily="34" charset="0"/>
                <a:cs typeface="Calibri" pitchFamily="34" charset="0"/>
              </a:rPr>
              <a:t>ice</a:t>
            </a:r>
            <a:r>
              <a:rPr lang="en-US" sz="2700" dirty="0" smtClean="0">
                <a:solidFill>
                  <a:srgbClr val="000000"/>
                </a:solidFill>
                <a:latin typeface="Arial" pitchFamily="34" charset="0"/>
                <a:ea typeface="Calibri" pitchFamily="34" charset="0"/>
                <a:cs typeface="Calibri" pitchFamily="34" charset="0"/>
              </a:rPr>
              <a:t>’ and</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b="1" u="sng" dirty="0" smtClean="0">
                <a:solidFill>
                  <a:srgbClr val="000000"/>
                </a:solidFill>
                <a:latin typeface="Arial" pitchFamily="34" charset="0"/>
                <a:ea typeface="Calibri" pitchFamily="34" charset="0"/>
                <a:cs typeface="Calibri" pitchFamily="34" charset="0"/>
              </a:rPr>
              <a:t>nice</a:t>
            </a:r>
            <a:r>
              <a:rPr lang="en-US" sz="2700" b="1" dirty="0" smtClean="0">
                <a:solidFill>
                  <a:srgbClr val="000000"/>
                </a:solidFill>
                <a:latin typeface="Arial" pitchFamily="34" charset="0"/>
                <a:ea typeface="Calibri" pitchFamily="34" charset="0"/>
                <a:cs typeface="Calibri" pitchFamily="34" charset="0"/>
              </a:rPr>
              <a:t>, </a:t>
            </a:r>
            <a:r>
              <a:rPr lang="en-US" sz="2700" b="1" u="sng" dirty="0" smtClean="0">
                <a:solidFill>
                  <a:srgbClr val="000000"/>
                </a:solidFill>
                <a:latin typeface="Arial" pitchFamily="34" charset="0"/>
                <a:ea typeface="Calibri" pitchFamily="34" charset="0"/>
                <a:cs typeface="Calibri" pitchFamily="34" charset="0"/>
              </a:rPr>
              <a:t>race</a:t>
            </a:r>
            <a:r>
              <a:rPr lang="en-US" sz="2700" dirty="0" smtClean="0">
                <a:solidFill>
                  <a:srgbClr val="000000"/>
                </a:solidFill>
                <a:latin typeface="Arial" pitchFamily="34" charset="0"/>
                <a:ea typeface="Calibri" pitchFamily="34" charset="0"/>
                <a:cs typeface="Calibri" pitchFamily="34" charset="0"/>
              </a:rPr>
              <a:t> and the </a:t>
            </a:r>
            <a:r>
              <a:rPr lang="en-US" sz="2700" i="1" dirty="0" smtClean="0">
                <a:solidFill>
                  <a:srgbClr val="000000"/>
                </a:solidFill>
                <a:latin typeface="Arial" pitchFamily="34" charset="0"/>
                <a:ea typeface="Calibri" pitchFamily="34" charset="0"/>
                <a:cs typeface="Calibri" pitchFamily="34" charset="0"/>
              </a:rPr>
              <a:t>s </a:t>
            </a:r>
            <a:r>
              <a:rPr lang="en-US" sz="2700" dirty="0" smtClean="0">
                <a:solidFill>
                  <a:srgbClr val="000000"/>
                </a:solidFill>
                <a:latin typeface="Arial" pitchFamily="34" charset="0"/>
                <a:ea typeface="Calibri" pitchFamily="34" charset="0"/>
                <a:cs typeface="Calibri" pitchFamily="34" charset="0"/>
              </a:rPr>
              <a:t>in ‘</a:t>
            </a:r>
            <a:r>
              <a:rPr lang="en-US" sz="2700" b="1" dirty="0" smtClean="0">
                <a:solidFill>
                  <a:srgbClr val="000000"/>
                </a:solidFill>
                <a:latin typeface="Arial" pitchFamily="34" charset="0"/>
                <a:ea typeface="Calibri" pitchFamily="34" charset="0"/>
                <a:cs typeface="Calibri" pitchFamily="34" charset="0"/>
              </a:rPr>
              <a:t>nose</a:t>
            </a:r>
            <a:r>
              <a:rPr lang="en-US" sz="2700" dirty="0" smtClean="0">
                <a:solidFill>
                  <a:srgbClr val="000000"/>
                </a:solidFill>
                <a:latin typeface="Arial" pitchFamily="34" charset="0"/>
                <a:ea typeface="Calibri" pitchFamily="34" charset="0"/>
                <a:cs typeface="Calibri" pitchFamily="34" charset="0"/>
              </a:rPr>
              <a:t>’, </a:t>
            </a:r>
            <a:r>
              <a:rPr lang="en-US" sz="2700" b="1" u="sng" dirty="0" smtClean="0">
                <a:solidFill>
                  <a:srgbClr val="000000"/>
                </a:solidFill>
                <a:latin typeface="Arial" pitchFamily="34" charset="0"/>
                <a:ea typeface="Calibri" pitchFamily="34" charset="0"/>
                <a:cs typeface="Calibri" pitchFamily="34" charset="0"/>
              </a:rPr>
              <a:t>please</a:t>
            </a:r>
            <a:r>
              <a:rPr lang="en-US" sz="2700" b="1" dirty="0" smtClean="0">
                <a:solidFill>
                  <a:srgbClr val="000000"/>
                </a:solidFill>
                <a:latin typeface="Arial" pitchFamily="34" charset="0"/>
                <a:ea typeface="Calibri" pitchFamily="34" charset="0"/>
                <a:cs typeface="Calibri" pitchFamily="34" charset="0"/>
              </a:rPr>
              <a:t>, </a:t>
            </a:r>
            <a:r>
              <a:rPr lang="en-US" sz="2700" b="1" u="sng" dirty="0" smtClean="0">
                <a:solidFill>
                  <a:srgbClr val="000000"/>
                </a:solidFill>
                <a:latin typeface="Arial" pitchFamily="34" charset="0"/>
                <a:ea typeface="Calibri" pitchFamily="34" charset="0"/>
                <a:cs typeface="Calibri" pitchFamily="34" charset="0"/>
              </a:rPr>
              <a:t>days</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7. He/she learns to build longer, more complex words such as </a:t>
            </a:r>
            <a:r>
              <a:rPr lang="en-US" sz="2700" b="1" dirty="0" smtClean="0">
                <a:solidFill>
                  <a:srgbClr val="000000"/>
                </a:solidFill>
                <a:latin typeface="Arial" pitchFamily="34" charset="0"/>
                <a:ea typeface="Calibri" pitchFamily="34" charset="0"/>
                <a:cs typeface="Calibri" pitchFamily="34" charset="0"/>
              </a:rPr>
              <a:t>‘grandmother’</a:t>
            </a:r>
            <a:r>
              <a:rPr lang="en-US" sz="2700" b="1" i="1" dirty="0" smtClean="0">
                <a:solidFill>
                  <a:srgbClr val="000000"/>
                </a:solidFill>
                <a:latin typeface="Arial" pitchFamily="34" charset="0"/>
                <a:ea typeface="Calibri" pitchFamily="34" charset="0"/>
                <a:cs typeface="Calibri" pitchFamily="34" charset="0"/>
              </a:rPr>
              <a:t>, </a:t>
            </a:r>
            <a:r>
              <a:rPr lang="en-US" sz="2700" b="1" dirty="0" smtClean="0">
                <a:solidFill>
                  <a:srgbClr val="000000"/>
                </a:solidFill>
                <a:latin typeface="Arial" pitchFamily="34" charset="0"/>
                <a:ea typeface="Calibri" pitchFamily="34" charset="0"/>
                <a:cs typeface="Calibri" pitchFamily="34" charset="0"/>
              </a:rPr>
              <a:t>Saturday,</a:t>
            </a:r>
            <a:r>
              <a:rPr lang="en-US" sz="2700" b="1" i="1" dirty="0" smtClean="0">
                <a:solidFill>
                  <a:srgbClr val="000000"/>
                </a:solidFill>
                <a:latin typeface="Arial" pitchFamily="34" charset="0"/>
                <a:ea typeface="Calibri" pitchFamily="34" charset="0"/>
                <a:cs typeface="Calibri" pitchFamily="34" charset="0"/>
              </a:rPr>
              <a:t> </a:t>
            </a:r>
            <a:r>
              <a:rPr lang="en-US" sz="2700" b="1" dirty="0" smtClean="0">
                <a:solidFill>
                  <a:srgbClr val="000000"/>
                </a:solidFill>
                <a:latin typeface="Arial" pitchFamily="34" charset="0"/>
                <a:ea typeface="Calibri" pitchFamily="34" charset="0"/>
                <a:cs typeface="Calibri" pitchFamily="34" charset="0"/>
              </a:rPr>
              <a:t>another, excellent, and railway</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8. He/she learns unusual and irregular spellings such as </a:t>
            </a:r>
            <a:r>
              <a:rPr lang="en-US" sz="2700" b="1" dirty="0" smtClean="0">
                <a:solidFill>
                  <a:srgbClr val="000000"/>
                </a:solidFill>
                <a:latin typeface="Arial" pitchFamily="34" charset="0"/>
                <a:ea typeface="Calibri" pitchFamily="34" charset="0"/>
                <a:cs typeface="Calibri" pitchFamily="34" charset="0"/>
              </a:rPr>
              <a:t>‘high’, ‘beautiful’, </a:t>
            </a:r>
            <a:r>
              <a:rPr lang="en-US" sz="2700" b="1" u="sng" dirty="0" smtClean="0">
                <a:solidFill>
                  <a:srgbClr val="000000"/>
                </a:solidFill>
                <a:latin typeface="Arial" pitchFamily="34" charset="0"/>
                <a:ea typeface="Calibri" pitchFamily="34" charset="0"/>
                <a:cs typeface="Calibri" pitchFamily="34" charset="0"/>
              </a:rPr>
              <a:t>people, laugh, Wednesday</a:t>
            </a:r>
            <a:r>
              <a:rPr lang="en-US" sz="2700" b="1" i="1" dirty="0" smtClean="0">
                <a:solidFill>
                  <a:srgbClr val="000000"/>
                </a:solidFill>
                <a:latin typeface="Arial" pitchFamily="34" charset="0"/>
                <a:ea typeface="Calibri" pitchFamily="34" charset="0"/>
                <a:cs typeface="Calibri" pitchFamily="34" charset="0"/>
              </a:rPr>
              <a:t> </a:t>
            </a:r>
            <a:r>
              <a:rPr lang="en-US" sz="2700" b="1" dirty="0" smtClean="0">
                <a:solidFill>
                  <a:srgbClr val="000000"/>
                </a:solidFill>
                <a:latin typeface="Arial" pitchFamily="34" charset="0"/>
                <a:ea typeface="Calibri" pitchFamily="34" charset="0"/>
                <a:cs typeface="Calibri" pitchFamily="34" charset="0"/>
              </a:rPr>
              <a:t>and  </a:t>
            </a:r>
            <a:r>
              <a:rPr lang="en-US" sz="2700" b="1" u="sng" dirty="0" smtClean="0">
                <a:solidFill>
                  <a:srgbClr val="000000"/>
                </a:solidFill>
                <a:latin typeface="Arial" pitchFamily="34" charset="0"/>
                <a:ea typeface="Calibri" pitchFamily="34" charset="0"/>
                <a:cs typeface="Calibri" pitchFamily="34" charset="0"/>
              </a:rPr>
              <a:t>receipt</a:t>
            </a:r>
            <a:endParaRPr lang="en-US" sz="27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6625"/>
                                        </p:tgtEl>
                                        <p:attrNameLst>
                                          <p:attrName>style.visibility</p:attrName>
                                        </p:attrNameLst>
                                      </p:cBhvr>
                                      <p:to>
                                        <p:strVal val="visible"/>
                                      </p:to>
                                    </p:set>
                                    <p:animEffect transition="in" filter="fade">
                                      <p:cBhvr>
                                        <p:cTn id="15" dur="1000"/>
                                        <p:tgtEl>
                                          <p:spTgt spid="26625"/>
                                        </p:tgtEl>
                                      </p:cBhvr>
                                    </p:animEffect>
                                    <p:anim calcmode="lin" valueType="num">
                                      <p:cBhvr>
                                        <p:cTn id="16" dur="1000" fill="hold"/>
                                        <p:tgtEl>
                                          <p:spTgt spid="26625"/>
                                        </p:tgtEl>
                                        <p:attrNameLst>
                                          <p:attrName>ppt_x</p:attrName>
                                        </p:attrNameLst>
                                      </p:cBhvr>
                                      <p:tavLst>
                                        <p:tav tm="0">
                                          <p:val>
                                            <p:strVal val="#ppt_x"/>
                                          </p:val>
                                        </p:tav>
                                        <p:tav tm="100000">
                                          <p:val>
                                            <p:strVal val="#ppt_x"/>
                                          </p:val>
                                        </p:tav>
                                      </p:tavLst>
                                    </p:anim>
                                    <p:anim calcmode="lin" valueType="num">
                                      <p:cBhvr>
                                        <p:cTn id="17" dur="1000" fill="hold"/>
                                        <p:tgtEl>
                                          <p:spTgt spid="266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6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57200" y="-18986"/>
            <a:ext cx="17068800" cy="8360522"/>
          </a:xfrm>
          <a:prstGeom prst="rect">
            <a:avLst/>
          </a:prstGeom>
          <a:solidFill>
            <a:schemeClr val="accent3">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fontAlgn="base">
              <a:spcBef>
                <a:spcPct val="0"/>
              </a:spcBef>
              <a:spcAft>
                <a:spcPct val="0"/>
              </a:spcAft>
            </a:pPr>
            <a:r>
              <a:rPr lang="en-US" sz="4100" b="1" i="1" dirty="0" smtClean="0">
                <a:solidFill>
                  <a:srgbClr val="000000"/>
                </a:solidFill>
                <a:latin typeface="Arial" pitchFamily="34" charset="0"/>
                <a:ea typeface="Calibri" pitchFamily="34" charset="0"/>
                <a:cs typeface="Calibri" pitchFamily="34" charset="0"/>
              </a:rPr>
              <a:t>Activity 2: Learning to write</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Learning to write is a long process. Do you know which </a:t>
            </a:r>
            <a:r>
              <a:rPr lang="en-US" sz="4100" i="1" dirty="0" smtClean="0">
                <a:solidFill>
                  <a:srgbClr val="000000"/>
                </a:solidFill>
                <a:latin typeface="Arial" pitchFamily="34" charset="0"/>
                <a:ea typeface="Calibri" pitchFamily="34" charset="0"/>
                <a:cs typeface="Calibri" pitchFamily="34" charset="0"/>
              </a:rPr>
              <a:t>English for Today </a:t>
            </a:r>
            <a:r>
              <a:rPr lang="en-US" sz="4100" dirty="0" smtClean="0">
                <a:solidFill>
                  <a:srgbClr val="000000"/>
                </a:solidFill>
                <a:latin typeface="Arial" pitchFamily="34" charset="0"/>
                <a:ea typeface="Calibri" pitchFamily="34" charset="0"/>
                <a:cs typeface="Calibri" pitchFamily="34" charset="0"/>
              </a:rPr>
              <a:t>Class book introduces each of the following for the first time? Guess the answers and see if you are right!</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1. Drawing lines and shapes. </a:t>
            </a:r>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1</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2. Make the shapes of single letters by copying examples. </a:t>
            </a:r>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1</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3. Make the shapes of single letters from memory. </a:t>
            </a:r>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1</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4. Write single words by copying examples. </a:t>
            </a:r>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2</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5. Write single words from memory. </a:t>
            </a:r>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2</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6. Write short sentences by copying examples. </a:t>
            </a:r>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3</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7. Write short new sentences (without examples to copy). </a:t>
            </a:r>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3</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8. Write longer new sentences. </a:t>
            </a:r>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3</a:t>
            </a:r>
            <a:endParaRPr lang="en-US" sz="4100" dirty="0" smtClean="0">
              <a:solidFill>
                <a:srgbClr val="000000"/>
              </a:solidFill>
              <a:latin typeface="Arial" pitchFamily="34" charset="0"/>
              <a:ea typeface="Calibri" pitchFamily="34" charset="0"/>
              <a:cs typeface="Calibri" pitchFamily="34" charset="0"/>
            </a:endParaRPr>
          </a:p>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9. Write a short paragraph. </a:t>
            </a:r>
            <a:r>
              <a:rPr lang="en-US" sz="4100" b="1" dirty="0" smtClean="0">
                <a:solidFill>
                  <a:srgbClr val="000000"/>
                </a:solidFill>
                <a:latin typeface="Arial" pitchFamily="34" charset="0"/>
                <a:ea typeface="Calibri" pitchFamily="34" charset="0"/>
                <a:cs typeface="Calibri" pitchFamily="34" charset="0"/>
              </a:rPr>
              <a:t>Class </a:t>
            </a:r>
            <a:r>
              <a:rPr lang="en-US" sz="4100" b="1" u="sng" dirty="0" smtClean="0">
                <a:solidFill>
                  <a:srgbClr val="000000"/>
                </a:solidFill>
                <a:latin typeface="Arial" pitchFamily="34" charset="0"/>
                <a:ea typeface="Calibri" pitchFamily="34" charset="0"/>
                <a:cs typeface="Calibri" pitchFamily="34" charset="0"/>
              </a:rPr>
              <a:t>3</a:t>
            </a:r>
            <a:r>
              <a:rPr lang="en-US" sz="4100" dirty="0" smtClean="0">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anim calcmode="lin" valueType="num">
                                      <p:cBhvr>
                                        <p:cTn id="7" dur="1000" fill="hold"/>
                                        <p:tgtEl>
                                          <p:spTgt spid="2764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7649"/>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7649"/>
                                        </p:tgtEl>
                                        <p:attrNameLst>
                                          <p:attrName>ppt_y</p:attrName>
                                        </p:attrNameLst>
                                      </p:cBhvr>
                                      <p:tavLst>
                                        <p:tav tm="0">
                                          <p:val>
                                            <p:strVal val="#ppt_y"/>
                                          </p:val>
                                        </p:tav>
                                        <p:tav tm="100000">
                                          <p:val>
                                            <p:strVal val="#ppt_y"/>
                                          </p:val>
                                        </p:tav>
                                      </p:tavLst>
                                    </p:anim>
                                    <p:animEffect transition="in" filter="fade">
                                      <p:cBhvr>
                                        <p:cTn id="10" dur="1000"/>
                                        <p:tgtEl>
                                          <p:spTgt spid="27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1601"/>
            <a:ext cx="16611600" cy="1266272"/>
          </a:xfrm>
          <a:prstGeom prst="rect">
            <a:avLst/>
          </a:prstGeom>
          <a:solidFill>
            <a:schemeClr val="accent6">
              <a:lumMod val="40000"/>
              <a:lumOff val="60000"/>
            </a:schemeClr>
          </a:solidFill>
          <a:ln w="28575">
            <a:solidFill>
              <a:srgbClr val="FF0000"/>
            </a:solidFill>
          </a:ln>
        </p:spPr>
        <p:txBody>
          <a:bodyPr wrap="square" lIns="156746" tIns="78373" rIns="156746" bIns="78373">
            <a:spAutoFit/>
          </a:bodyPr>
          <a:lstStyle/>
          <a:p>
            <a:r>
              <a:rPr lang="en-US" sz="3600" b="1" dirty="0" smtClean="0"/>
              <a:t>Activity-3: Teaching the sounds of single letters (Revised using EIA video clip D4_S2_A3) </a:t>
            </a:r>
            <a:endParaRPr lang="en-US" sz="3600" dirty="0"/>
          </a:p>
        </p:txBody>
      </p:sp>
      <p:sp>
        <p:nvSpPr>
          <p:cNvPr id="8" name="TextBox 7"/>
          <p:cNvSpPr txBox="1"/>
          <p:nvPr/>
        </p:nvSpPr>
        <p:spPr>
          <a:xfrm>
            <a:off x="914400" y="1465260"/>
            <a:ext cx="16611600" cy="896940"/>
          </a:xfrm>
          <a:prstGeom prst="rect">
            <a:avLst/>
          </a:prstGeom>
          <a:solidFill>
            <a:schemeClr val="accent5">
              <a:lumMod val="60000"/>
              <a:lumOff val="40000"/>
            </a:schemeClr>
          </a:solidFill>
          <a:ln w="38100">
            <a:solidFill>
              <a:srgbClr val="FF0000"/>
            </a:solidFill>
          </a:ln>
        </p:spPr>
        <p:txBody>
          <a:bodyPr wrap="square" lIns="156746" tIns="78373" rIns="156746" bIns="78373" rtlCol="0">
            <a:spAutoFit/>
          </a:bodyPr>
          <a:lstStyle/>
          <a:p>
            <a:r>
              <a:rPr lang="en-US" sz="4800" dirty="0" smtClean="0"/>
              <a:t>Watch the video and answer the following questions</a:t>
            </a:r>
            <a:r>
              <a:rPr lang="en-US" dirty="0" smtClean="0"/>
              <a:t>.</a:t>
            </a:r>
            <a:endParaRPr lang="en-US" dirty="0"/>
          </a:p>
        </p:txBody>
      </p:sp>
      <p:sp>
        <p:nvSpPr>
          <p:cNvPr id="9" name="TextBox 8"/>
          <p:cNvSpPr txBox="1"/>
          <p:nvPr/>
        </p:nvSpPr>
        <p:spPr>
          <a:xfrm>
            <a:off x="1066800" y="2590800"/>
            <a:ext cx="16459200" cy="896940"/>
          </a:xfrm>
          <a:prstGeom prst="rect">
            <a:avLst/>
          </a:prstGeom>
          <a:solidFill>
            <a:schemeClr val="accent2">
              <a:lumMod val="60000"/>
              <a:lumOff val="40000"/>
            </a:schemeClr>
          </a:solidFill>
          <a:ln w="38100">
            <a:solidFill>
              <a:srgbClr val="FF0000"/>
            </a:solidFill>
          </a:ln>
        </p:spPr>
        <p:txBody>
          <a:bodyPr wrap="square" lIns="156746" tIns="78373" rIns="156746" bIns="78373" rtlCol="0">
            <a:spAutoFit/>
          </a:bodyPr>
          <a:lstStyle/>
          <a:p>
            <a:r>
              <a:rPr lang="en-US" sz="4800" dirty="0" smtClean="0"/>
              <a:t>What are the activities the teacher is doing?</a:t>
            </a:r>
            <a:endParaRPr lang="en-US" sz="4800" dirty="0"/>
          </a:p>
        </p:txBody>
      </p:sp>
      <p:sp>
        <p:nvSpPr>
          <p:cNvPr id="10" name="TextBox 9"/>
          <p:cNvSpPr txBox="1"/>
          <p:nvPr/>
        </p:nvSpPr>
        <p:spPr>
          <a:xfrm>
            <a:off x="1066800" y="3962401"/>
            <a:ext cx="16383000" cy="789219"/>
          </a:xfrm>
          <a:prstGeom prst="rect">
            <a:avLst/>
          </a:prstGeom>
          <a:solidFill>
            <a:schemeClr val="tx2">
              <a:lumMod val="60000"/>
              <a:lumOff val="40000"/>
            </a:schemeClr>
          </a:solidFill>
          <a:ln w="38100">
            <a:solidFill>
              <a:srgbClr val="FF0000"/>
            </a:solidFill>
          </a:ln>
        </p:spPr>
        <p:txBody>
          <a:bodyPr wrap="square" lIns="156746" tIns="78373" rIns="156746" bIns="78373" rtlCol="0">
            <a:spAutoFit/>
          </a:bodyPr>
          <a:lstStyle/>
          <a:p>
            <a:r>
              <a:rPr lang="en-US" sz="4100" dirty="0" smtClean="0"/>
              <a:t>What technique is she following to teach the sounds of single letters?</a:t>
            </a:r>
            <a:endParaRPr lang="en-US" sz="4100" dirty="0"/>
          </a:p>
        </p:txBody>
      </p:sp>
      <p:sp>
        <p:nvSpPr>
          <p:cNvPr id="11" name="TextBox 10"/>
          <p:cNvSpPr txBox="1"/>
          <p:nvPr/>
        </p:nvSpPr>
        <p:spPr>
          <a:xfrm>
            <a:off x="1371600" y="5582048"/>
            <a:ext cx="16002000" cy="789219"/>
          </a:xfrm>
          <a:prstGeom prst="rect">
            <a:avLst/>
          </a:prstGeom>
          <a:solidFill>
            <a:schemeClr val="accent6">
              <a:lumMod val="75000"/>
            </a:schemeClr>
          </a:solidFill>
          <a:ln w="38100">
            <a:solidFill>
              <a:srgbClr val="FF0000"/>
            </a:solidFill>
          </a:ln>
        </p:spPr>
        <p:txBody>
          <a:bodyPr wrap="square" lIns="156746" tIns="78373" rIns="156746" bIns="78373" rtlCol="0">
            <a:spAutoFit/>
          </a:bodyPr>
          <a:lstStyle/>
          <a:p>
            <a:r>
              <a:rPr lang="en-US" sz="4100" dirty="0" smtClean="0"/>
              <a:t>Elicit the answers of the questions provided earlier.</a:t>
            </a:r>
            <a:endParaRPr lang="en-US" sz="4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9"/>
                                        </p:tgtEl>
                                        <p:attrNameLst>
                                          <p:attrName>ppt_y</p:attrName>
                                        </p:attrNameLst>
                                      </p:cBhvr>
                                      <p:tavLst>
                                        <p:tav tm="0">
                                          <p:val>
                                            <p:strVal val="#ppt_y"/>
                                          </p:val>
                                        </p:tav>
                                        <p:tav tm="100000">
                                          <p:val>
                                            <p:strVal val="#ppt_y"/>
                                          </p:val>
                                        </p:tav>
                                      </p:tavLst>
                                    </p:anim>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770" decel="100000"/>
                                        <p:tgtEl>
                                          <p:spTgt spid="10"/>
                                        </p:tgtEl>
                                      </p:cBhvr>
                                    </p:animEffect>
                                    <p:animScale>
                                      <p:cBhvr>
                                        <p:cTn id="33" dur="770" decel="100000"/>
                                        <p:tgtEl>
                                          <p:spTgt spid="10"/>
                                        </p:tgtEl>
                                      </p:cBhvr>
                                      <p:from x="10000" y="10000"/>
                                      <p:to x="200000" y="450000"/>
                                    </p:animScale>
                                    <p:animScale>
                                      <p:cBhvr>
                                        <p:cTn id="34" dur="1230" accel="100000" fill="hold">
                                          <p:stCondLst>
                                            <p:cond delay="770"/>
                                          </p:stCondLst>
                                        </p:cTn>
                                        <p:tgtEl>
                                          <p:spTgt spid="10"/>
                                        </p:tgtEl>
                                      </p:cBhvr>
                                      <p:from x="200000" y="450000"/>
                                      <p:to x="100000" y="100000"/>
                                    </p:animScale>
                                    <p:set>
                                      <p:cBhvr>
                                        <p:cTn id="35" dur="770" fill="hold"/>
                                        <p:tgtEl>
                                          <p:spTgt spid="10"/>
                                        </p:tgtEl>
                                        <p:attrNameLst>
                                          <p:attrName>ppt_x</p:attrName>
                                        </p:attrNameLst>
                                      </p:cBhvr>
                                      <p:to>
                                        <p:strVal val="(0.5)"/>
                                      </p:to>
                                    </p:set>
                                    <p:anim from="(0.5)" to="(#ppt_x)" calcmode="lin" valueType="num">
                                      <p:cBhvr>
                                        <p:cTn id="36" dur="1230" accel="100000" fill="hold">
                                          <p:stCondLst>
                                            <p:cond delay="770"/>
                                          </p:stCondLst>
                                        </p:cTn>
                                        <p:tgtEl>
                                          <p:spTgt spid="10"/>
                                        </p:tgtEl>
                                        <p:attrNameLst>
                                          <p:attrName>ppt_x</p:attrName>
                                        </p:attrNameLst>
                                      </p:cBhvr>
                                    </p:anim>
                                    <p:set>
                                      <p:cBhvr>
                                        <p:cTn id="37" dur="770" fill="hold"/>
                                        <p:tgtEl>
                                          <p:spTgt spid="10"/>
                                        </p:tgtEl>
                                        <p:attrNameLst>
                                          <p:attrName>ppt_y</p:attrName>
                                        </p:attrNameLst>
                                      </p:cBhvr>
                                      <p:to>
                                        <p:strVal val="(#ppt_y+0.4)"/>
                                      </p:to>
                                    </p:set>
                                    <p:anim from="(#ppt_y+0.4)" to="(#ppt_y)" calcmode="lin" valueType="num">
                                      <p:cBhvr>
                                        <p:cTn id="38" dur="1230" accel="100000" fill="hold">
                                          <p:stCondLst>
                                            <p:cond delay="770"/>
                                          </p:stCondLst>
                                        </p:cTn>
                                        <p:tgtEl>
                                          <p:spTgt spid="10"/>
                                        </p:tgtEl>
                                        <p:attrNameLst>
                                          <p:attrName>ppt_y</p:attrName>
                                        </p:attrNameLst>
                                      </p:cBhvr>
                                    </p:anim>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strVal val="#ppt_w*0.05"/>
                                          </p:val>
                                        </p:tav>
                                        <p:tav tm="100000">
                                          <p:val>
                                            <p:strVal val="#ppt_w"/>
                                          </p:val>
                                        </p:tav>
                                      </p:tavLst>
                                    </p:anim>
                                    <p:anim calcmode="lin" valueType="num">
                                      <p:cBhvr>
                                        <p:cTn id="44" dur="500" fill="hold"/>
                                        <p:tgtEl>
                                          <p:spTgt spid="11"/>
                                        </p:tgtEl>
                                        <p:attrNameLst>
                                          <p:attrName>ppt_h</p:attrName>
                                        </p:attrNameLst>
                                      </p:cBhvr>
                                      <p:tavLst>
                                        <p:tav tm="0">
                                          <p:val>
                                            <p:strVal val="#ppt_h"/>
                                          </p:val>
                                        </p:tav>
                                        <p:tav tm="100000">
                                          <p:val>
                                            <p:strVal val="#ppt_h"/>
                                          </p:val>
                                        </p:tav>
                                      </p:tavLst>
                                    </p:anim>
                                    <p:anim calcmode="lin" valueType="num">
                                      <p:cBhvr>
                                        <p:cTn id="45" dur="500" fill="hold"/>
                                        <p:tgtEl>
                                          <p:spTgt spid="11"/>
                                        </p:tgtEl>
                                        <p:attrNameLst>
                                          <p:attrName>ppt_x</p:attrName>
                                        </p:attrNameLst>
                                      </p:cBhvr>
                                      <p:tavLst>
                                        <p:tav tm="0">
                                          <p:val>
                                            <p:strVal val="#ppt_x-.2"/>
                                          </p:val>
                                        </p:tav>
                                        <p:tav tm="100000">
                                          <p:val>
                                            <p:strVal val="#ppt_x"/>
                                          </p:val>
                                        </p:tav>
                                      </p:tavLst>
                                    </p:anim>
                                    <p:anim calcmode="lin" valueType="num">
                                      <p:cBhvr>
                                        <p:cTn id="46" dur="500" fill="hold"/>
                                        <p:tgtEl>
                                          <p:spTgt spid="11"/>
                                        </p:tgtEl>
                                        <p:attrNameLst>
                                          <p:attrName>ppt_y</p:attrName>
                                        </p:attrNameLst>
                                      </p:cBhvr>
                                      <p:tavLst>
                                        <p:tav tm="0">
                                          <p:val>
                                            <p:strVal val="#ppt_y"/>
                                          </p:val>
                                        </p:tav>
                                        <p:tav tm="100000">
                                          <p:val>
                                            <p:strVal val="#ppt_y"/>
                                          </p:val>
                                        </p:tav>
                                      </p:tavLst>
                                    </p:anim>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8288000" cy="9144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p>
        </p:txBody>
      </p:sp>
      <p:sp>
        <p:nvSpPr>
          <p:cNvPr id="7" name="Cloud 6"/>
          <p:cNvSpPr/>
          <p:nvPr/>
        </p:nvSpPr>
        <p:spPr>
          <a:xfrm>
            <a:off x="1219200" y="0"/>
            <a:ext cx="7162800" cy="2133600"/>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p>
        </p:txBody>
      </p:sp>
      <p:sp>
        <p:nvSpPr>
          <p:cNvPr id="8" name="Cloud 7"/>
          <p:cNvSpPr/>
          <p:nvPr/>
        </p:nvSpPr>
        <p:spPr>
          <a:xfrm>
            <a:off x="8077200" y="914400"/>
            <a:ext cx="7162800" cy="213360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p>
        </p:txBody>
      </p:sp>
      <p:sp>
        <p:nvSpPr>
          <p:cNvPr id="9" name="Cloud 8"/>
          <p:cNvSpPr/>
          <p:nvPr/>
        </p:nvSpPr>
        <p:spPr>
          <a:xfrm>
            <a:off x="2286000" y="2743200"/>
            <a:ext cx="7162800" cy="2133600"/>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p>
        </p:txBody>
      </p:sp>
      <p:sp>
        <p:nvSpPr>
          <p:cNvPr id="10" name="Cloud 9"/>
          <p:cNvSpPr/>
          <p:nvPr/>
        </p:nvSpPr>
        <p:spPr>
          <a:xfrm>
            <a:off x="9448800" y="3759200"/>
            <a:ext cx="7162800" cy="2133600"/>
          </a:xfrm>
          <a:prstGeom prst="clou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p>
        </p:txBody>
      </p:sp>
      <p:sp>
        <p:nvSpPr>
          <p:cNvPr id="11" name="Cloud 10"/>
          <p:cNvSpPr/>
          <p:nvPr/>
        </p:nvSpPr>
        <p:spPr>
          <a:xfrm>
            <a:off x="3657600" y="5689600"/>
            <a:ext cx="7162800" cy="21336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p>
        </p:txBody>
      </p:sp>
      <p:sp>
        <p:nvSpPr>
          <p:cNvPr id="12" name="Cloud 11"/>
          <p:cNvSpPr/>
          <p:nvPr/>
        </p:nvSpPr>
        <p:spPr>
          <a:xfrm>
            <a:off x="10515600" y="6705600"/>
            <a:ext cx="7162800" cy="2133600"/>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p>
        </p:txBody>
      </p:sp>
      <p:sp>
        <p:nvSpPr>
          <p:cNvPr id="13" name="TextBox 12"/>
          <p:cNvSpPr txBox="1"/>
          <p:nvPr/>
        </p:nvSpPr>
        <p:spPr>
          <a:xfrm>
            <a:off x="2133600" y="508001"/>
            <a:ext cx="5181600" cy="1420161"/>
          </a:xfrm>
          <a:prstGeom prst="rect">
            <a:avLst/>
          </a:prstGeom>
          <a:noFill/>
        </p:spPr>
        <p:txBody>
          <a:bodyPr wrap="square" lIns="156746" tIns="78373" rIns="156746" bIns="78373" rtlCol="0">
            <a:spAutoFit/>
          </a:bodyPr>
          <a:lstStyle/>
          <a:p>
            <a:pPr algn="ctr"/>
            <a:r>
              <a:rPr lang="en-US" sz="8200" dirty="0" smtClean="0">
                <a:latin typeface="Times New Roman" pitchFamily="18" charset="0"/>
                <a:cs typeface="Times New Roman" pitchFamily="18" charset="0"/>
              </a:rPr>
              <a:t>Welcome</a:t>
            </a:r>
            <a:endParaRPr lang="en-US" sz="4800" dirty="0">
              <a:latin typeface="Times New Roman" pitchFamily="18" charset="0"/>
              <a:cs typeface="Times New Roman" pitchFamily="18" charset="0"/>
            </a:endParaRPr>
          </a:p>
        </p:txBody>
      </p:sp>
      <p:sp>
        <p:nvSpPr>
          <p:cNvPr id="14" name="TextBox 13"/>
          <p:cNvSpPr txBox="1"/>
          <p:nvPr/>
        </p:nvSpPr>
        <p:spPr>
          <a:xfrm>
            <a:off x="10668000" y="1422401"/>
            <a:ext cx="1981200" cy="1420161"/>
          </a:xfrm>
          <a:prstGeom prst="rect">
            <a:avLst/>
          </a:prstGeom>
          <a:noFill/>
        </p:spPr>
        <p:txBody>
          <a:bodyPr wrap="square" lIns="156746" tIns="78373" rIns="156746" bIns="78373" rtlCol="0">
            <a:spAutoFit/>
          </a:bodyPr>
          <a:lstStyle/>
          <a:p>
            <a:pPr algn="ctr"/>
            <a:r>
              <a:rPr lang="en-US" sz="8200" dirty="0" smtClean="0">
                <a:latin typeface="Times New Roman" pitchFamily="18" charset="0"/>
                <a:cs typeface="Times New Roman" pitchFamily="18" charset="0"/>
              </a:rPr>
              <a:t>To</a:t>
            </a:r>
            <a:endParaRPr lang="en-US" dirty="0">
              <a:latin typeface="Times New Roman" pitchFamily="18" charset="0"/>
              <a:cs typeface="Times New Roman" pitchFamily="18" charset="0"/>
            </a:endParaRPr>
          </a:p>
        </p:txBody>
      </p:sp>
      <p:sp>
        <p:nvSpPr>
          <p:cNvPr id="15" name="TextBox 14"/>
          <p:cNvSpPr txBox="1"/>
          <p:nvPr/>
        </p:nvSpPr>
        <p:spPr>
          <a:xfrm>
            <a:off x="4267200" y="3149601"/>
            <a:ext cx="3200400" cy="1420161"/>
          </a:xfrm>
          <a:prstGeom prst="rect">
            <a:avLst/>
          </a:prstGeom>
          <a:noFill/>
        </p:spPr>
        <p:txBody>
          <a:bodyPr wrap="square" lIns="156746" tIns="78373" rIns="156746" bIns="78373" rtlCol="0">
            <a:spAutoFit/>
          </a:bodyPr>
          <a:lstStyle/>
          <a:p>
            <a:pPr algn="ctr"/>
            <a:r>
              <a:rPr lang="en-US" sz="8200" dirty="0" smtClean="0">
                <a:solidFill>
                  <a:schemeClr val="bg1"/>
                </a:solidFill>
                <a:latin typeface="Times New Roman" pitchFamily="18" charset="0"/>
                <a:cs typeface="Times New Roman" pitchFamily="18" charset="0"/>
              </a:rPr>
              <a:t>Forth</a:t>
            </a:r>
            <a:endParaRPr lang="en-US" dirty="0">
              <a:solidFill>
                <a:schemeClr val="bg1"/>
              </a:solidFill>
              <a:latin typeface="Times New Roman" pitchFamily="18" charset="0"/>
              <a:cs typeface="Times New Roman" pitchFamily="18" charset="0"/>
            </a:endParaRPr>
          </a:p>
        </p:txBody>
      </p:sp>
      <p:sp>
        <p:nvSpPr>
          <p:cNvPr id="16" name="TextBox 15"/>
          <p:cNvSpPr txBox="1"/>
          <p:nvPr/>
        </p:nvSpPr>
        <p:spPr>
          <a:xfrm>
            <a:off x="10820400" y="4358880"/>
            <a:ext cx="3810000" cy="1312439"/>
          </a:xfrm>
          <a:prstGeom prst="rect">
            <a:avLst/>
          </a:prstGeom>
          <a:noFill/>
        </p:spPr>
        <p:txBody>
          <a:bodyPr wrap="square" lIns="156746" tIns="78373" rIns="156746" bIns="78373" rtlCol="0">
            <a:spAutoFit/>
          </a:bodyPr>
          <a:lstStyle/>
          <a:p>
            <a:pPr algn="ctr"/>
            <a:r>
              <a:rPr lang="en-US" sz="7500" dirty="0" smtClean="0">
                <a:solidFill>
                  <a:schemeClr val="bg1"/>
                </a:solidFill>
                <a:latin typeface="Times New Roman" pitchFamily="18" charset="0"/>
                <a:cs typeface="Times New Roman" pitchFamily="18" charset="0"/>
              </a:rPr>
              <a:t>Day’s</a:t>
            </a:r>
            <a:endParaRPr lang="en-US" dirty="0">
              <a:solidFill>
                <a:schemeClr val="bg1"/>
              </a:solidFill>
              <a:latin typeface="Times New Roman" pitchFamily="18" charset="0"/>
              <a:cs typeface="Times New Roman" pitchFamily="18" charset="0"/>
            </a:endParaRPr>
          </a:p>
        </p:txBody>
      </p:sp>
      <p:sp>
        <p:nvSpPr>
          <p:cNvPr id="17" name="TextBox 16"/>
          <p:cNvSpPr txBox="1"/>
          <p:nvPr/>
        </p:nvSpPr>
        <p:spPr>
          <a:xfrm>
            <a:off x="5029200" y="6197601"/>
            <a:ext cx="4724400" cy="1420161"/>
          </a:xfrm>
          <a:prstGeom prst="rect">
            <a:avLst/>
          </a:prstGeom>
          <a:noFill/>
        </p:spPr>
        <p:txBody>
          <a:bodyPr wrap="square" lIns="156746" tIns="78373" rIns="156746" bIns="78373" rtlCol="0">
            <a:spAutoFit/>
          </a:bodyPr>
          <a:lstStyle/>
          <a:p>
            <a:pPr algn="ctr"/>
            <a:r>
              <a:rPr lang="en-US" sz="8200" dirty="0" smtClean="0">
                <a:latin typeface="Times New Roman" pitchFamily="18" charset="0"/>
                <a:cs typeface="Times New Roman" pitchFamily="18" charset="0"/>
              </a:rPr>
              <a:t>Training</a:t>
            </a:r>
            <a:endParaRPr lang="en-US" sz="3400" dirty="0">
              <a:latin typeface="Times New Roman" pitchFamily="18" charset="0"/>
              <a:cs typeface="Times New Roman" pitchFamily="18" charset="0"/>
            </a:endParaRPr>
          </a:p>
        </p:txBody>
      </p:sp>
      <p:sp>
        <p:nvSpPr>
          <p:cNvPr id="18" name="TextBox 17"/>
          <p:cNvSpPr txBox="1"/>
          <p:nvPr/>
        </p:nvSpPr>
        <p:spPr>
          <a:xfrm>
            <a:off x="11430000" y="7203680"/>
            <a:ext cx="5486400" cy="1312439"/>
          </a:xfrm>
          <a:prstGeom prst="rect">
            <a:avLst/>
          </a:prstGeom>
          <a:noFill/>
        </p:spPr>
        <p:txBody>
          <a:bodyPr wrap="square" lIns="156746" tIns="78373" rIns="156746" bIns="78373" rtlCol="0">
            <a:spAutoFit/>
          </a:bodyPr>
          <a:lstStyle/>
          <a:p>
            <a:pPr algn="ctr"/>
            <a:r>
              <a:rPr lang="en-US" sz="7500" dirty="0" smtClean="0">
                <a:latin typeface="Times New Roman" pitchFamily="18" charset="0"/>
                <a:cs typeface="Times New Roman" pitchFamily="18" charset="0"/>
              </a:rPr>
              <a:t>Session’s</a:t>
            </a:r>
            <a:r>
              <a:rPr lang="en-US" sz="6900"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par>
                          <p:cTn id="11" fill="hold">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heckerboard(across)">
                                      <p:cBhvr>
                                        <p:cTn id="14" dur="500"/>
                                        <p:tgtEl>
                                          <p:spTgt spid="8"/>
                                        </p:tgtEl>
                                      </p:cBhvr>
                                    </p:animEffect>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par>
                          <p:cTn id="23" fill="hold">
                            <p:stCondLst>
                              <p:cond delay="3500"/>
                            </p:stCondLst>
                            <p:childTnLst>
                              <p:par>
                                <p:cTn id="24" presetID="6"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par>
                          <p:cTn id="27" fill="hold">
                            <p:stCondLst>
                              <p:cond delay="5500"/>
                            </p:stCondLst>
                            <p:childTnLst>
                              <p:par>
                                <p:cTn id="28" presetID="8"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amond(in)">
                                      <p:cBhvr>
                                        <p:cTn id="30" dur="2000"/>
                                        <p:tgtEl>
                                          <p:spTgt spid="10"/>
                                        </p:tgtEl>
                                      </p:cBhvr>
                                    </p:animEffect>
                                  </p:childTnLst>
                                </p:cTn>
                              </p:par>
                            </p:childTnLst>
                          </p:cTn>
                        </p:par>
                        <p:par>
                          <p:cTn id="31" fill="hold">
                            <p:stCondLst>
                              <p:cond delay="7500"/>
                            </p:stCondLst>
                            <p:childTnLst>
                              <p:par>
                                <p:cTn id="32" presetID="8" presetClass="entr" presetSubtype="16"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amond(in)">
                                      <p:cBhvr>
                                        <p:cTn id="34" dur="2000"/>
                                        <p:tgtEl>
                                          <p:spTgt spid="16"/>
                                        </p:tgtEl>
                                      </p:cBhvr>
                                    </p:animEffect>
                                  </p:childTnLst>
                                </p:cTn>
                              </p:par>
                            </p:childTnLst>
                          </p:cTn>
                        </p:par>
                        <p:par>
                          <p:cTn id="35" fill="hold">
                            <p:stCondLst>
                              <p:cond delay="9500"/>
                            </p:stCondLst>
                            <p:childTnLst>
                              <p:par>
                                <p:cTn id="36" presetID="1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slide(fromBottom)">
                                      <p:cBhvr>
                                        <p:cTn id="38" dur="500"/>
                                        <p:tgtEl>
                                          <p:spTgt spid="11"/>
                                        </p:tgtEl>
                                      </p:cBhvr>
                                    </p:animEffect>
                                  </p:childTnLst>
                                </p:cTn>
                              </p:par>
                            </p:childTnLst>
                          </p:cTn>
                        </p:par>
                        <p:par>
                          <p:cTn id="39" fill="hold">
                            <p:stCondLst>
                              <p:cond delay="10000"/>
                            </p:stCondLst>
                            <p:childTnLst>
                              <p:par>
                                <p:cTn id="40" presetID="1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slide(fromBottom)">
                                      <p:cBhvr>
                                        <p:cTn id="42" dur="500"/>
                                        <p:tgtEl>
                                          <p:spTgt spid="17"/>
                                        </p:tgtEl>
                                      </p:cBhvr>
                                    </p:animEffect>
                                  </p:childTnLst>
                                </p:cTn>
                              </p:par>
                            </p:childTnLst>
                          </p:cTn>
                        </p:par>
                        <p:par>
                          <p:cTn id="43" fill="hold">
                            <p:stCondLst>
                              <p:cond delay="10500"/>
                            </p:stCondLst>
                            <p:childTnLst>
                              <p:par>
                                <p:cTn id="44" presetID="14" presetClass="entr" presetSubtype="1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childTnLst>
                          </p:cTn>
                        </p:par>
                        <p:par>
                          <p:cTn id="47" fill="hold">
                            <p:stCondLst>
                              <p:cond delay="11000"/>
                            </p:stCondLst>
                            <p:childTnLst>
                              <p:par>
                                <p:cTn id="48" presetID="14" presetClass="entr" presetSubtype="1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randombar(horizont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524000" y="1219200"/>
            <a:ext cx="15392400" cy="65024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9300" dirty="0" smtClean="0">
                <a:solidFill>
                  <a:schemeClr val="tx1"/>
                </a:solidFill>
                <a:latin typeface="Times New Roman" pitchFamily="18" charset="0"/>
                <a:cs typeface="Times New Roman" pitchFamily="18" charset="0"/>
              </a:rPr>
              <a:t>Now you are student’s of class one… &amp; I am the Teacher…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0"/>
            <a:ext cx="14020800" cy="773830"/>
          </a:xfrm>
          <a:prstGeom prst="rect">
            <a:avLst/>
          </a:prstGeom>
          <a:solidFill>
            <a:schemeClr val="accent5">
              <a:lumMod val="60000"/>
              <a:lumOff val="40000"/>
            </a:schemeClr>
          </a:solidFill>
          <a:ln w="28575">
            <a:solidFill>
              <a:srgbClr val="FF0000"/>
            </a:solidFill>
          </a:ln>
        </p:spPr>
        <p:txBody>
          <a:bodyPr wrap="square" lIns="156746" tIns="78373" rIns="156746" bIns="78373">
            <a:spAutoFit/>
          </a:bodyPr>
          <a:lstStyle/>
          <a:p>
            <a:pPr algn="ctr"/>
            <a:r>
              <a:rPr lang="en-US" sz="4000" b="1" dirty="0" smtClean="0"/>
              <a:t>Activity-4: Introducing word reading and writing </a:t>
            </a:r>
            <a:endParaRPr lang="en-US" sz="4000" dirty="0"/>
          </a:p>
        </p:txBody>
      </p:sp>
      <p:sp>
        <p:nvSpPr>
          <p:cNvPr id="30721" name="Rectangle 1"/>
          <p:cNvSpPr>
            <a:spLocks noChangeArrowheads="1"/>
          </p:cNvSpPr>
          <p:nvPr/>
        </p:nvSpPr>
        <p:spPr bwMode="auto">
          <a:xfrm>
            <a:off x="304800" y="762000"/>
            <a:ext cx="17602200" cy="1143162"/>
          </a:xfrm>
          <a:prstGeom prst="rect">
            <a:avLst/>
          </a:prstGeom>
          <a:solidFill>
            <a:schemeClr val="accent3">
              <a:lumMod val="60000"/>
              <a:lumOff val="4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fontAlgn="base">
              <a:spcBef>
                <a:spcPct val="0"/>
              </a:spcBef>
              <a:spcAft>
                <a:spcPct val="0"/>
              </a:spcAft>
            </a:pPr>
            <a:r>
              <a:rPr lang="en-US" sz="3200" dirty="0" smtClean="0">
                <a:solidFill>
                  <a:srgbClr val="000000"/>
                </a:solidFill>
                <a:latin typeface="Arial" pitchFamily="34" charset="0"/>
                <a:ea typeface="Calibri" pitchFamily="34" charset="0"/>
                <a:cs typeface="Calibri" pitchFamily="34" charset="0"/>
              </a:rPr>
              <a:t>Ask the participants to act class 2 students. Tell them you are a teacher of class 2. </a:t>
            </a:r>
            <a:endParaRPr lang="en-US" sz="3200" dirty="0" smtClean="0">
              <a:latin typeface="Arial" pitchFamily="34" charset="0"/>
              <a:cs typeface="Arial" pitchFamily="34" charset="0"/>
            </a:endParaRPr>
          </a:p>
          <a:p>
            <a:pPr eaLnBrk="0" fontAlgn="base" hangingPunct="0">
              <a:spcBef>
                <a:spcPct val="0"/>
              </a:spcBef>
              <a:spcAft>
                <a:spcPct val="0"/>
              </a:spcAft>
            </a:pPr>
            <a:r>
              <a:rPr lang="en-US" sz="3200" dirty="0" smtClean="0">
                <a:solidFill>
                  <a:srgbClr val="000000"/>
                </a:solidFill>
                <a:latin typeface="Arial" pitchFamily="34" charset="0"/>
                <a:ea typeface="Calibri" pitchFamily="34" charset="0"/>
                <a:cs typeface="Calibri" pitchFamily="34" charset="0"/>
              </a:rPr>
              <a:t>Use the demonstration notes to take the class</a:t>
            </a:r>
            <a:endParaRPr lang="en-US" sz="3200" dirty="0" smtClean="0">
              <a:latin typeface="Arial" pitchFamily="34" charset="0"/>
              <a:cs typeface="Arial" pitchFamily="34" charset="0"/>
            </a:endParaRPr>
          </a:p>
        </p:txBody>
      </p:sp>
      <p:graphicFrame>
        <p:nvGraphicFramePr>
          <p:cNvPr id="4" name="Table 3"/>
          <p:cNvGraphicFramePr>
            <a:graphicFrameLocks noGrp="1"/>
          </p:cNvGraphicFramePr>
          <p:nvPr/>
        </p:nvGraphicFramePr>
        <p:xfrm>
          <a:off x="304800" y="2057400"/>
          <a:ext cx="17678400" cy="7150608"/>
        </p:xfrm>
        <a:graphic>
          <a:graphicData uri="http://schemas.openxmlformats.org/drawingml/2006/table">
            <a:tbl>
              <a:tblPr/>
              <a:tblGrid>
                <a:gridCol w="17678400"/>
              </a:tblGrid>
              <a:tr h="44704">
                <a:tc>
                  <a:txBody>
                    <a:bodyPr/>
                    <a:lstStyle/>
                    <a:p>
                      <a:pPr marL="0" marR="0">
                        <a:lnSpc>
                          <a:spcPct val="115000"/>
                        </a:lnSpc>
                        <a:spcBef>
                          <a:spcPts val="0"/>
                        </a:spcBef>
                        <a:spcAft>
                          <a:spcPts val="0"/>
                        </a:spcAft>
                      </a:pPr>
                      <a:r>
                        <a:rPr lang="en-US" sz="2400" b="1" dirty="0">
                          <a:solidFill>
                            <a:srgbClr val="000000"/>
                          </a:solidFill>
                          <a:latin typeface="Calibri"/>
                          <a:ea typeface="Calibri"/>
                          <a:cs typeface="Calibri"/>
                        </a:rPr>
                        <a:t>Demonstration notes:</a:t>
                      </a:r>
                      <a:r>
                        <a:rPr lang="en-US" sz="2400" dirty="0">
                          <a:solidFill>
                            <a:srgbClr val="000000"/>
                          </a:solidFill>
                          <a:latin typeface="Calibri"/>
                          <a:ea typeface="Calibri"/>
                          <a:cs typeface="Calibri"/>
                        </a:rPr>
                        <a:t> Follow the demonstration notes below to take the class, try to use English as much as possible. Don’t spend too long on each activity.</a:t>
                      </a:r>
                      <a:endParaRPr lang="en-US" sz="24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152">
                <a:tc>
                  <a:txBody>
                    <a:bodyPr/>
                    <a:lstStyle/>
                    <a:p>
                      <a:pPr marL="0" marR="0">
                        <a:lnSpc>
                          <a:spcPct val="115000"/>
                        </a:lnSpc>
                        <a:spcBef>
                          <a:spcPts val="0"/>
                        </a:spcBef>
                        <a:spcAft>
                          <a:spcPts val="0"/>
                        </a:spcAft>
                      </a:pPr>
                      <a:r>
                        <a:rPr lang="en-US" sz="2400" b="1" dirty="0">
                          <a:solidFill>
                            <a:srgbClr val="000000"/>
                          </a:solidFill>
                          <a:latin typeface="Calibri"/>
                          <a:ea typeface="Calibri"/>
                          <a:cs typeface="Calibri"/>
                        </a:rPr>
                        <a:t>Class 2, unit 2, lesson 3</a:t>
                      </a:r>
                      <a:endParaRPr lang="en-US" sz="24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152">
                <a:tc>
                  <a:txBody>
                    <a:bodyPr/>
                    <a:lstStyle/>
                    <a:p>
                      <a:pPr marL="0" marR="0">
                        <a:lnSpc>
                          <a:spcPct val="115000"/>
                        </a:lnSpc>
                        <a:spcBef>
                          <a:spcPts val="0"/>
                        </a:spcBef>
                        <a:spcAft>
                          <a:spcPts val="0"/>
                        </a:spcAft>
                      </a:pPr>
                      <a:r>
                        <a:rPr lang="en-US" sz="2400" b="1" dirty="0">
                          <a:solidFill>
                            <a:srgbClr val="000000"/>
                          </a:solidFill>
                          <a:latin typeface="Calibri"/>
                          <a:ea typeface="Calibri"/>
                          <a:cs typeface="Calibri"/>
                        </a:rPr>
                        <a:t>Learning outcomes: 1) read, say words of pictures  2) write known words </a:t>
                      </a:r>
                      <a:endParaRPr lang="en-US" sz="24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2976">
                <a:tc>
                  <a:txBody>
                    <a:bodyPr/>
                    <a:lstStyle/>
                    <a:p>
                      <a:pPr marL="228600" marR="0" indent="-228600">
                        <a:lnSpc>
                          <a:spcPct val="115000"/>
                        </a:lnSpc>
                        <a:spcBef>
                          <a:spcPts val="0"/>
                        </a:spcBef>
                        <a:spcAft>
                          <a:spcPts val="0"/>
                        </a:spcAft>
                      </a:pPr>
                      <a:r>
                        <a:rPr lang="en-US" sz="2400" dirty="0">
                          <a:solidFill>
                            <a:srgbClr val="000000"/>
                          </a:solidFill>
                          <a:latin typeface="Calibri"/>
                          <a:ea typeface="Calibri"/>
                          <a:cs typeface="Calibri"/>
                        </a:rPr>
                        <a:t>1.  Draw a picture of an apple on the board – or show a picture of an apple, or show an apple.</a:t>
                      </a:r>
                      <a:endParaRPr lang="en-US" sz="2400" dirty="0">
                        <a:latin typeface="Calibri"/>
                        <a:ea typeface="Calibri"/>
                        <a:cs typeface="Times New Roman"/>
                      </a:endParaRPr>
                    </a:p>
                    <a:p>
                      <a:pPr marL="228600" marR="0" indent="-228600">
                        <a:lnSpc>
                          <a:spcPct val="115000"/>
                        </a:lnSpc>
                        <a:spcBef>
                          <a:spcPts val="0"/>
                        </a:spcBef>
                        <a:spcAft>
                          <a:spcPts val="0"/>
                        </a:spcAft>
                      </a:pPr>
                      <a:r>
                        <a:rPr lang="en-US" sz="2400" dirty="0">
                          <a:solidFill>
                            <a:srgbClr val="000000"/>
                          </a:solidFill>
                          <a:latin typeface="Calibri"/>
                          <a:ea typeface="Calibri"/>
                          <a:cs typeface="Calibri"/>
                        </a:rPr>
                        <a:t>2.  Ask ‘What’s this?’ and elicit ‘Apple’.</a:t>
                      </a:r>
                      <a:endParaRPr lang="en-US" sz="2400" dirty="0">
                        <a:latin typeface="Calibri"/>
                        <a:ea typeface="Calibri"/>
                        <a:cs typeface="Times New Roman"/>
                      </a:endParaRPr>
                    </a:p>
                    <a:p>
                      <a:pPr marL="228600" marR="0" indent="-228600">
                        <a:lnSpc>
                          <a:spcPct val="115000"/>
                        </a:lnSpc>
                        <a:spcBef>
                          <a:spcPts val="0"/>
                        </a:spcBef>
                        <a:spcAft>
                          <a:spcPts val="0"/>
                        </a:spcAft>
                      </a:pPr>
                      <a:r>
                        <a:rPr lang="en-US" sz="2400" dirty="0">
                          <a:solidFill>
                            <a:srgbClr val="000000"/>
                          </a:solidFill>
                          <a:latin typeface="Calibri"/>
                          <a:ea typeface="Calibri"/>
                          <a:cs typeface="Calibri"/>
                        </a:rPr>
                        <a:t>3.  Say ‘this is an….’ and encourage students to say ‘Apple’.</a:t>
                      </a:r>
                      <a:endParaRPr lang="en-US" sz="2400" dirty="0">
                        <a:latin typeface="Calibri"/>
                        <a:ea typeface="Calibri"/>
                        <a:cs typeface="Times New Roman"/>
                      </a:endParaRPr>
                    </a:p>
                    <a:p>
                      <a:pPr marL="228600" marR="0" indent="-228600">
                        <a:lnSpc>
                          <a:spcPct val="115000"/>
                        </a:lnSpc>
                        <a:spcBef>
                          <a:spcPts val="0"/>
                        </a:spcBef>
                        <a:spcAft>
                          <a:spcPts val="0"/>
                        </a:spcAft>
                      </a:pPr>
                      <a:r>
                        <a:rPr lang="en-US" sz="2400" dirty="0">
                          <a:solidFill>
                            <a:srgbClr val="000000"/>
                          </a:solidFill>
                          <a:latin typeface="Calibri"/>
                          <a:ea typeface="Calibri"/>
                          <a:cs typeface="Calibri"/>
                        </a:rPr>
                        <a:t>4.  Write `Apple’ on the board and spell it- A....p...p...l..e---Apple.  </a:t>
                      </a:r>
                      <a:endParaRPr lang="en-US" sz="2400" dirty="0">
                        <a:latin typeface="Calibri"/>
                        <a:ea typeface="Calibri"/>
                        <a:cs typeface="Times New Roman"/>
                      </a:endParaRPr>
                    </a:p>
                    <a:p>
                      <a:pPr marL="228600" marR="0" indent="-228600">
                        <a:lnSpc>
                          <a:spcPct val="115000"/>
                        </a:lnSpc>
                        <a:spcBef>
                          <a:spcPts val="0"/>
                        </a:spcBef>
                        <a:spcAft>
                          <a:spcPts val="0"/>
                        </a:spcAft>
                      </a:pPr>
                      <a:r>
                        <a:rPr lang="en-US" sz="2400" dirty="0">
                          <a:solidFill>
                            <a:srgbClr val="000000"/>
                          </a:solidFill>
                          <a:latin typeface="Calibri"/>
                          <a:ea typeface="Calibri"/>
                          <a:cs typeface="Calibri"/>
                        </a:rPr>
                        <a:t>5.  Draw a picture of an ant on the board-or show a picture of an ant.</a:t>
                      </a:r>
                      <a:endParaRPr lang="en-US" sz="2400" dirty="0">
                        <a:latin typeface="Calibri"/>
                        <a:ea typeface="Calibri"/>
                        <a:cs typeface="Times New Roman"/>
                      </a:endParaRPr>
                    </a:p>
                    <a:p>
                      <a:pPr marL="228600" marR="0" indent="-228600">
                        <a:lnSpc>
                          <a:spcPct val="115000"/>
                        </a:lnSpc>
                        <a:spcBef>
                          <a:spcPts val="0"/>
                        </a:spcBef>
                        <a:spcAft>
                          <a:spcPts val="0"/>
                        </a:spcAft>
                      </a:pPr>
                      <a:r>
                        <a:rPr lang="en-US" sz="2400" dirty="0">
                          <a:solidFill>
                            <a:srgbClr val="000000"/>
                          </a:solidFill>
                          <a:latin typeface="Calibri"/>
                          <a:ea typeface="Calibri"/>
                          <a:cs typeface="Calibri"/>
                        </a:rPr>
                        <a:t>6.  Ask ‘What’s this?’ and elicit ‘Ant’. Write ‘Ant’ on the board and spell: A....n...t---- </a:t>
                      </a:r>
                      <a:endParaRPr lang="en-US" sz="2400" dirty="0">
                        <a:latin typeface="Calibri"/>
                        <a:ea typeface="Calibri"/>
                        <a:cs typeface="Times New Roman"/>
                      </a:endParaRPr>
                    </a:p>
                    <a:p>
                      <a:pPr marL="228600" marR="0" indent="-228600">
                        <a:lnSpc>
                          <a:spcPct val="115000"/>
                        </a:lnSpc>
                        <a:spcBef>
                          <a:spcPts val="0"/>
                        </a:spcBef>
                        <a:spcAft>
                          <a:spcPts val="0"/>
                        </a:spcAft>
                      </a:pPr>
                      <a:r>
                        <a:rPr lang="en-US" sz="2400" dirty="0">
                          <a:solidFill>
                            <a:srgbClr val="000000"/>
                          </a:solidFill>
                          <a:latin typeface="Calibri"/>
                          <a:ea typeface="Calibri"/>
                          <a:cs typeface="Calibri"/>
                        </a:rPr>
                        <a:t>7.  Similarly introduce Ball, bat, Cap, Cup, Doll, Dog.</a:t>
                      </a:r>
                      <a:endParaRPr lang="en-US" sz="2400" dirty="0">
                        <a:latin typeface="Calibri"/>
                        <a:ea typeface="Calibri"/>
                        <a:cs typeface="Times New Roman"/>
                      </a:endParaRPr>
                    </a:p>
                    <a:p>
                      <a:pPr marL="228600" marR="0" indent="-228600">
                        <a:lnSpc>
                          <a:spcPct val="115000"/>
                        </a:lnSpc>
                        <a:spcBef>
                          <a:spcPts val="0"/>
                        </a:spcBef>
                        <a:spcAft>
                          <a:spcPts val="0"/>
                        </a:spcAft>
                      </a:pPr>
                      <a:r>
                        <a:rPr lang="en-US" sz="2400" dirty="0">
                          <a:solidFill>
                            <a:srgbClr val="000000"/>
                          </a:solidFill>
                          <a:latin typeface="Calibri"/>
                          <a:ea typeface="Calibri"/>
                          <a:cs typeface="Calibri"/>
                        </a:rPr>
                        <a:t>8.  Write the 8 words: `Apple, Ant, Ball, Bat, Cap, Cup, Dog, Doll’ on the board and point each one and ask the students to say the pointed word.</a:t>
                      </a:r>
                      <a:endParaRPr lang="en-US" sz="2400" dirty="0">
                        <a:latin typeface="Calibri"/>
                        <a:ea typeface="Calibri"/>
                        <a:cs typeface="Times New Roman"/>
                      </a:endParaRPr>
                    </a:p>
                    <a:p>
                      <a:pPr marL="228600" marR="0" indent="-228600">
                        <a:lnSpc>
                          <a:spcPct val="115000"/>
                        </a:lnSpc>
                        <a:spcBef>
                          <a:spcPts val="0"/>
                        </a:spcBef>
                        <a:spcAft>
                          <a:spcPts val="0"/>
                        </a:spcAft>
                      </a:pPr>
                      <a:r>
                        <a:rPr lang="en-US" sz="2400" dirty="0">
                          <a:solidFill>
                            <a:srgbClr val="000000"/>
                          </a:solidFill>
                          <a:latin typeface="Calibri"/>
                          <a:ea typeface="Calibri"/>
                          <a:cs typeface="Calibri"/>
                        </a:rPr>
                        <a:t>9.  Point on words randomly and ask the students to say.</a:t>
                      </a:r>
                      <a:endParaRPr lang="en-US" sz="2400" dirty="0">
                        <a:latin typeface="Calibri"/>
                        <a:ea typeface="Calibri"/>
                        <a:cs typeface="Times New Roman"/>
                      </a:endParaRPr>
                    </a:p>
                    <a:p>
                      <a:pPr marL="228600" marR="0" indent="-228600">
                        <a:lnSpc>
                          <a:spcPct val="115000"/>
                        </a:lnSpc>
                        <a:spcBef>
                          <a:spcPts val="0"/>
                        </a:spcBef>
                        <a:spcAft>
                          <a:spcPts val="0"/>
                        </a:spcAft>
                      </a:pPr>
                      <a:r>
                        <a:rPr lang="en-US" sz="2400" dirty="0">
                          <a:solidFill>
                            <a:srgbClr val="000000"/>
                          </a:solidFill>
                          <a:latin typeface="Calibri"/>
                          <a:ea typeface="Calibri"/>
                          <a:cs typeface="Calibri"/>
                        </a:rPr>
                        <a:t>10. Show how to write words in 4 lines. Ask them to write the words on P. 9/ their exercise books. (If they write on their exercise books, ask them to draw 4 lines and then to write).</a:t>
                      </a:r>
                      <a:endParaRPr lang="en-US" sz="2400" dirty="0">
                        <a:latin typeface="Calibri"/>
                        <a:ea typeface="Calibri"/>
                        <a:cs typeface="Times New Roman"/>
                      </a:endParaRPr>
                    </a:p>
                    <a:p>
                      <a:pPr marL="228600" marR="0" indent="-228600">
                        <a:lnSpc>
                          <a:spcPct val="115000"/>
                        </a:lnSpc>
                        <a:spcBef>
                          <a:spcPts val="0"/>
                        </a:spcBef>
                        <a:spcAft>
                          <a:spcPts val="0"/>
                        </a:spcAft>
                      </a:pPr>
                      <a:r>
                        <a:rPr lang="en-US" sz="2400" dirty="0">
                          <a:solidFill>
                            <a:srgbClr val="000000"/>
                          </a:solidFill>
                          <a:latin typeface="Calibri"/>
                          <a:ea typeface="Calibri"/>
                          <a:cs typeface="Calibri"/>
                        </a:rPr>
                        <a:t>11. Walk around the room and monitor. Help the students as needed. </a:t>
                      </a:r>
                      <a:endParaRPr lang="en-US" sz="24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0721"/>
                                        </p:tgtEl>
                                        <p:attrNameLst>
                                          <p:attrName>style.visibility</p:attrName>
                                        </p:attrNameLst>
                                      </p:cBhvr>
                                      <p:to>
                                        <p:strVal val="visible"/>
                                      </p:to>
                                    </p:set>
                                    <p:animEffect transition="in" filter="fade">
                                      <p:cBhvr>
                                        <p:cTn id="13" dur="800" decel="100000"/>
                                        <p:tgtEl>
                                          <p:spTgt spid="30721"/>
                                        </p:tgtEl>
                                      </p:cBhvr>
                                    </p:animEffect>
                                    <p:anim calcmode="lin" valueType="num">
                                      <p:cBhvr>
                                        <p:cTn id="14" dur="800" decel="100000" fill="hold"/>
                                        <p:tgtEl>
                                          <p:spTgt spid="30721"/>
                                        </p:tgtEl>
                                        <p:attrNameLst>
                                          <p:attrName>style.rotation</p:attrName>
                                        </p:attrNameLst>
                                      </p:cBhvr>
                                      <p:tavLst>
                                        <p:tav tm="0">
                                          <p:val>
                                            <p:fltVal val="-90"/>
                                          </p:val>
                                        </p:tav>
                                        <p:tav tm="100000">
                                          <p:val>
                                            <p:fltVal val="0"/>
                                          </p:val>
                                        </p:tav>
                                      </p:tavLst>
                                    </p:anim>
                                    <p:anim calcmode="lin" valueType="num">
                                      <p:cBhvr>
                                        <p:cTn id="15" dur="800" decel="100000" fill="hold"/>
                                        <p:tgtEl>
                                          <p:spTgt spid="30721"/>
                                        </p:tgtEl>
                                        <p:attrNameLst>
                                          <p:attrName>ppt_x</p:attrName>
                                        </p:attrNameLst>
                                      </p:cBhvr>
                                      <p:tavLst>
                                        <p:tav tm="0">
                                          <p:val>
                                            <p:strVal val="#ppt_x+0.4"/>
                                          </p:val>
                                        </p:tav>
                                        <p:tav tm="100000">
                                          <p:val>
                                            <p:strVal val="#ppt_x-0.05"/>
                                          </p:val>
                                        </p:tav>
                                      </p:tavLst>
                                    </p:anim>
                                    <p:anim calcmode="lin" valueType="num">
                                      <p:cBhvr>
                                        <p:cTn id="16" dur="800" decel="100000" fill="hold"/>
                                        <p:tgtEl>
                                          <p:spTgt spid="30721"/>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0721"/>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0721"/>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7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ple.jpg"/>
          <p:cNvPicPr>
            <a:picLocks noChangeAspect="1"/>
          </p:cNvPicPr>
          <p:nvPr/>
        </p:nvPicPr>
        <p:blipFill>
          <a:blip r:embed="rId2" cstate="print"/>
          <a:stretch>
            <a:fillRect/>
          </a:stretch>
        </p:blipFill>
        <p:spPr>
          <a:xfrm>
            <a:off x="11125200" y="812800"/>
            <a:ext cx="6705600" cy="3556000"/>
          </a:xfrm>
          <a:prstGeom prst="rect">
            <a:avLst/>
          </a:prstGeom>
        </p:spPr>
      </p:pic>
      <p:sp>
        <p:nvSpPr>
          <p:cNvPr id="3" name="TextBox 2"/>
          <p:cNvSpPr txBox="1"/>
          <p:nvPr/>
        </p:nvSpPr>
        <p:spPr>
          <a:xfrm>
            <a:off x="-4724400" y="406401"/>
            <a:ext cx="3657600" cy="789219"/>
          </a:xfrm>
          <a:prstGeom prst="rect">
            <a:avLst/>
          </a:prstGeom>
          <a:solidFill>
            <a:schemeClr val="accent2">
              <a:lumMod val="60000"/>
              <a:lumOff val="40000"/>
            </a:schemeClr>
          </a:solidFill>
          <a:ln>
            <a:solidFill>
              <a:srgbClr val="FF0000"/>
            </a:solidFill>
          </a:ln>
        </p:spPr>
        <p:txBody>
          <a:bodyPr wrap="square" lIns="156746" tIns="78373" rIns="156746" bIns="78373" rtlCol="0">
            <a:spAutoFit/>
          </a:bodyPr>
          <a:lstStyle/>
          <a:p>
            <a:r>
              <a:rPr lang="en-US" sz="4100" dirty="0" smtClean="0"/>
              <a:t>What`s this?</a:t>
            </a:r>
            <a:endParaRPr lang="en-US" sz="4100" dirty="0"/>
          </a:p>
        </p:txBody>
      </p:sp>
      <p:sp>
        <p:nvSpPr>
          <p:cNvPr id="4" name="TextBox 3"/>
          <p:cNvSpPr txBox="1"/>
          <p:nvPr/>
        </p:nvSpPr>
        <p:spPr>
          <a:xfrm>
            <a:off x="3657600" y="134701"/>
            <a:ext cx="9753600" cy="789219"/>
          </a:xfrm>
          <a:prstGeom prst="rect">
            <a:avLst/>
          </a:prstGeom>
          <a:solidFill>
            <a:schemeClr val="accent4">
              <a:lumMod val="60000"/>
              <a:lumOff val="40000"/>
            </a:schemeClr>
          </a:solidFill>
          <a:ln w="38100">
            <a:solidFill>
              <a:srgbClr val="FF0000"/>
            </a:solidFill>
          </a:ln>
        </p:spPr>
        <p:txBody>
          <a:bodyPr wrap="square" lIns="156746" tIns="78373" rIns="156746" bIns="78373" rtlCol="0">
            <a:spAutoFit/>
          </a:bodyPr>
          <a:lstStyle/>
          <a:p>
            <a:pPr algn="ctr"/>
            <a:r>
              <a:rPr lang="en-US" sz="4100" dirty="0" smtClean="0"/>
              <a:t>Demo Class: Class 2</a:t>
            </a:r>
            <a:endParaRPr lang="en-US" sz="4100" dirty="0"/>
          </a:p>
        </p:txBody>
      </p:sp>
      <p:sp>
        <p:nvSpPr>
          <p:cNvPr id="5" name="TextBox 4"/>
          <p:cNvSpPr txBox="1"/>
          <p:nvPr/>
        </p:nvSpPr>
        <p:spPr>
          <a:xfrm>
            <a:off x="-5029200" y="2946401"/>
            <a:ext cx="4572000" cy="789219"/>
          </a:xfrm>
          <a:prstGeom prst="rect">
            <a:avLst/>
          </a:prstGeom>
          <a:solidFill>
            <a:schemeClr val="accent3">
              <a:lumMod val="60000"/>
              <a:lumOff val="40000"/>
            </a:schemeClr>
          </a:solidFill>
          <a:ln w="38100">
            <a:solidFill>
              <a:srgbClr val="FF0000"/>
            </a:solidFill>
          </a:ln>
        </p:spPr>
        <p:txBody>
          <a:bodyPr wrap="square" lIns="156746" tIns="78373" rIns="156746" bIns="78373" rtlCol="0">
            <a:spAutoFit/>
          </a:bodyPr>
          <a:lstStyle/>
          <a:p>
            <a:r>
              <a:rPr lang="en-US" sz="4100" dirty="0" smtClean="0"/>
              <a:t>This is an -------</a:t>
            </a:r>
            <a:endParaRPr lang="en-US" sz="4100" dirty="0"/>
          </a:p>
        </p:txBody>
      </p:sp>
      <p:sp>
        <p:nvSpPr>
          <p:cNvPr id="6" name="TextBox 5"/>
          <p:cNvSpPr txBox="1"/>
          <p:nvPr/>
        </p:nvSpPr>
        <p:spPr>
          <a:xfrm>
            <a:off x="-5334000" y="4978401"/>
            <a:ext cx="4876800" cy="1420161"/>
          </a:xfrm>
          <a:prstGeom prst="rect">
            <a:avLst/>
          </a:prstGeom>
          <a:solidFill>
            <a:schemeClr val="accent6">
              <a:lumMod val="60000"/>
              <a:lumOff val="40000"/>
            </a:schemeClr>
          </a:solidFill>
          <a:ln w="38100">
            <a:solidFill>
              <a:srgbClr val="FF0000"/>
            </a:solidFill>
          </a:ln>
        </p:spPr>
        <p:txBody>
          <a:bodyPr wrap="square" lIns="156746" tIns="78373" rIns="156746" bIns="78373" rtlCol="0">
            <a:spAutoFit/>
          </a:bodyPr>
          <a:lstStyle/>
          <a:p>
            <a:r>
              <a:rPr lang="en-US" sz="4100" dirty="0" smtClean="0"/>
              <a:t> Write Apple on board</a:t>
            </a:r>
            <a:endParaRPr lang="en-US" sz="4100" dirty="0"/>
          </a:p>
        </p:txBody>
      </p:sp>
      <p:sp>
        <p:nvSpPr>
          <p:cNvPr id="7" name="TextBox 6"/>
          <p:cNvSpPr txBox="1"/>
          <p:nvPr/>
        </p:nvSpPr>
        <p:spPr>
          <a:xfrm>
            <a:off x="-5638800" y="6807201"/>
            <a:ext cx="4876800" cy="1420161"/>
          </a:xfrm>
          <a:prstGeom prst="rect">
            <a:avLst/>
          </a:prstGeom>
          <a:solidFill>
            <a:schemeClr val="accent3">
              <a:lumMod val="60000"/>
              <a:lumOff val="40000"/>
            </a:schemeClr>
          </a:solidFill>
          <a:ln>
            <a:solidFill>
              <a:srgbClr val="FF0000"/>
            </a:solidFill>
          </a:ln>
        </p:spPr>
        <p:txBody>
          <a:bodyPr wrap="square" lIns="156746" tIns="78373" rIns="156746" bIns="78373" rtlCol="0">
            <a:spAutoFit/>
          </a:bodyPr>
          <a:lstStyle/>
          <a:p>
            <a:r>
              <a:rPr lang="en-US" sz="4100" dirty="0" smtClean="0"/>
              <a:t>Spell</a:t>
            </a:r>
          </a:p>
          <a:p>
            <a:r>
              <a:rPr lang="en-US" sz="4100" dirty="0" smtClean="0"/>
              <a:t>A-p-p-l-e =Apple </a:t>
            </a:r>
            <a:endParaRPr lang="en-US" sz="4100" dirty="0"/>
          </a:p>
        </p:txBody>
      </p:sp>
      <p:sp>
        <p:nvSpPr>
          <p:cNvPr id="8" name="TextBox 7"/>
          <p:cNvSpPr txBox="1"/>
          <p:nvPr/>
        </p:nvSpPr>
        <p:spPr>
          <a:xfrm>
            <a:off x="19354800" y="2844801"/>
            <a:ext cx="1828800" cy="789219"/>
          </a:xfrm>
          <a:prstGeom prst="rect">
            <a:avLst/>
          </a:prstGeom>
          <a:solidFill>
            <a:schemeClr val="accent6">
              <a:lumMod val="75000"/>
            </a:schemeClr>
          </a:solidFill>
          <a:ln>
            <a:solidFill>
              <a:srgbClr val="FF0000"/>
            </a:solidFill>
          </a:ln>
        </p:spPr>
        <p:txBody>
          <a:bodyPr wrap="square" lIns="156746" tIns="78373" rIns="156746" bIns="78373" rtlCol="0">
            <a:spAutoFit/>
          </a:bodyPr>
          <a:lstStyle/>
          <a:p>
            <a:r>
              <a:rPr lang="en-US" sz="4100" dirty="0" smtClean="0"/>
              <a:t>Apple</a:t>
            </a:r>
            <a:endParaRPr lang="en-US" sz="4100" dirty="0"/>
          </a:p>
        </p:txBody>
      </p:sp>
      <p:sp>
        <p:nvSpPr>
          <p:cNvPr id="9" name="TextBox 8"/>
          <p:cNvSpPr txBox="1"/>
          <p:nvPr/>
        </p:nvSpPr>
        <p:spPr>
          <a:xfrm>
            <a:off x="18745200" y="4673601"/>
            <a:ext cx="609600" cy="789219"/>
          </a:xfrm>
          <a:prstGeom prst="rect">
            <a:avLst/>
          </a:prstGeom>
          <a:noFill/>
        </p:spPr>
        <p:txBody>
          <a:bodyPr wrap="square" lIns="156746" tIns="78373" rIns="156746" bIns="78373" rtlCol="0">
            <a:spAutoFit/>
          </a:bodyPr>
          <a:lstStyle/>
          <a:p>
            <a:r>
              <a:rPr lang="en-US" sz="4100" b="1" dirty="0" smtClean="0"/>
              <a:t>A</a:t>
            </a:r>
            <a:endParaRPr lang="en-US" sz="4100" b="1" dirty="0"/>
          </a:p>
        </p:txBody>
      </p:sp>
      <p:sp>
        <p:nvSpPr>
          <p:cNvPr id="10" name="TextBox 9"/>
          <p:cNvSpPr txBox="1"/>
          <p:nvPr/>
        </p:nvSpPr>
        <p:spPr>
          <a:xfrm>
            <a:off x="19354800" y="4673601"/>
            <a:ext cx="762000" cy="789219"/>
          </a:xfrm>
          <a:prstGeom prst="rect">
            <a:avLst/>
          </a:prstGeom>
          <a:noFill/>
        </p:spPr>
        <p:txBody>
          <a:bodyPr wrap="square" lIns="156746" tIns="78373" rIns="156746" bIns="78373" rtlCol="0">
            <a:spAutoFit/>
          </a:bodyPr>
          <a:lstStyle/>
          <a:p>
            <a:r>
              <a:rPr lang="en-US" sz="4100" b="1" dirty="0" smtClean="0"/>
              <a:t>p</a:t>
            </a:r>
            <a:endParaRPr lang="en-US" sz="4100" b="1" dirty="0"/>
          </a:p>
        </p:txBody>
      </p:sp>
      <p:sp>
        <p:nvSpPr>
          <p:cNvPr id="11" name="TextBox 10"/>
          <p:cNvSpPr txBox="1"/>
          <p:nvPr/>
        </p:nvSpPr>
        <p:spPr>
          <a:xfrm>
            <a:off x="19964400" y="4775201"/>
            <a:ext cx="762000" cy="789219"/>
          </a:xfrm>
          <a:prstGeom prst="rect">
            <a:avLst/>
          </a:prstGeom>
          <a:noFill/>
        </p:spPr>
        <p:txBody>
          <a:bodyPr wrap="square" lIns="156746" tIns="78373" rIns="156746" bIns="78373" rtlCol="0">
            <a:spAutoFit/>
          </a:bodyPr>
          <a:lstStyle/>
          <a:p>
            <a:r>
              <a:rPr lang="en-US" sz="4100" b="1" dirty="0" smtClean="0"/>
              <a:t>p</a:t>
            </a:r>
            <a:endParaRPr lang="en-US" sz="4100" b="1" dirty="0"/>
          </a:p>
        </p:txBody>
      </p:sp>
      <p:sp>
        <p:nvSpPr>
          <p:cNvPr id="12" name="TextBox 11"/>
          <p:cNvSpPr txBox="1"/>
          <p:nvPr/>
        </p:nvSpPr>
        <p:spPr>
          <a:xfrm>
            <a:off x="20726400" y="4876800"/>
            <a:ext cx="762000" cy="635330"/>
          </a:xfrm>
          <a:prstGeom prst="rect">
            <a:avLst/>
          </a:prstGeom>
          <a:noFill/>
        </p:spPr>
        <p:txBody>
          <a:bodyPr wrap="square" lIns="156746" tIns="78373" rIns="156746" bIns="78373" rtlCol="0">
            <a:spAutoFit/>
          </a:bodyPr>
          <a:lstStyle/>
          <a:p>
            <a:r>
              <a:rPr lang="en-US" b="1" dirty="0" smtClean="0"/>
              <a:t>l</a:t>
            </a:r>
            <a:endParaRPr lang="en-US" b="1" dirty="0"/>
          </a:p>
        </p:txBody>
      </p:sp>
      <p:sp>
        <p:nvSpPr>
          <p:cNvPr id="13" name="TextBox 12"/>
          <p:cNvSpPr txBox="1"/>
          <p:nvPr/>
        </p:nvSpPr>
        <p:spPr>
          <a:xfrm>
            <a:off x="21336000" y="5080001"/>
            <a:ext cx="762000" cy="789219"/>
          </a:xfrm>
          <a:prstGeom prst="rect">
            <a:avLst/>
          </a:prstGeom>
          <a:noFill/>
        </p:spPr>
        <p:txBody>
          <a:bodyPr wrap="square" lIns="156746" tIns="78373" rIns="156746" bIns="78373" rtlCol="0">
            <a:spAutoFit/>
          </a:bodyPr>
          <a:lstStyle/>
          <a:p>
            <a:r>
              <a:rPr lang="en-US" sz="4100" b="1" dirty="0" smtClean="0"/>
              <a:t>e</a:t>
            </a:r>
            <a:endParaRPr lang="en-US" sz="41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4)">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3.33333E-6 9.24855E-7 L 0.675 0.17734 " pathEditMode="relative" rAng="0" ptsTypes="AA">
                                      <p:cBhvr>
                                        <p:cTn id="20" dur="2000" fill="hold"/>
                                        <p:tgtEl>
                                          <p:spTgt spid="3"/>
                                        </p:tgtEl>
                                        <p:attrNameLst>
                                          <p:attrName>ppt_x</p:attrName>
                                          <p:attrName>ppt_y</p:attrName>
                                        </p:attrNameLst>
                                      </p:cBhvr>
                                      <p:rCtr x="338" y="89"/>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0.11667 -0.00024 L 0.925 0.09965 " pathEditMode="relative" rAng="0" ptsTypes="AA">
                                      <p:cBhvr>
                                        <p:cTn id="24" dur="2000" fill="hold"/>
                                        <p:tgtEl>
                                          <p:spTgt spid="5"/>
                                        </p:tgtEl>
                                        <p:attrNameLst>
                                          <p:attrName>ppt_x</p:attrName>
                                          <p:attrName>ppt_y</p:attrName>
                                        </p:attrNameLst>
                                      </p:cBhvr>
                                      <p:rCtr x="404" y="50"/>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0.03333 -0.01133 L -0.225 0.09965 " pathEditMode="relative" rAng="0" ptsTypes="AA">
                                      <p:cBhvr>
                                        <p:cTn id="28" dur="2000" fill="hold"/>
                                        <p:tgtEl>
                                          <p:spTgt spid="8"/>
                                        </p:tgtEl>
                                        <p:attrNameLst>
                                          <p:attrName>ppt_x</p:attrName>
                                          <p:attrName>ppt_y</p:attrName>
                                        </p:attrNameLst>
                                      </p:cBhvr>
                                      <p:rCtr x="-96" y="55"/>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0.13333 0.00624 L 0.60833 0.00624 " pathEditMode="relative" rAng="0" ptsTypes="AA">
                                      <p:cBhvr>
                                        <p:cTn id="32" dur="2000" fill="hold"/>
                                        <p:tgtEl>
                                          <p:spTgt spid="6"/>
                                        </p:tgtEl>
                                        <p:attrNameLst>
                                          <p:attrName>ppt_x</p:attrName>
                                          <p:attrName>ppt_y</p:attrName>
                                        </p:attrNameLst>
                                      </p:cBhvr>
                                      <p:rCtr x="237" y="0"/>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0.10833 0.00624 L 0.61667 0.01734 " pathEditMode="relative" rAng="0" ptsTypes="AA">
                                      <p:cBhvr>
                                        <p:cTn id="36" dur="2000" fill="hold"/>
                                        <p:tgtEl>
                                          <p:spTgt spid="7"/>
                                        </p:tgtEl>
                                        <p:attrNameLst>
                                          <p:attrName>ppt_x</p:attrName>
                                          <p:attrName>ppt_y</p:attrName>
                                        </p:attrNameLst>
                                      </p:cBhvr>
                                      <p:rCtr x="254" y="6"/>
                                    </p:animMotion>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0" nodeType="clickEffect">
                                  <p:stCondLst>
                                    <p:cond delay="0"/>
                                  </p:stCondLst>
                                  <p:childTnLst>
                                    <p:animMotion origin="layout" path="M -3.33333E-6 1.21387E-6 L -0.29167 1.21387E-6 " pathEditMode="relative" ptsTypes="AA">
                                      <p:cBhvr>
                                        <p:cTn id="40" dur="2000" fill="hold"/>
                                        <p:tgtEl>
                                          <p:spTgt spid="9"/>
                                        </p:tgtEl>
                                        <p:attrNameLst>
                                          <p:attrName>ppt_x</p:attrName>
                                          <p:attrName>ppt_y</p:attrName>
                                        </p:attrNameLst>
                                      </p:cBhvr>
                                    </p:animMotion>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0" nodeType="clickEffect">
                                  <p:stCondLst>
                                    <p:cond delay="0"/>
                                  </p:stCondLst>
                                  <p:childTnLst>
                                    <p:animMotion origin="layout" path="M -6.66667E-6 1.21387E-6 L -0.26667 1.21387E-6 " pathEditMode="relative" ptsTypes="AA">
                                      <p:cBhvr>
                                        <p:cTn id="44" dur="2000" fill="hold"/>
                                        <p:tgtEl>
                                          <p:spTgt spid="10"/>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0" nodeType="clickEffect">
                                  <p:stCondLst>
                                    <p:cond delay="0"/>
                                  </p:stCondLst>
                                  <p:childTnLst>
                                    <p:animMotion origin="layout" path="M 3.33333E-6 2.94798E-6 L -0.24167 -0.0111 " pathEditMode="relative" ptsTypes="AA">
                                      <p:cBhvr>
                                        <p:cTn id="48" dur="2000" fill="hold"/>
                                        <p:tgtEl>
                                          <p:spTgt spid="11"/>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0" nodeType="clickEffect">
                                  <p:stCondLst>
                                    <p:cond delay="0"/>
                                  </p:stCondLst>
                                  <p:childTnLst>
                                    <p:animMotion origin="layout" path="M -0.02917 0.01757 L -0.2375 -0.00463 " pathEditMode="relative" ptsTypes="AA">
                                      <p:cBhvr>
                                        <p:cTn id="52" dur="2000" fill="hold"/>
                                        <p:tgtEl>
                                          <p:spTgt spid="12"/>
                                        </p:tgtEl>
                                        <p:attrNameLst>
                                          <p:attrName>ppt_x</p:attrName>
                                          <p:attrName>ppt_y</p:attrName>
                                        </p:attrNameLst>
                                      </p:cBhvr>
                                    </p:animMotion>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0" nodeType="clickEffect">
                                  <p:stCondLst>
                                    <p:cond delay="0"/>
                                  </p:stCondLst>
                                  <p:childTnLst>
                                    <p:animMotion origin="layout" path="M 0 1.90751E-6 L -0.23333 -0.0333 " pathEditMode="relative" rAng="0" ptsTypes="AA">
                                      <p:cBhvr>
                                        <p:cTn id="56" dur="2000" fill="hold"/>
                                        <p:tgtEl>
                                          <p:spTgt spid="13"/>
                                        </p:tgtEl>
                                        <p:attrNameLst>
                                          <p:attrName>ppt_x</p:attrName>
                                          <p:attrName>ppt_y</p:attrName>
                                        </p:attrNameLst>
                                      </p:cBhvr>
                                      <p:rCtr x="-117" y="-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t.jpg"/>
          <p:cNvPicPr>
            <a:picLocks noChangeAspect="1"/>
          </p:cNvPicPr>
          <p:nvPr/>
        </p:nvPicPr>
        <p:blipFill>
          <a:blip r:embed="rId2" cstate="print"/>
          <a:stretch>
            <a:fillRect/>
          </a:stretch>
        </p:blipFill>
        <p:spPr>
          <a:xfrm>
            <a:off x="12496800" y="406400"/>
            <a:ext cx="5067300" cy="2413000"/>
          </a:xfrm>
          <a:prstGeom prst="rect">
            <a:avLst/>
          </a:prstGeom>
        </p:spPr>
      </p:pic>
      <p:sp>
        <p:nvSpPr>
          <p:cNvPr id="3" name="TextBox 2"/>
          <p:cNvSpPr txBox="1"/>
          <p:nvPr/>
        </p:nvSpPr>
        <p:spPr>
          <a:xfrm>
            <a:off x="-4724400" y="406401"/>
            <a:ext cx="3657600" cy="789219"/>
          </a:xfrm>
          <a:prstGeom prst="rect">
            <a:avLst/>
          </a:prstGeom>
          <a:solidFill>
            <a:schemeClr val="accent2">
              <a:lumMod val="60000"/>
              <a:lumOff val="40000"/>
            </a:schemeClr>
          </a:solidFill>
          <a:ln>
            <a:solidFill>
              <a:srgbClr val="FF0000"/>
            </a:solidFill>
          </a:ln>
        </p:spPr>
        <p:txBody>
          <a:bodyPr wrap="square" lIns="156746" tIns="78373" rIns="156746" bIns="78373" rtlCol="0">
            <a:spAutoFit/>
          </a:bodyPr>
          <a:lstStyle/>
          <a:p>
            <a:r>
              <a:rPr lang="en-US" sz="4100" dirty="0" smtClean="0"/>
              <a:t>What`s this?</a:t>
            </a:r>
            <a:endParaRPr lang="en-US" sz="4100" dirty="0"/>
          </a:p>
        </p:txBody>
      </p:sp>
      <p:sp>
        <p:nvSpPr>
          <p:cNvPr id="4" name="TextBox 3"/>
          <p:cNvSpPr txBox="1"/>
          <p:nvPr/>
        </p:nvSpPr>
        <p:spPr>
          <a:xfrm>
            <a:off x="-5029200" y="1930401"/>
            <a:ext cx="4572000" cy="789219"/>
          </a:xfrm>
          <a:prstGeom prst="rect">
            <a:avLst/>
          </a:prstGeom>
          <a:solidFill>
            <a:schemeClr val="accent3">
              <a:lumMod val="60000"/>
              <a:lumOff val="40000"/>
            </a:schemeClr>
          </a:solidFill>
          <a:ln w="38100">
            <a:solidFill>
              <a:srgbClr val="FF0000"/>
            </a:solidFill>
          </a:ln>
        </p:spPr>
        <p:txBody>
          <a:bodyPr wrap="square" lIns="156746" tIns="78373" rIns="156746" bIns="78373" rtlCol="0">
            <a:spAutoFit/>
          </a:bodyPr>
          <a:lstStyle/>
          <a:p>
            <a:r>
              <a:rPr lang="en-US" sz="4100" dirty="0" smtClean="0"/>
              <a:t>This is an -------</a:t>
            </a:r>
            <a:endParaRPr lang="en-US" sz="4100" dirty="0"/>
          </a:p>
        </p:txBody>
      </p:sp>
      <p:sp>
        <p:nvSpPr>
          <p:cNvPr id="5" name="TextBox 4"/>
          <p:cNvSpPr txBox="1"/>
          <p:nvPr/>
        </p:nvSpPr>
        <p:spPr>
          <a:xfrm>
            <a:off x="-5334000" y="3759201"/>
            <a:ext cx="4876800" cy="789219"/>
          </a:xfrm>
          <a:prstGeom prst="rect">
            <a:avLst/>
          </a:prstGeom>
          <a:solidFill>
            <a:schemeClr val="accent6">
              <a:lumMod val="60000"/>
              <a:lumOff val="40000"/>
            </a:schemeClr>
          </a:solidFill>
          <a:ln w="38100">
            <a:solidFill>
              <a:srgbClr val="FF0000"/>
            </a:solidFill>
          </a:ln>
        </p:spPr>
        <p:txBody>
          <a:bodyPr wrap="square" lIns="156746" tIns="78373" rIns="156746" bIns="78373" rtlCol="0">
            <a:spAutoFit/>
          </a:bodyPr>
          <a:lstStyle/>
          <a:p>
            <a:r>
              <a:rPr lang="en-US" sz="4100" dirty="0" smtClean="0"/>
              <a:t> Write Ant on board</a:t>
            </a:r>
            <a:endParaRPr lang="en-US" sz="4100" dirty="0"/>
          </a:p>
        </p:txBody>
      </p:sp>
      <p:sp>
        <p:nvSpPr>
          <p:cNvPr id="6" name="TextBox 5"/>
          <p:cNvSpPr txBox="1"/>
          <p:nvPr/>
        </p:nvSpPr>
        <p:spPr>
          <a:xfrm>
            <a:off x="20269200" y="711201"/>
            <a:ext cx="1524000" cy="789219"/>
          </a:xfrm>
          <a:prstGeom prst="rect">
            <a:avLst/>
          </a:prstGeom>
          <a:solidFill>
            <a:schemeClr val="accent2"/>
          </a:solidFill>
          <a:ln>
            <a:solidFill>
              <a:srgbClr val="FF0000"/>
            </a:solidFill>
          </a:ln>
        </p:spPr>
        <p:txBody>
          <a:bodyPr wrap="square" lIns="156746" tIns="78373" rIns="156746" bIns="78373" rtlCol="0">
            <a:spAutoFit/>
          </a:bodyPr>
          <a:lstStyle/>
          <a:p>
            <a:r>
              <a:rPr lang="en-US" sz="4100" dirty="0" smtClean="0"/>
              <a:t>Ant</a:t>
            </a:r>
            <a:endParaRPr lang="en-US" sz="4100" dirty="0"/>
          </a:p>
        </p:txBody>
      </p:sp>
      <p:sp>
        <p:nvSpPr>
          <p:cNvPr id="7" name="TextBox 6"/>
          <p:cNvSpPr txBox="1"/>
          <p:nvPr/>
        </p:nvSpPr>
        <p:spPr>
          <a:xfrm>
            <a:off x="18897600" y="3352801"/>
            <a:ext cx="762000" cy="789219"/>
          </a:xfrm>
          <a:prstGeom prst="rect">
            <a:avLst/>
          </a:prstGeom>
          <a:noFill/>
        </p:spPr>
        <p:txBody>
          <a:bodyPr wrap="square" lIns="156746" tIns="78373" rIns="156746" bIns="78373" rtlCol="0">
            <a:spAutoFit/>
          </a:bodyPr>
          <a:lstStyle/>
          <a:p>
            <a:r>
              <a:rPr lang="en-US" sz="4100" dirty="0" smtClean="0"/>
              <a:t>A</a:t>
            </a:r>
            <a:endParaRPr lang="en-US" sz="4100" dirty="0"/>
          </a:p>
        </p:txBody>
      </p:sp>
      <p:sp>
        <p:nvSpPr>
          <p:cNvPr id="8" name="TextBox 7"/>
          <p:cNvSpPr txBox="1"/>
          <p:nvPr/>
        </p:nvSpPr>
        <p:spPr>
          <a:xfrm>
            <a:off x="19659600" y="3346848"/>
            <a:ext cx="1066800" cy="789219"/>
          </a:xfrm>
          <a:prstGeom prst="rect">
            <a:avLst/>
          </a:prstGeom>
          <a:noFill/>
        </p:spPr>
        <p:txBody>
          <a:bodyPr wrap="square" lIns="156746" tIns="78373" rIns="156746" bIns="78373" rtlCol="0">
            <a:spAutoFit/>
          </a:bodyPr>
          <a:lstStyle/>
          <a:p>
            <a:r>
              <a:rPr lang="en-US" sz="4100" dirty="0" smtClean="0"/>
              <a:t>n</a:t>
            </a:r>
            <a:endParaRPr lang="en-US" sz="4100" dirty="0"/>
          </a:p>
        </p:txBody>
      </p:sp>
      <p:sp>
        <p:nvSpPr>
          <p:cNvPr id="9" name="TextBox 8"/>
          <p:cNvSpPr txBox="1"/>
          <p:nvPr/>
        </p:nvSpPr>
        <p:spPr>
          <a:xfrm>
            <a:off x="20574000" y="3454401"/>
            <a:ext cx="762000" cy="789219"/>
          </a:xfrm>
          <a:prstGeom prst="rect">
            <a:avLst/>
          </a:prstGeom>
          <a:noFill/>
        </p:spPr>
        <p:txBody>
          <a:bodyPr wrap="square" lIns="156746" tIns="78373" rIns="156746" bIns="78373" rtlCol="0">
            <a:spAutoFit/>
          </a:bodyPr>
          <a:lstStyle/>
          <a:p>
            <a:r>
              <a:rPr lang="en-US" sz="4100" dirty="0" smtClean="0"/>
              <a:t>t</a:t>
            </a:r>
            <a:endParaRPr lang="en-US" sz="4100" dirty="0"/>
          </a:p>
        </p:txBody>
      </p:sp>
      <p:sp>
        <p:nvSpPr>
          <p:cNvPr id="10" name="TextBox 9"/>
          <p:cNvSpPr txBox="1"/>
          <p:nvPr/>
        </p:nvSpPr>
        <p:spPr>
          <a:xfrm>
            <a:off x="-5638800" y="6807201"/>
            <a:ext cx="4876800" cy="1420161"/>
          </a:xfrm>
          <a:prstGeom prst="rect">
            <a:avLst/>
          </a:prstGeom>
          <a:solidFill>
            <a:schemeClr val="accent3">
              <a:lumMod val="60000"/>
              <a:lumOff val="40000"/>
            </a:schemeClr>
          </a:solidFill>
          <a:ln>
            <a:solidFill>
              <a:srgbClr val="FF0000"/>
            </a:solidFill>
          </a:ln>
        </p:spPr>
        <p:txBody>
          <a:bodyPr wrap="square" lIns="156746" tIns="78373" rIns="156746" bIns="78373" rtlCol="0">
            <a:spAutoFit/>
          </a:bodyPr>
          <a:lstStyle/>
          <a:p>
            <a:r>
              <a:rPr lang="en-US" sz="4100" dirty="0" smtClean="0"/>
              <a:t>Spell</a:t>
            </a:r>
          </a:p>
          <a:p>
            <a:r>
              <a:rPr lang="en-US" sz="4100" dirty="0" smtClean="0"/>
              <a:t>A-n-t =Ant </a:t>
            </a:r>
            <a:endParaRPr lang="en-US" sz="4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0.09166 -0.00023 L 1.00833 -0.00023 " pathEditMode="relative" rAng="0" ptsTypes="AA">
                                      <p:cBhvr>
                                        <p:cTn id="16" dur="2000" fill="hold"/>
                                        <p:tgtEl>
                                          <p:spTgt spid="3"/>
                                        </p:tgtEl>
                                        <p:attrNameLst>
                                          <p:attrName>ppt_x</p:attrName>
                                          <p:attrName>ppt_y</p:attrName>
                                        </p:attrNameLst>
                                      </p:cBhvr>
                                      <p:rCtr x="458" y="0"/>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0.125 -0.02242 L 0.96667 0.03307 " pathEditMode="relative" rAng="0" ptsTypes="AA">
                                      <p:cBhvr>
                                        <p:cTn id="20" dur="2000" fill="hold"/>
                                        <p:tgtEl>
                                          <p:spTgt spid="4"/>
                                        </p:tgtEl>
                                        <p:attrNameLst>
                                          <p:attrName>ppt_x</p:attrName>
                                          <p:attrName>ppt_y</p:attrName>
                                        </p:attrNameLst>
                                      </p:cBhvr>
                                      <p:rCtr x="421" y="28"/>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3.33333E-6 1.21387E-6 L -0.25 0.15538 " pathEditMode="relative" ptsTypes="AA">
                                      <p:cBhvr>
                                        <p:cTn id="24" dur="2000" fill="hold"/>
                                        <p:tgtEl>
                                          <p:spTgt spid="6"/>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0.13333 0.00624 L 0.60833 0.00624 " pathEditMode="relative" rAng="0" ptsTypes="AA">
                                      <p:cBhvr>
                                        <p:cTn id="28" dur="2000" fill="hold"/>
                                        <p:tgtEl>
                                          <p:spTgt spid="5"/>
                                        </p:tgtEl>
                                        <p:attrNameLst>
                                          <p:attrName>ppt_x</p:attrName>
                                          <p:attrName>ppt_y</p:attrName>
                                        </p:attrNameLst>
                                      </p:cBhvr>
                                      <p:rCtr x="237" y="0"/>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3.33333E-6 1.21387E-6 L -0.34584 0.04416 " pathEditMode="relative" rAng="0" ptsTypes="AA">
                                      <p:cBhvr>
                                        <p:cTn id="32" dur="2000" fill="hold"/>
                                        <p:tgtEl>
                                          <p:spTgt spid="7"/>
                                        </p:tgtEl>
                                        <p:attrNameLst>
                                          <p:attrName>ppt_x</p:attrName>
                                          <p:attrName>ppt_y</p:attrName>
                                        </p:attrNameLst>
                                      </p:cBhvr>
                                      <p:rCtr x="-173" y="22"/>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3.33333E-6 -6.93642E-7 L -0.3 0.03329 " pathEditMode="relative" ptsTypes="AA">
                                      <p:cBhvr>
                                        <p:cTn id="36" dur="2000" fill="hold"/>
                                        <p:tgtEl>
                                          <p:spTgt spid="8"/>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0" nodeType="clickEffect">
                                  <p:stCondLst>
                                    <p:cond delay="0"/>
                                  </p:stCondLst>
                                  <p:childTnLst>
                                    <p:animMotion origin="layout" path="M 3.33333E-6 -7.05202E-6 L -0.25 0.02219 " pathEditMode="relative" ptsTypes="AA">
                                      <p:cBhvr>
                                        <p:cTn id="40" dur="2000" fill="hold"/>
                                        <p:tgtEl>
                                          <p:spTgt spid="9"/>
                                        </p:tgtEl>
                                        <p:attrNameLst>
                                          <p:attrName>ppt_x</p:attrName>
                                          <p:attrName>ppt_y</p:attrName>
                                        </p:attrNameLst>
                                      </p:cBhvr>
                                    </p:animMotion>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0" nodeType="clickEffect">
                                  <p:stCondLst>
                                    <p:cond delay="0"/>
                                  </p:stCondLst>
                                  <p:childTnLst>
                                    <p:animMotion origin="layout" path="M 0.10833 0.00624 L 0.61667 0.01734 " pathEditMode="relative" rAng="0" ptsTypes="AA">
                                      <p:cBhvr>
                                        <p:cTn id="44" dur="2000" fill="hold"/>
                                        <p:tgtEl>
                                          <p:spTgt spid="10"/>
                                        </p:tgtEl>
                                        <p:attrNameLst>
                                          <p:attrName>ppt_x</p:attrName>
                                          <p:attrName>ppt_y</p:attrName>
                                        </p:attrNameLst>
                                      </p:cBhvr>
                                      <p:rCtr x="254"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03201"/>
            <a:ext cx="15544800" cy="789219"/>
          </a:xfrm>
          <a:prstGeom prst="rect">
            <a:avLst/>
          </a:prstGeom>
          <a:solidFill>
            <a:schemeClr val="tx2">
              <a:lumMod val="40000"/>
              <a:lumOff val="60000"/>
            </a:schemeClr>
          </a:solidFill>
          <a:ln w="38100">
            <a:solidFill>
              <a:srgbClr val="FF0000"/>
            </a:solidFill>
          </a:ln>
        </p:spPr>
        <p:txBody>
          <a:bodyPr wrap="square" lIns="156746" tIns="78373" rIns="156746" bIns="78373" rtlCol="0">
            <a:spAutoFit/>
          </a:bodyPr>
          <a:lstStyle/>
          <a:p>
            <a:r>
              <a:rPr lang="en-US" sz="4100" dirty="0" smtClean="0"/>
              <a:t>Write two words and ask </a:t>
            </a:r>
            <a:r>
              <a:rPr lang="en-US" sz="4100" dirty="0" err="1" smtClean="0"/>
              <a:t>ss</a:t>
            </a:r>
            <a:r>
              <a:rPr lang="en-US" sz="4100" dirty="0" smtClean="0"/>
              <a:t> to say pointed words repeatedly </a:t>
            </a:r>
            <a:endParaRPr lang="en-US" sz="4100" dirty="0"/>
          </a:p>
        </p:txBody>
      </p:sp>
      <p:sp>
        <p:nvSpPr>
          <p:cNvPr id="3" name="TextBox 2"/>
          <p:cNvSpPr txBox="1"/>
          <p:nvPr/>
        </p:nvSpPr>
        <p:spPr>
          <a:xfrm>
            <a:off x="3810000" y="1219201"/>
            <a:ext cx="2133600" cy="789219"/>
          </a:xfrm>
          <a:prstGeom prst="rect">
            <a:avLst/>
          </a:prstGeom>
          <a:solidFill>
            <a:schemeClr val="accent5">
              <a:lumMod val="60000"/>
              <a:lumOff val="40000"/>
            </a:schemeClr>
          </a:solidFill>
          <a:ln>
            <a:solidFill>
              <a:srgbClr val="FF0000"/>
            </a:solidFill>
          </a:ln>
        </p:spPr>
        <p:txBody>
          <a:bodyPr wrap="square" lIns="156746" tIns="78373" rIns="156746" bIns="78373" rtlCol="0">
            <a:spAutoFit/>
          </a:bodyPr>
          <a:lstStyle/>
          <a:p>
            <a:r>
              <a:rPr lang="en-US" sz="4100" dirty="0" smtClean="0"/>
              <a:t>Apple</a:t>
            </a:r>
            <a:endParaRPr lang="en-US" sz="4100" dirty="0"/>
          </a:p>
        </p:txBody>
      </p:sp>
      <p:sp>
        <p:nvSpPr>
          <p:cNvPr id="5" name="TextBox 4"/>
          <p:cNvSpPr txBox="1"/>
          <p:nvPr/>
        </p:nvSpPr>
        <p:spPr>
          <a:xfrm>
            <a:off x="6858000" y="1213248"/>
            <a:ext cx="2438400" cy="789219"/>
          </a:xfrm>
          <a:prstGeom prst="rect">
            <a:avLst/>
          </a:prstGeom>
          <a:solidFill>
            <a:schemeClr val="accent6">
              <a:lumMod val="40000"/>
              <a:lumOff val="60000"/>
            </a:schemeClr>
          </a:solidFill>
          <a:ln>
            <a:solidFill>
              <a:srgbClr val="FF0000"/>
            </a:solidFill>
          </a:ln>
        </p:spPr>
        <p:txBody>
          <a:bodyPr wrap="square" lIns="156746" tIns="78373" rIns="156746" bIns="78373" rtlCol="0">
            <a:spAutoFit/>
          </a:bodyPr>
          <a:lstStyle/>
          <a:p>
            <a:pPr algn="ctr"/>
            <a:r>
              <a:rPr lang="en-US" sz="4100" dirty="0" smtClean="0"/>
              <a:t>Ant</a:t>
            </a:r>
            <a:endParaRPr lang="en-US" sz="4100" dirty="0"/>
          </a:p>
        </p:txBody>
      </p:sp>
      <p:pic>
        <p:nvPicPr>
          <p:cNvPr id="79874" name="Picture 2"/>
          <p:cNvPicPr>
            <a:picLocks noChangeAspect="1" noChangeArrowheads="1"/>
          </p:cNvPicPr>
          <p:nvPr/>
        </p:nvPicPr>
        <p:blipFill>
          <a:blip r:embed="rId2" cstate="print"/>
          <a:srcRect/>
          <a:stretch>
            <a:fillRect/>
          </a:stretch>
        </p:blipFill>
        <p:spPr bwMode="auto">
          <a:xfrm>
            <a:off x="1" y="3048001"/>
            <a:ext cx="18287998" cy="5899151"/>
          </a:xfrm>
          <a:prstGeom prst="rect">
            <a:avLst/>
          </a:prstGeom>
          <a:noFill/>
          <a:ln w="38100">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8" presetClass="entr" presetSubtype="0" accel="50000" fill="hold" grpId="1" nodeType="clickEffect">
                                  <p:stCondLst>
                                    <p:cond delay="0"/>
                                  </p:stCondLst>
                                  <p:iterate type="lt">
                                    <p:tmPct val="0"/>
                                  </p:iterate>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2" nodeType="clickEffect">
                                  <p:stCondLst>
                                    <p:cond delay="0"/>
                                  </p:stCondLst>
                                  <p:iterate type="lt">
                                    <p:tmPct val="0"/>
                                  </p:iterate>
                                  <p:childTnLst>
                                    <p:animMotion origin="layout" path="M 3.33333E-6 -3.321E-6 L -0.175 0.08881 " pathEditMode="relative" rAng="0" ptsTypes="AA">
                                      <p:cBhvr>
                                        <p:cTn id="27" dur="2000" fill="hold"/>
                                        <p:tgtEl>
                                          <p:spTgt spid="5"/>
                                        </p:tgtEl>
                                        <p:attrNameLst>
                                          <p:attrName>ppt_x</p:attrName>
                                          <p:attrName>ppt_y</p:attrName>
                                        </p:attrNameLst>
                                      </p:cBhvr>
                                      <p:rCtr x="-87" y="44"/>
                                    </p:animMotion>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2" nodeType="clickEffect">
                                  <p:stCondLst>
                                    <p:cond delay="0"/>
                                  </p:stCondLst>
                                  <p:childTnLst>
                                    <p:animMotion origin="layout" path="M 3.33333E-6 -3.75578E-6 L 0.20833 0.09968 " pathEditMode="relative" rAng="0" ptsTypes="AA">
                                      <p:cBhvr>
                                        <p:cTn id="31" dur="2000" fill="hold"/>
                                        <p:tgtEl>
                                          <p:spTgt spid="3"/>
                                        </p:tgtEl>
                                        <p:attrNameLst>
                                          <p:attrName>ppt_x</p:attrName>
                                          <p:attrName>ppt_y</p:attrName>
                                        </p:attrNameLst>
                                      </p:cBhvr>
                                      <p:rCtr x="104" y="50"/>
                                    </p:animMotion>
                                  </p:childTnLst>
                                </p:cTn>
                              </p:par>
                            </p:childTnLst>
                          </p:cTn>
                        </p:par>
                      </p:childTnLst>
                    </p:cTn>
                  </p:par>
                  <p:par>
                    <p:cTn id="32" fill="hold">
                      <p:stCondLst>
                        <p:cond delay="indefinite"/>
                      </p:stCondLst>
                      <p:childTnLst>
                        <p:par>
                          <p:cTn id="33" fill="hold">
                            <p:stCondLst>
                              <p:cond delay="0"/>
                            </p:stCondLst>
                            <p:childTnLst>
                              <p:par>
                                <p:cTn id="34" presetID="39" presetClass="entr" presetSubtype="0" accel="100000" fill="hold" nodeType="clickEffect">
                                  <p:stCondLst>
                                    <p:cond delay="0"/>
                                  </p:stCondLst>
                                  <p:childTnLst>
                                    <p:set>
                                      <p:cBhvr>
                                        <p:cTn id="35" dur="1" fill="hold">
                                          <p:stCondLst>
                                            <p:cond delay="0"/>
                                          </p:stCondLst>
                                        </p:cTn>
                                        <p:tgtEl>
                                          <p:spTgt spid="79874"/>
                                        </p:tgtEl>
                                        <p:attrNameLst>
                                          <p:attrName>style.visibility</p:attrName>
                                        </p:attrNameLst>
                                      </p:cBhvr>
                                      <p:to>
                                        <p:strVal val="visible"/>
                                      </p:to>
                                    </p:set>
                                    <p:anim calcmode="lin" valueType="num">
                                      <p:cBhvr>
                                        <p:cTn id="36" dur="500" fill="hold"/>
                                        <p:tgtEl>
                                          <p:spTgt spid="79874"/>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79874"/>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79874"/>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798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1" animBg="1"/>
      <p:bldP spid="3" grpId="2" animBg="1"/>
      <p:bldP spid="5" grpId="1" animBg="1"/>
      <p:bldP spid="5"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ple.PNG"/>
          <p:cNvPicPr>
            <a:picLocks noChangeAspect="1"/>
          </p:cNvPicPr>
          <p:nvPr/>
        </p:nvPicPr>
        <p:blipFill>
          <a:blip r:embed="rId2" cstate="print"/>
          <a:stretch>
            <a:fillRect/>
          </a:stretch>
        </p:blipFill>
        <p:spPr>
          <a:xfrm>
            <a:off x="4876801" y="161765"/>
            <a:ext cx="9214022" cy="6239035"/>
          </a:xfrm>
          <a:prstGeom prst="rect">
            <a:avLst/>
          </a:prstGeom>
        </p:spPr>
      </p:pic>
      <p:sp>
        <p:nvSpPr>
          <p:cNvPr id="3" name="TextBox 2"/>
          <p:cNvSpPr txBox="1"/>
          <p:nvPr/>
        </p:nvSpPr>
        <p:spPr>
          <a:xfrm>
            <a:off x="4724400" y="6096000"/>
            <a:ext cx="9601200" cy="1589438"/>
          </a:xfrm>
          <a:prstGeom prst="rect">
            <a:avLst/>
          </a:prstGeom>
          <a:noFill/>
        </p:spPr>
        <p:txBody>
          <a:bodyPr wrap="square" lIns="156746" tIns="78373" rIns="156746" bIns="78373" rtlCol="0">
            <a:spAutoFit/>
          </a:bodyPr>
          <a:lstStyle/>
          <a:p>
            <a:pPr algn="ctr"/>
            <a:r>
              <a:rPr lang="en-US" sz="9300" dirty="0" smtClean="0">
                <a:latin typeface="Times New Roman" pitchFamily="18" charset="0"/>
                <a:cs typeface="Times New Roman" pitchFamily="18" charset="0"/>
              </a:rPr>
              <a:t>What’s this?</a:t>
            </a:r>
            <a:endParaRPr lang="en-US" dirty="0">
              <a:latin typeface="Times New Roman" pitchFamily="18" charset="0"/>
              <a:cs typeface="Times New Roman" pitchFamily="18" charset="0"/>
            </a:endParaRPr>
          </a:p>
        </p:txBody>
      </p:sp>
      <p:sp>
        <p:nvSpPr>
          <p:cNvPr id="4" name="TextBox 3"/>
          <p:cNvSpPr txBox="1"/>
          <p:nvPr/>
        </p:nvSpPr>
        <p:spPr>
          <a:xfrm>
            <a:off x="13258800" y="2235201"/>
            <a:ext cx="4876800" cy="2051103"/>
          </a:xfrm>
          <a:prstGeom prst="rect">
            <a:avLst/>
          </a:prstGeom>
          <a:noFill/>
        </p:spPr>
        <p:txBody>
          <a:bodyPr wrap="square" lIns="156746" tIns="78373" rIns="156746" bIns="78373" rtlCol="0">
            <a:spAutoFit/>
          </a:bodyPr>
          <a:lstStyle/>
          <a:p>
            <a:pPr algn="ctr"/>
            <a:r>
              <a:rPr lang="en-US" sz="12300" dirty="0" smtClean="0">
                <a:latin typeface="Times New Roman" pitchFamily="18" charset="0"/>
                <a:cs typeface="Times New Roman" pitchFamily="18" charset="0"/>
              </a:rPr>
              <a:t>Apple</a:t>
            </a:r>
            <a:endParaRPr lang="en-US" dirty="0">
              <a:latin typeface="Times New Roman" pitchFamily="18" charset="0"/>
              <a:cs typeface="Times New Roman" pitchFamily="18" charset="0"/>
            </a:endParaRPr>
          </a:p>
        </p:txBody>
      </p:sp>
      <p:sp>
        <p:nvSpPr>
          <p:cNvPr id="5" name="TextBox 4"/>
          <p:cNvSpPr txBox="1"/>
          <p:nvPr/>
        </p:nvSpPr>
        <p:spPr>
          <a:xfrm>
            <a:off x="5181600" y="5994400"/>
            <a:ext cx="11887200" cy="2220380"/>
          </a:xfrm>
          <a:prstGeom prst="rect">
            <a:avLst/>
          </a:prstGeom>
          <a:noFill/>
        </p:spPr>
        <p:txBody>
          <a:bodyPr wrap="square" lIns="156746" tIns="78373" rIns="156746" bIns="78373" rtlCol="0">
            <a:spAutoFit/>
          </a:bodyPr>
          <a:lstStyle/>
          <a:p>
            <a:pPr algn="ctr"/>
            <a:r>
              <a:rPr lang="en-US" sz="10300" dirty="0" smtClean="0">
                <a:latin typeface="Times New Roman" pitchFamily="18" charset="0"/>
                <a:cs typeface="Times New Roman" pitchFamily="18" charset="0"/>
              </a:rPr>
              <a:t>It is an ………</a:t>
            </a: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xit" presetSubtype="0" fill="hold" grpId="1" nodeType="clickEffect">
                                  <p:stCondLst>
                                    <p:cond delay="0"/>
                                  </p:stCondLst>
                                  <p:childTnLst>
                                    <p:anim calcmode="lin" valueType="num">
                                      <p:cBhvr>
                                        <p:cTn id="11" dur="600" decel="50000">
                                          <p:stCondLst>
                                            <p:cond delay="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 dur="400">
                                          <p:stCondLst>
                                            <p:cond delay="600"/>
                                          </p:stCondLst>
                                        </p:cTn>
                                        <p:tgtEl>
                                          <p:spTgt spid="3"/>
                                        </p:tgtEl>
                                        <p:attrNameLst>
                                          <p:attrName>ppt_x</p:attrName>
                                        </p:attrNameLst>
                                      </p:cBhvr>
                                      <p:tavLst>
                                        <p:tav tm="0">
                                          <p:val>
                                            <p:strVal val="ppt_x"/>
                                          </p:val>
                                        </p:tav>
                                        <p:tav tm="100000">
                                          <p:val>
                                            <p:strVal val="ppt_x"/>
                                          </p:val>
                                        </p:tav>
                                      </p:tavLst>
                                    </p:anim>
                                    <p:anim calcmode="lin" valueType="num">
                                      <p:cBhvr>
                                        <p:cTn id="13" dur="600" decel="50000">
                                          <p:stCondLst>
                                            <p:cond delay="0"/>
                                          </p:stCondLst>
                                        </p:cTn>
                                        <p:tgtEl>
                                          <p:spTgt spid="3"/>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4" dur="400">
                                          <p:stCondLst>
                                            <p:cond delay="600"/>
                                          </p:stCondLst>
                                        </p:cTn>
                                        <p:tgtEl>
                                          <p:spTgt spid="3"/>
                                        </p:tgtEl>
                                        <p:attrNameLst>
                                          <p:attrName>ppt_y</p:attrName>
                                        </p:attrNameLst>
                                      </p:cBhvr>
                                      <p:tavLst>
                                        <p:tav tm="0">
                                          <p:val>
                                            <p:strVal val="ppt_y"/>
                                          </p:val>
                                        </p:tav>
                                        <p:tav tm="100000">
                                          <p:val>
                                            <p:strVal val="ppt_y"/>
                                          </p:val>
                                        </p:tav>
                                      </p:tavLst>
                                    </p:anim>
                                    <p:animEffect transition="out" filter="fade">
                                      <p:cBhvr>
                                        <p:cTn id="15" dur="100">
                                          <p:stCondLst>
                                            <p:cond delay="900"/>
                                          </p:stCondLst>
                                        </p:cTn>
                                        <p:tgtEl>
                                          <p:spTgt spid="3"/>
                                        </p:tgtEl>
                                      </p:cBhvr>
                                    </p:animEffect>
                                    <p:set>
                                      <p:cBhvr>
                                        <p:cTn id="16" dur="1" fill="hold">
                                          <p:stCondLst>
                                            <p:cond delay="9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lide(fromBottom)">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ple.PNG"/>
          <p:cNvPicPr>
            <a:picLocks noChangeAspect="1"/>
          </p:cNvPicPr>
          <p:nvPr/>
        </p:nvPicPr>
        <p:blipFill>
          <a:blip r:embed="rId2" cstate="print"/>
          <a:stretch>
            <a:fillRect/>
          </a:stretch>
        </p:blipFill>
        <p:spPr>
          <a:xfrm>
            <a:off x="4876802" y="161766"/>
            <a:ext cx="7772400" cy="4405841"/>
          </a:xfrm>
          <a:prstGeom prst="rect">
            <a:avLst/>
          </a:prstGeom>
        </p:spPr>
      </p:pic>
      <p:sp>
        <p:nvSpPr>
          <p:cNvPr id="3" name="TextBox 2"/>
          <p:cNvSpPr txBox="1"/>
          <p:nvPr/>
        </p:nvSpPr>
        <p:spPr>
          <a:xfrm>
            <a:off x="2368838" y="4572000"/>
            <a:ext cx="8564004" cy="1589438"/>
          </a:xfrm>
          <a:prstGeom prst="rect">
            <a:avLst/>
          </a:prstGeom>
          <a:noFill/>
        </p:spPr>
        <p:txBody>
          <a:bodyPr wrap="none" lIns="156746" tIns="78373" rIns="156746" bIns="78373" rtlCol="0">
            <a:spAutoFit/>
          </a:bodyPr>
          <a:lstStyle/>
          <a:p>
            <a:pPr algn="ctr"/>
            <a:r>
              <a:rPr lang="en-US" sz="9300" dirty="0" smtClean="0">
                <a:latin typeface="Times New Roman" pitchFamily="18" charset="0"/>
                <a:cs typeface="Times New Roman" pitchFamily="18" charset="0"/>
              </a:rPr>
              <a:t>A……A….A…..</a:t>
            </a:r>
            <a:endParaRPr lang="en-US" dirty="0">
              <a:latin typeface="Times New Roman" pitchFamily="18" charset="0"/>
              <a:cs typeface="Times New Roman" pitchFamily="18" charset="0"/>
            </a:endParaRPr>
          </a:p>
        </p:txBody>
      </p:sp>
      <p:sp>
        <p:nvSpPr>
          <p:cNvPr id="4" name="TextBox 3"/>
          <p:cNvSpPr txBox="1"/>
          <p:nvPr/>
        </p:nvSpPr>
        <p:spPr>
          <a:xfrm>
            <a:off x="11448947" y="4415472"/>
            <a:ext cx="3857586" cy="1897214"/>
          </a:xfrm>
          <a:prstGeom prst="rect">
            <a:avLst/>
          </a:prstGeom>
          <a:noFill/>
        </p:spPr>
        <p:txBody>
          <a:bodyPr wrap="none" lIns="156746" tIns="78373" rIns="156746" bIns="78373" rtlCol="0">
            <a:spAutoFit/>
          </a:bodyPr>
          <a:lstStyle/>
          <a:p>
            <a:pPr algn="ctr"/>
            <a:r>
              <a:rPr lang="en-US" sz="11300" dirty="0" smtClean="0">
                <a:latin typeface="Times New Roman" pitchFamily="18" charset="0"/>
                <a:cs typeface="Times New Roman" pitchFamily="18" charset="0"/>
              </a:rPr>
              <a:t>Apple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xit" presetSubtype="16" fill="hold" grpId="1" nodeType="clickEffect">
                                  <p:stCondLst>
                                    <p:cond delay="0"/>
                                  </p:stCondLst>
                                  <p:childTnLst>
                                    <p:animEffect transition="out" filter="plus(in)">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ple.PNG"/>
          <p:cNvPicPr>
            <a:picLocks noChangeAspect="1"/>
          </p:cNvPicPr>
          <p:nvPr/>
        </p:nvPicPr>
        <p:blipFill>
          <a:blip r:embed="rId2" cstate="print"/>
          <a:stretch>
            <a:fillRect/>
          </a:stretch>
        </p:blipFill>
        <p:spPr>
          <a:xfrm>
            <a:off x="4876802" y="161766"/>
            <a:ext cx="7010400" cy="4746909"/>
          </a:xfrm>
          <a:prstGeom prst="rect">
            <a:avLst/>
          </a:prstGeom>
        </p:spPr>
      </p:pic>
      <p:sp>
        <p:nvSpPr>
          <p:cNvPr id="4" name="TextBox 3"/>
          <p:cNvSpPr txBox="1"/>
          <p:nvPr/>
        </p:nvSpPr>
        <p:spPr>
          <a:xfrm>
            <a:off x="1981200" y="4673601"/>
            <a:ext cx="10210800" cy="1420161"/>
          </a:xfrm>
          <a:prstGeom prst="rect">
            <a:avLst/>
          </a:prstGeom>
          <a:noFill/>
        </p:spPr>
        <p:txBody>
          <a:bodyPr wrap="square" lIns="156746" tIns="78373" rIns="156746" bIns="78373" rtlCol="0">
            <a:spAutoFit/>
          </a:bodyPr>
          <a:lstStyle/>
          <a:p>
            <a:pPr algn="ctr"/>
            <a:r>
              <a:rPr lang="en-US" sz="8200" dirty="0" smtClean="0">
                <a:latin typeface="Times New Roman" pitchFamily="18" charset="0"/>
                <a:cs typeface="Times New Roman" pitchFamily="18" charset="0"/>
              </a:rPr>
              <a:t>a……a…..a…….</a:t>
            </a:r>
            <a:endParaRPr lang="en-US" dirty="0">
              <a:latin typeface="Times New Roman" pitchFamily="18" charset="0"/>
              <a:cs typeface="Times New Roman" pitchFamily="18" charset="0"/>
            </a:endParaRPr>
          </a:p>
        </p:txBody>
      </p:sp>
      <p:sp>
        <p:nvSpPr>
          <p:cNvPr id="5" name="TextBox 4"/>
          <p:cNvSpPr txBox="1"/>
          <p:nvPr/>
        </p:nvSpPr>
        <p:spPr>
          <a:xfrm>
            <a:off x="10058400" y="4765280"/>
            <a:ext cx="5029200" cy="1312439"/>
          </a:xfrm>
          <a:prstGeom prst="rect">
            <a:avLst/>
          </a:prstGeom>
          <a:noFill/>
        </p:spPr>
        <p:txBody>
          <a:bodyPr wrap="square" lIns="156746" tIns="78373" rIns="156746" bIns="78373" rtlCol="0">
            <a:spAutoFit/>
          </a:bodyPr>
          <a:lstStyle/>
          <a:p>
            <a:pPr algn="ctr"/>
            <a:r>
              <a:rPr lang="en-US" sz="7500" dirty="0" smtClean="0">
                <a:latin typeface="Times New Roman" pitchFamily="18" charset="0"/>
                <a:cs typeface="Times New Roman" pitchFamily="18" charset="0"/>
              </a:rPr>
              <a:t>apple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xit" presetSubtype="0" accel="100000" fill="hold" grpId="1"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 calcmode="lin" valueType="num">
                                      <p:cBhvr>
                                        <p:cTn id="13" dur="500"/>
                                        <p:tgtEl>
                                          <p:spTgt spid="4"/>
                                        </p:tgtEl>
                                        <p:attrNameLst>
                                          <p:attrName>style.rotation</p:attrName>
                                        </p:attrNameLst>
                                      </p:cBhvr>
                                      <p:tavLst>
                                        <p:tav tm="0">
                                          <p:val>
                                            <p:fltVal val="0"/>
                                          </p:val>
                                        </p:tav>
                                        <p:tav tm="100000">
                                          <p:val>
                                            <p:fltVal val="360"/>
                                          </p:val>
                                        </p:tav>
                                      </p:tavLst>
                                    </p:anim>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ll.PNG"/>
          <p:cNvPicPr>
            <a:picLocks noChangeAspect="1"/>
          </p:cNvPicPr>
          <p:nvPr/>
        </p:nvPicPr>
        <p:blipFill>
          <a:blip r:embed="rId2" cstate="print"/>
          <a:stretch>
            <a:fillRect/>
          </a:stretch>
        </p:blipFill>
        <p:spPr>
          <a:xfrm>
            <a:off x="5343995" y="101600"/>
            <a:ext cx="7610006" cy="4892147"/>
          </a:xfrm>
          <a:prstGeom prst="rect">
            <a:avLst/>
          </a:prstGeom>
        </p:spPr>
      </p:pic>
      <p:sp>
        <p:nvSpPr>
          <p:cNvPr id="3" name="TextBox 2"/>
          <p:cNvSpPr txBox="1"/>
          <p:nvPr/>
        </p:nvSpPr>
        <p:spPr>
          <a:xfrm>
            <a:off x="2286000" y="4775201"/>
            <a:ext cx="7162800" cy="1743326"/>
          </a:xfrm>
          <a:prstGeom prst="rect">
            <a:avLst/>
          </a:prstGeom>
          <a:noFill/>
        </p:spPr>
        <p:txBody>
          <a:bodyPr wrap="square" lIns="156746" tIns="78373" rIns="156746" bIns="78373" rtlCol="0">
            <a:spAutoFit/>
          </a:bodyPr>
          <a:lstStyle/>
          <a:p>
            <a:pPr algn="ctr"/>
            <a:r>
              <a:rPr lang="en-US" sz="10300" dirty="0" smtClean="0">
                <a:latin typeface="Times New Roman" pitchFamily="18" charset="0"/>
                <a:cs typeface="Times New Roman" pitchFamily="18" charset="0"/>
              </a:rPr>
              <a:t>What is it?</a:t>
            </a:r>
            <a:endParaRPr lang="en-US" dirty="0">
              <a:latin typeface="Times New Roman" pitchFamily="18" charset="0"/>
              <a:cs typeface="Times New Roman" pitchFamily="18" charset="0"/>
            </a:endParaRPr>
          </a:p>
        </p:txBody>
      </p:sp>
      <p:sp>
        <p:nvSpPr>
          <p:cNvPr id="4" name="TextBox 3"/>
          <p:cNvSpPr txBox="1"/>
          <p:nvPr/>
        </p:nvSpPr>
        <p:spPr>
          <a:xfrm>
            <a:off x="13411200" y="1828801"/>
            <a:ext cx="3810000" cy="2266546"/>
          </a:xfrm>
          <a:prstGeom prst="rect">
            <a:avLst/>
          </a:prstGeom>
          <a:noFill/>
        </p:spPr>
        <p:txBody>
          <a:bodyPr wrap="square" lIns="156746" tIns="78373" rIns="156746" bIns="78373" rtlCol="0">
            <a:spAutoFit/>
          </a:bodyPr>
          <a:lstStyle/>
          <a:p>
            <a:pPr algn="ctr"/>
            <a:r>
              <a:rPr lang="en-US" sz="13700" dirty="0" smtClean="0">
                <a:latin typeface="Times New Roman" pitchFamily="18" charset="0"/>
                <a:cs typeface="Times New Roman" pitchFamily="18" charset="0"/>
              </a:rPr>
              <a:t>Ball</a:t>
            </a:r>
            <a:endParaRPr lang="en-US" dirty="0">
              <a:latin typeface="Times New Roman" pitchFamily="18" charset="0"/>
              <a:cs typeface="Times New Roman" pitchFamily="18" charset="0"/>
            </a:endParaRPr>
          </a:p>
        </p:txBody>
      </p:sp>
      <p:sp>
        <p:nvSpPr>
          <p:cNvPr id="5" name="TextBox 4"/>
          <p:cNvSpPr txBox="1"/>
          <p:nvPr/>
        </p:nvSpPr>
        <p:spPr>
          <a:xfrm>
            <a:off x="5029200" y="6400801"/>
            <a:ext cx="9296400" cy="2051103"/>
          </a:xfrm>
          <a:prstGeom prst="rect">
            <a:avLst/>
          </a:prstGeom>
          <a:noFill/>
        </p:spPr>
        <p:txBody>
          <a:bodyPr wrap="square" lIns="156746" tIns="78373" rIns="156746" bIns="78373" rtlCol="0">
            <a:spAutoFit/>
          </a:bodyPr>
          <a:lstStyle/>
          <a:p>
            <a:pPr algn="ctr"/>
            <a:r>
              <a:rPr lang="en-US" sz="12300" dirty="0" smtClean="0">
                <a:latin typeface="Times New Roman" pitchFamily="18" charset="0"/>
                <a:cs typeface="Times New Roman" pitchFamily="18" charset="0"/>
              </a:rPr>
              <a:t>It is a Ball..</a:t>
            </a:r>
            <a:endParaRPr lang="en-US" dirty="0">
              <a:latin typeface="Times New Roman" pitchFamily="18" charset="0"/>
              <a:cs typeface="Times New Roman" pitchFamily="18" charset="0"/>
            </a:endParaRPr>
          </a:p>
        </p:txBody>
      </p:sp>
      <p:sp>
        <p:nvSpPr>
          <p:cNvPr id="6" name="TextBox 5"/>
          <p:cNvSpPr txBox="1"/>
          <p:nvPr/>
        </p:nvSpPr>
        <p:spPr>
          <a:xfrm>
            <a:off x="8382000" y="4673600"/>
            <a:ext cx="7162800" cy="1220106"/>
          </a:xfrm>
          <a:prstGeom prst="rect">
            <a:avLst/>
          </a:prstGeom>
          <a:noFill/>
        </p:spPr>
        <p:txBody>
          <a:bodyPr wrap="square" lIns="156746" tIns="78373" rIns="156746" bIns="78373" rtlCol="0">
            <a:spAutoFit/>
          </a:bodyPr>
          <a:lstStyle/>
          <a:p>
            <a:pPr algn="ctr"/>
            <a:r>
              <a:rPr lang="en-US" sz="6900" dirty="0" smtClean="0">
                <a:latin typeface="Times New Roman" pitchFamily="18" charset="0"/>
                <a:cs typeface="Times New Roman" pitchFamily="18" charset="0"/>
              </a:rPr>
              <a:t>B…..B……B...</a:t>
            </a:r>
            <a:endParaRPr lang="en-US" dirty="0">
              <a:latin typeface="Times New Roman" pitchFamily="18" charset="0"/>
              <a:cs typeface="Times New Roman" pitchFamily="18" charset="0"/>
            </a:endParaRPr>
          </a:p>
        </p:txBody>
      </p:sp>
      <p:sp>
        <p:nvSpPr>
          <p:cNvPr id="7" name="TextBox 6"/>
          <p:cNvSpPr txBox="1"/>
          <p:nvPr/>
        </p:nvSpPr>
        <p:spPr>
          <a:xfrm>
            <a:off x="14935200" y="4458493"/>
            <a:ext cx="2590800" cy="1589438"/>
          </a:xfrm>
          <a:prstGeom prst="rect">
            <a:avLst/>
          </a:prstGeom>
          <a:noFill/>
        </p:spPr>
        <p:txBody>
          <a:bodyPr wrap="square" lIns="156746" tIns="78373" rIns="156746" bIns="78373" rtlCol="0">
            <a:spAutoFit/>
          </a:bodyPr>
          <a:lstStyle/>
          <a:p>
            <a:pPr algn="ctr"/>
            <a:r>
              <a:rPr lang="en-US" sz="9300" dirty="0" smtClean="0"/>
              <a:t>Ball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xit" presetSubtype="0" fill="hold" grpId="0" nodeType="withEffect">
                                  <p:stCondLst>
                                    <p:cond delay="0"/>
                                  </p:stCondLst>
                                  <p:childTnLst>
                                    <p:anim calcmode="lin" valueType="num">
                                      <p:cBhvr>
                                        <p:cTn id="6" dur="600" decel="50000">
                                          <p:stCondLst>
                                            <p:cond delay="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 dur="400">
                                          <p:stCondLst>
                                            <p:cond delay="600"/>
                                          </p:stCondLst>
                                        </p:cTn>
                                        <p:tgtEl>
                                          <p:spTgt spid="3"/>
                                        </p:tgtEl>
                                        <p:attrNameLst>
                                          <p:attrName>ppt_x</p:attrName>
                                        </p:attrNameLst>
                                      </p:cBhvr>
                                      <p:tavLst>
                                        <p:tav tm="0">
                                          <p:val>
                                            <p:strVal val="ppt_x"/>
                                          </p:val>
                                        </p:tav>
                                        <p:tav tm="100000">
                                          <p:val>
                                            <p:strVal val="ppt_x"/>
                                          </p:val>
                                        </p:tav>
                                      </p:tavLst>
                                    </p:anim>
                                    <p:anim calcmode="lin" valueType="num">
                                      <p:cBhvr>
                                        <p:cTn id="8" dur="600" decel="50000">
                                          <p:stCondLst>
                                            <p:cond delay="0"/>
                                          </p:stCondLst>
                                        </p:cTn>
                                        <p:tgtEl>
                                          <p:spTgt spid="3"/>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9" dur="400">
                                          <p:stCondLst>
                                            <p:cond delay="600"/>
                                          </p:stCondLst>
                                        </p:cTn>
                                        <p:tgtEl>
                                          <p:spTgt spid="3"/>
                                        </p:tgtEl>
                                        <p:attrNameLst>
                                          <p:attrName>ppt_y</p:attrName>
                                        </p:attrNameLst>
                                      </p:cBhvr>
                                      <p:tavLst>
                                        <p:tav tm="0">
                                          <p:val>
                                            <p:strVal val="ppt_y"/>
                                          </p:val>
                                        </p:tav>
                                        <p:tav tm="100000">
                                          <p:val>
                                            <p:strVal val="ppt_y"/>
                                          </p:val>
                                        </p:tav>
                                      </p:tavLst>
                                    </p:anim>
                                    <p:animEffect transition="out" filter="fade">
                                      <p:cBhvr>
                                        <p:cTn id="10" dur="100">
                                          <p:stCondLst>
                                            <p:cond delay="900"/>
                                          </p:stCondLst>
                                        </p:cTn>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amond(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xit" presetSubtype="32" fill="hold" grpId="1" nodeType="clickEffect">
                                  <p:stCondLst>
                                    <p:cond delay="0"/>
                                  </p:stCondLst>
                                  <p:childTnLst>
                                    <p:anim calcmode="lin" valueType="num">
                                      <p:cBhvr>
                                        <p:cTn id="25" dur="500"/>
                                        <p:tgtEl>
                                          <p:spTgt spid="5"/>
                                        </p:tgtEl>
                                        <p:attrNameLst>
                                          <p:attrName>ppt_w</p:attrName>
                                        </p:attrNameLst>
                                      </p:cBhvr>
                                      <p:tavLst>
                                        <p:tav tm="0">
                                          <p:val>
                                            <p:strVal val="ppt_w"/>
                                          </p:val>
                                        </p:tav>
                                        <p:tav tm="100000">
                                          <p:val>
                                            <p:fltVal val="0"/>
                                          </p:val>
                                        </p:tav>
                                      </p:tavLst>
                                    </p:anim>
                                    <p:anim calcmode="lin" valueType="num">
                                      <p:cBhvr>
                                        <p:cTn id="26" dur="500"/>
                                        <p:tgtEl>
                                          <p:spTgt spid="5"/>
                                        </p:tgtEl>
                                        <p:attrNameLst>
                                          <p:attrName>ppt_h</p:attrName>
                                        </p:attrNameLst>
                                      </p:cBhvr>
                                      <p:tavLst>
                                        <p:tav tm="0">
                                          <p:val>
                                            <p:strVal val="ppt_h"/>
                                          </p:val>
                                        </p:tav>
                                        <p:tav tm="100000">
                                          <p:val>
                                            <p:fltVal val="0"/>
                                          </p:val>
                                        </p:tav>
                                      </p:tavLst>
                                    </p:anim>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xit" presetSubtype="16" fill="hold" grpId="1" nodeType="clickEffect">
                                  <p:stCondLst>
                                    <p:cond delay="0"/>
                                  </p:stCondLst>
                                  <p:childTnLst>
                                    <p:animEffect transition="out" filter="plus(in)">
                                      <p:cBhvr>
                                        <p:cTn id="36" dur="2000"/>
                                        <p:tgtEl>
                                          <p:spTgt spid="6"/>
                                        </p:tgtEl>
                                      </p:cBhvr>
                                    </p:animEffect>
                                    <p:set>
                                      <p:cBhvr>
                                        <p:cTn id="37" dur="1" fill="hold">
                                          <p:stCondLst>
                                            <p:cond delay="1999"/>
                                          </p:stCondLst>
                                        </p:cTn>
                                        <p:tgtEl>
                                          <p:spTgt spid="6"/>
                                        </p:tgtEl>
                                        <p:attrNameLst>
                                          <p:attrName>style.visibility</p:attrName>
                                        </p:attrNameLst>
                                      </p:cBhvr>
                                      <p:to>
                                        <p:strVal val="hidden"/>
                                      </p:to>
                                    </p:set>
                                  </p:childTnLst>
                                </p:cTn>
                              </p:par>
                              <p:par>
                                <p:cTn id="38" presetID="12" presetClass="entr" presetSubtype="4"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slide(fromBottom)">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6" grpId="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PNG"/>
          <p:cNvPicPr>
            <a:picLocks noChangeAspect="1"/>
          </p:cNvPicPr>
          <p:nvPr/>
        </p:nvPicPr>
        <p:blipFill>
          <a:blip r:embed="rId2" cstate="print"/>
          <a:stretch>
            <a:fillRect/>
          </a:stretch>
        </p:blipFill>
        <p:spPr>
          <a:xfrm>
            <a:off x="328248" y="-101599"/>
            <a:ext cx="11681120" cy="5115668"/>
          </a:xfrm>
          <a:prstGeom prst="rect">
            <a:avLst/>
          </a:prstGeom>
        </p:spPr>
      </p:pic>
      <p:sp>
        <p:nvSpPr>
          <p:cNvPr id="3" name="Rectangle 2"/>
          <p:cNvSpPr/>
          <p:nvPr/>
        </p:nvSpPr>
        <p:spPr>
          <a:xfrm>
            <a:off x="495269" y="5080001"/>
            <a:ext cx="6040877" cy="1743326"/>
          </a:xfrm>
          <a:prstGeom prst="rect">
            <a:avLst/>
          </a:prstGeom>
        </p:spPr>
        <p:txBody>
          <a:bodyPr wrap="none" lIns="156746" tIns="78373" rIns="156746" bIns="78373">
            <a:spAutoFit/>
          </a:bodyPr>
          <a:lstStyle/>
          <a:p>
            <a:pPr algn="ctr"/>
            <a:r>
              <a:rPr lang="en-US" sz="10300" dirty="0" smtClean="0">
                <a:latin typeface="Times New Roman" pitchFamily="18" charset="0"/>
                <a:cs typeface="Times New Roman" pitchFamily="18" charset="0"/>
              </a:rPr>
              <a:t>What is it?</a:t>
            </a:r>
            <a:endParaRPr lang="en-US" dirty="0">
              <a:latin typeface="Times New Roman" pitchFamily="18" charset="0"/>
              <a:cs typeface="Times New Roman" pitchFamily="18" charset="0"/>
            </a:endParaRPr>
          </a:p>
        </p:txBody>
      </p:sp>
      <p:sp>
        <p:nvSpPr>
          <p:cNvPr id="4" name="TextBox 3"/>
          <p:cNvSpPr txBox="1"/>
          <p:nvPr/>
        </p:nvSpPr>
        <p:spPr>
          <a:xfrm>
            <a:off x="12801600" y="1930400"/>
            <a:ext cx="3810000" cy="1897214"/>
          </a:xfrm>
          <a:prstGeom prst="rect">
            <a:avLst/>
          </a:prstGeom>
          <a:noFill/>
        </p:spPr>
        <p:txBody>
          <a:bodyPr wrap="square" lIns="156746" tIns="78373" rIns="156746" bIns="78373" rtlCol="0">
            <a:spAutoFit/>
          </a:bodyPr>
          <a:lstStyle/>
          <a:p>
            <a:pPr algn="ctr"/>
            <a:r>
              <a:rPr lang="en-US" sz="11300" dirty="0" smtClean="0">
                <a:latin typeface="Times New Roman" pitchFamily="18" charset="0"/>
                <a:cs typeface="Times New Roman" pitchFamily="18" charset="0"/>
              </a:rPr>
              <a:t>Cap</a:t>
            </a:r>
            <a:endParaRPr lang="en-US" dirty="0">
              <a:latin typeface="Times New Roman" pitchFamily="18" charset="0"/>
              <a:cs typeface="Times New Roman" pitchFamily="18" charset="0"/>
            </a:endParaRPr>
          </a:p>
        </p:txBody>
      </p:sp>
      <p:sp>
        <p:nvSpPr>
          <p:cNvPr id="5" name="Rectangle 4"/>
          <p:cNvSpPr/>
          <p:nvPr/>
        </p:nvSpPr>
        <p:spPr>
          <a:xfrm>
            <a:off x="3820015" y="6502400"/>
            <a:ext cx="5782793" cy="1589438"/>
          </a:xfrm>
          <a:prstGeom prst="rect">
            <a:avLst/>
          </a:prstGeom>
        </p:spPr>
        <p:txBody>
          <a:bodyPr wrap="none" lIns="156746" tIns="78373" rIns="156746" bIns="78373">
            <a:spAutoFit/>
          </a:bodyPr>
          <a:lstStyle/>
          <a:p>
            <a:pPr algn="ctr"/>
            <a:r>
              <a:rPr lang="en-US" sz="9300" dirty="0" smtClean="0">
                <a:latin typeface="Times New Roman" pitchFamily="18" charset="0"/>
                <a:cs typeface="Times New Roman" pitchFamily="18" charset="0"/>
              </a:rPr>
              <a:t>It is a Cap..</a:t>
            </a:r>
            <a:endParaRPr lang="en-US" dirty="0">
              <a:latin typeface="Times New Roman" pitchFamily="18" charset="0"/>
              <a:cs typeface="Times New Roman" pitchFamily="18" charset="0"/>
            </a:endParaRPr>
          </a:p>
        </p:txBody>
      </p:sp>
      <p:sp>
        <p:nvSpPr>
          <p:cNvPr id="6" name="TextBox 5"/>
          <p:cNvSpPr txBox="1"/>
          <p:nvPr/>
        </p:nvSpPr>
        <p:spPr>
          <a:xfrm>
            <a:off x="7162800" y="5283200"/>
            <a:ext cx="6400800" cy="1220106"/>
          </a:xfrm>
          <a:prstGeom prst="rect">
            <a:avLst/>
          </a:prstGeom>
          <a:noFill/>
        </p:spPr>
        <p:txBody>
          <a:bodyPr wrap="square" lIns="156746" tIns="78373" rIns="156746" bIns="78373" rtlCol="0">
            <a:spAutoFit/>
          </a:bodyPr>
          <a:lstStyle/>
          <a:p>
            <a:r>
              <a:rPr lang="en-US" sz="6900" dirty="0" smtClean="0">
                <a:latin typeface="Times New Roman" pitchFamily="18" charset="0"/>
                <a:cs typeface="Times New Roman" pitchFamily="18" charset="0"/>
              </a:rPr>
              <a:t>C….C….C…</a:t>
            </a:r>
            <a:endParaRPr lang="en-US" dirty="0">
              <a:latin typeface="Times New Roman" pitchFamily="18" charset="0"/>
              <a:cs typeface="Times New Roman" pitchFamily="18" charset="0"/>
            </a:endParaRPr>
          </a:p>
        </p:txBody>
      </p:sp>
      <p:sp>
        <p:nvSpPr>
          <p:cNvPr id="7" name="Rectangle 6"/>
          <p:cNvSpPr/>
          <p:nvPr/>
        </p:nvSpPr>
        <p:spPr>
          <a:xfrm>
            <a:off x="12831082" y="5068093"/>
            <a:ext cx="2236951" cy="1589438"/>
          </a:xfrm>
          <a:prstGeom prst="rect">
            <a:avLst/>
          </a:prstGeom>
        </p:spPr>
        <p:txBody>
          <a:bodyPr wrap="none" lIns="156746" tIns="78373" rIns="156746" bIns="78373">
            <a:spAutoFit/>
          </a:bodyPr>
          <a:lstStyle/>
          <a:p>
            <a:pPr algn="ctr"/>
            <a:r>
              <a:rPr lang="en-US" sz="9300" dirty="0" smtClean="0">
                <a:latin typeface="Times New Roman" pitchFamily="18" charset="0"/>
                <a:cs typeface="Times New Roman" pitchFamily="18" charset="0"/>
              </a:rPr>
              <a:t>Cap</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49" presetClass="exit" presetSubtype="0" accel="100000" fill="hold" grpId="0" nodeType="withEffect">
                                  <p:stCondLst>
                                    <p:cond delay="0"/>
                                  </p:stCondLst>
                                  <p:childTnLst>
                                    <p:anim calcmode="lin" valueType="num">
                                      <p:cBhvr>
                                        <p:cTn id="9" dur="500"/>
                                        <p:tgtEl>
                                          <p:spTgt spid="3"/>
                                        </p:tgtEl>
                                        <p:attrNameLst>
                                          <p:attrName>ppt_w</p:attrName>
                                        </p:attrNameLst>
                                      </p:cBhvr>
                                      <p:tavLst>
                                        <p:tav tm="0">
                                          <p:val>
                                            <p:strVal val="ppt_w"/>
                                          </p:val>
                                        </p:tav>
                                        <p:tav tm="100000">
                                          <p:val>
                                            <p:fltVal val="0"/>
                                          </p:val>
                                        </p:tav>
                                      </p:tavLst>
                                    </p:anim>
                                    <p:anim calcmode="lin" valueType="num">
                                      <p:cBhvr>
                                        <p:cTn id="10" dur="500"/>
                                        <p:tgtEl>
                                          <p:spTgt spid="3"/>
                                        </p:tgtEl>
                                        <p:attrNameLst>
                                          <p:attrName>ppt_h</p:attrName>
                                        </p:attrNameLst>
                                      </p:cBhvr>
                                      <p:tavLst>
                                        <p:tav tm="0">
                                          <p:val>
                                            <p:strVal val="ppt_h"/>
                                          </p:val>
                                        </p:tav>
                                        <p:tav tm="100000">
                                          <p:val>
                                            <p:fltVal val="0"/>
                                          </p:val>
                                        </p:tav>
                                      </p:tavLst>
                                    </p:anim>
                                    <p:anim calcmode="lin" valueType="num">
                                      <p:cBhvr>
                                        <p:cTn id="11" dur="500"/>
                                        <p:tgtEl>
                                          <p:spTgt spid="3"/>
                                        </p:tgtEl>
                                        <p:attrNameLst>
                                          <p:attrName>style.rotation</p:attrName>
                                        </p:attrNameLst>
                                      </p:cBhvr>
                                      <p:tavLst>
                                        <p:tav tm="0">
                                          <p:val>
                                            <p:fltVal val="0"/>
                                          </p:val>
                                        </p:tav>
                                        <p:tav tm="100000">
                                          <p:val>
                                            <p:fltVal val="360"/>
                                          </p:val>
                                        </p:tav>
                                      </p:tavLst>
                                    </p:anim>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xit" presetSubtype="32" fill="hold" grpId="1" nodeType="clickEffect">
                                  <p:stCondLst>
                                    <p:cond delay="0"/>
                                  </p:stCondLst>
                                  <p:childTnLst>
                                    <p:anim calcmode="lin" valueType="num">
                                      <p:cBhvr>
                                        <p:cTn id="22" dur="500"/>
                                        <p:tgtEl>
                                          <p:spTgt spid="5"/>
                                        </p:tgtEl>
                                        <p:attrNameLst>
                                          <p:attrName>ppt_w</p:attrName>
                                        </p:attrNameLst>
                                      </p:cBhvr>
                                      <p:tavLst>
                                        <p:tav tm="0">
                                          <p:val>
                                            <p:strVal val="ppt_w"/>
                                          </p:val>
                                        </p:tav>
                                        <p:tav tm="100000">
                                          <p:val>
                                            <p:fltVal val="0"/>
                                          </p:val>
                                        </p:tav>
                                      </p:tavLst>
                                    </p:anim>
                                    <p:anim calcmode="lin" valueType="num">
                                      <p:cBhvr>
                                        <p:cTn id="23" dur="500"/>
                                        <p:tgtEl>
                                          <p:spTgt spid="5"/>
                                        </p:tgtEl>
                                        <p:attrNameLst>
                                          <p:attrName>ppt_h</p:attrName>
                                        </p:attrNameLst>
                                      </p:cBhvr>
                                      <p:tavLst>
                                        <p:tav tm="0">
                                          <p:val>
                                            <p:strVal val="ppt_h"/>
                                          </p:val>
                                        </p:tav>
                                        <p:tav tm="100000">
                                          <p:val>
                                            <p:fltVal val="0"/>
                                          </p:val>
                                        </p:tav>
                                      </p:tavLst>
                                    </p:anim>
                                    <p:set>
                                      <p:cBhvr>
                                        <p:cTn id="24" dur="1" fill="hold">
                                          <p:stCondLst>
                                            <p:cond delay="499"/>
                                          </p:stCondLst>
                                        </p:cTn>
                                        <p:tgtEl>
                                          <p:spTgt spid="5"/>
                                        </p:tgtEl>
                                        <p:attrNameLst>
                                          <p:attrName>style.visibility</p:attrName>
                                        </p:attrNameLst>
                                      </p:cBhvr>
                                      <p:to>
                                        <p:strVal val="hidden"/>
                                      </p:to>
                                    </p:set>
                                  </p:childTnLst>
                                </p:cTn>
                              </p:par>
                              <p:par>
                                <p:cTn id="25" presetID="3"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xit" presetSubtype="16" fill="hold" grpId="1" nodeType="clickEffect">
                                  <p:stCondLst>
                                    <p:cond delay="0"/>
                                  </p:stCondLst>
                                  <p:childTnLst>
                                    <p:animEffect transition="out" filter="plus(in)">
                                      <p:cBhvr>
                                        <p:cTn id="31" dur="2000"/>
                                        <p:tgtEl>
                                          <p:spTgt spid="6"/>
                                        </p:tgtEl>
                                      </p:cBhvr>
                                    </p:animEffect>
                                    <p:set>
                                      <p:cBhvr>
                                        <p:cTn id="32" dur="1" fill="hold">
                                          <p:stCondLst>
                                            <p:cond delay="1999"/>
                                          </p:stCondLst>
                                        </p:cTn>
                                        <p:tgtEl>
                                          <p:spTgt spid="6"/>
                                        </p:tgtEl>
                                        <p:attrNameLst>
                                          <p:attrName>style.visibility</p:attrName>
                                        </p:attrNameLst>
                                      </p:cBhvr>
                                      <p:to>
                                        <p:strVal val="hidden"/>
                                      </p:to>
                                    </p:set>
                                  </p:childTnLst>
                                </p:cTn>
                              </p:par>
                              <p:par>
                                <p:cTn id="33" presetID="13" presetClass="entr" presetSubtype="16"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plus(in)">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6" grpId="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62000" y="-99076"/>
            <a:ext cx="16611600" cy="2697433"/>
          </a:xfrm>
          <a:prstGeom prst="rect">
            <a:avLst/>
          </a:prstGeom>
          <a:solidFill>
            <a:schemeClr val="tx2">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5500" b="1" dirty="0" smtClean="0">
                <a:latin typeface="Arial" pitchFamily="34" charset="0"/>
                <a:ea typeface="Calibri" pitchFamily="34" charset="0"/>
                <a:cs typeface="Calibri" pitchFamily="34" charset="0"/>
              </a:rPr>
              <a:t>DAY-4</a:t>
            </a:r>
            <a:endParaRPr lang="en-US" sz="5500" dirty="0" smtClean="0">
              <a:latin typeface="Arial" pitchFamily="34" charset="0"/>
              <a:cs typeface="Arial" pitchFamily="34" charset="0"/>
            </a:endParaRPr>
          </a:p>
          <a:p>
            <a:pPr algn="ctr" eaLnBrk="0" fontAlgn="base" hangingPunct="0">
              <a:spcBef>
                <a:spcPct val="0"/>
              </a:spcBef>
              <a:spcAft>
                <a:spcPct val="0"/>
              </a:spcAft>
            </a:pPr>
            <a:r>
              <a:rPr lang="en-US" sz="5500" b="1" dirty="0" smtClean="0">
                <a:latin typeface="Arial" pitchFamily="34" charset="0"/>
                <a:ea typeface="Calibri" pitchFamily="34" charset="0"/>
                <a:cs typeface="Calibri" pitchFamily="34" charset="0"/>
              </a:rPr>
              <a:t>Session-1</a:t>
            </a:r>
            <a:endParaRPr lang="en-US" sz="5500" dirty="0" smtClean="0">
              <a:latin typeface="Arial" pitchFamily="34" charset="0"/>
              <a:cs typeface="Arial" pitchFamily="34" charset="0"/>
            </a:endParaRPr>
          </a:p>
          <a:p>
            <a:pPr algn="ctr" eaLnBrk="0" fontAlgn="base" hangingPunct="0">
              <a:spcBef>
                <a:spcPct val="0"/>
              </a:spcBef>
              <a:spcAft>
                <a:spcPct val="0"/>
              </a:spcAft>
            </a:pPr>
            <a:r>
              <a:rPr lang="en-US" sz="5500" b="1" dirty="0" smtClean="0">
                <a:solidFill>
                  <a:srgbClr val="000000"/>
                </a:solidFill>
                <a:latin typeface="Arial" pitchFamily="34" charset="0"/>
                <a:ea typeface="Calibri" pitchFamily="34" charset="0"/>
                <a:cs typeface="Calibri" pitchFamily="34" charset="0"/>
              </a:rPr>
              <a:t>Teaching English to large classes</a:t>
            </a:r>
            <a:endParaRPr lang="en-US" sz="5500" dirty="0" smtClean="0">
              <a:latin typeface="Arial" pitchFamily="34" charset="0"/>
              <a:cs typeface="Arial" pitchFamily="34" charset="0"/>
            </a:endParaRPr>
          </a:p>
        </p:txBody>
      </p:sp>
      <p:sp>
        <p:nvSpPr>
          <p:cNvPr id="3" name="Rectangle 2"/>
          <p:cNvSpPr/>
          <p:nvPr/>
        </p:nvSpPr>
        <p:spPr>
          <a:xfrm>
            <a:off x="838200" y="2844801"/>
            <a:ext cx="16535400" cy="773830"/>
          </a:xfrm>
          <a:prstGeom prst="rect">
            <a:avLst/>
          </a:prstGeom>
          <a:solidFill>
            <a:schemeClr val="accent2">
              <a:lumMod val="60000"/>
              <a:lumOff val="40000"/>
            </a:schemeClr>
          </a:solidFill>
          <a:ln w="28575">
            <a:solidFill>
              <a:srgbClr val="FF0000"/>
            </a:solidFill>
          </a:ln>
        </p:spPr>
        <p:txBody>
          <a:bodyPr wrap="square" lIns="156746" tIns="78373" rIns="156746" bIns="78373">
            <a:spAutoFit/>
          </a:bodyPr>
          <a:lstStyle/>
          <a:p>
            <a:r>
              <a:rPr lang="en-US" sz="4000" b="1" dirty="0" smtClean="0"/>
              <a:t>Activity-1: : </a:t>
            </a:r>
            <a:r>
              <a:rPr lang="en-US" sz="4000" b="1" dirty="0" err="1" smtClean="0"/>
              <a:t>Tounge</a:t>
            </a:r>
            <a:r>
              <a:rPr lang="en-US" sz="4000" b="1" dirty="0" smtClean="0"/>
              <a:t> twister revised using audio clip D4_S1_A1) </a:t>
            </a:r>
            <a:endParaRPr lang="en-US" sz="4000" dirty="0"/>
          </a:p>
        </p:txBody>
      </p:sp>
      <p:sp>
        <p:nvSpPr>
          <p:cNvPr id="5" name="TextBox 4"/>
          <p:cNvSpPr txBox="1"/>
          <p:nvPr/>
        </p:nvSpPr>
        <p:spPr>
          <a:xfrm>
            <a:off x="457200" y="4267200"/>
            <a:ext cx="17068800" cy="896940"/>
          </a:xfrm>
          <a:prstGeom prst="rect">
            <a:avLst/>
          </a:prstGeom>
          <a:solidFill>
            <a:schemeClr val="accent5">
              <a:lumMod val="40000"/>
              <a:lumOff val="60000"/>
            </a:schemeClr>
          </a:solidFill>
          <a:ln w="28575">
            <a:solidFill>
              <a:srgbClr val="FF0000"/>
            </a:solidFill>
          </a:ln>
        </p:spPr>
        <p:txBody>
          <a:bodyPr wrap="square" lIns="156746" tIns="78373" rIns="156746" bIns="78373" rtlCol="0">
            <a:spAutoFit/>
          </a:bodyPr>
          <a:lstStyle/>
          <a:p>
            <a:pPr algn="ctr"/>
            <a:r>
              <a:rPr lang="en-US" sz="4800" dirty="0" smtClean="0"/>
              <a:t>I scream, you scream,  we all scream for ice-cream.</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025"/>
                                        </p:tgtEl>
                                        <p:attrNameLst>
                                          <p:attrName>style.visibility</p:attrName>
                                        </p:attrNameLst>
                                      </p:cBhvr>
                                      <p:to>
                                        <p:strVal val="visible"/>
                                      </p:to>
                                    </p:set>
                                    <p:anim calcmode="lin" valueType="num">
                                      <p:cBhvr>
                                        <p:cTn id="7" dur="500" fill="hold"/>
                                        <p:tgtEl>
                                          <p:spTgt spid="10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25"/>
                                        </p:tgtEl>
                                        <p:attrNameLst>
                                          <p:attrName>ppt_y</p:attrName>
                                        </p:attrNameLst>
                                      </p:cBhvr>
                                      <p:tavLst>
                                        <p:tav tm="0">
                                          <p:val>
                                            <p:strVal val="#ppt_y"/>
                                          </p:val>
                                        </p:tav>
                                        <p:tav tm="100000">
                                          <p:val>
                                            <p:strVal val="#ppt_y"/>
                                          </p:val>
                                        </p:tav>
                                      </p:tavLst>
                                    </p:anim>
                                    <p:anim calcmode="lin" valueType="num">
                                      <p:cBhvr>
                                        <p:cTn id="9" dur="500" fill="hold"/>
                                        <p:tgtEl>
                                          <p:spTgt spid="10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2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0" fill="hold"/>
                                        <p:tgtEl>
                                          <p:spTgt spid="5"/>
                                        </p:tgtEl>
                                        <p:attrNameLst>
                                          <p:attrName>ppt_w</p:attrName>
                                        </p:attrNameLst>
                                      </p:cBhvr>
                                      <p:tavLst>
                                        <p:tav tm="0" fmla="#ppt_w*sin(2.5*pi*$)">
                                          <p:val>
                                            <p:fltVal val="0"/>
                                          </p:val>
                                        </p:tav>
                                        <p:tav tm="100000">
                                          <p:val>
                                            <p:fltVal val="1"/>
                                          </p:val>
                                        </p:tav>
                                      </p:tavLst>
                                    </p:anim>
                                    <p:anim calcmode="lin" valueType="num">
                                      <p:cBhvr>
                                        <p:cTn id="26"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3"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g.PNG"/>
          <p:cNvPicPr>
            <a:picLocks noChangeAspect="1"/>
          </p:cNvPicPr>
          <p:nvPr/>
        </p:nvPicPr>
        <p:blipFill>
          <a:blip r:embed="rId2" cstate="print"/>
          <a:stretch>
            <a:fillRect/>
          </a:stretch>
        </p:blipFill>
        <p:spPr>
          <a:xfrm>
            <a:off x="0" y="-101599"/>
            <a:ext cx="10928084" cy="5323940"/>
          </a:xfrm>
          <a:prstGeom prst="rect">
            <a:avLst/>
          </a:prstGeom>
        </p:spPr>
      </p:pic>
      <p:sp>
        <p:nvSpPr>
          <p:cNvPr id="3" name="Rectangle 2"/>
          <p:cNvSpPr/>
          <p:nvPr/>
        </p:nvSpPr>
        <p:spPr>
          <a:xfrm>
            <a:off x="495269" y="5080001"/>
            <a:ext cx="6040877" cy="1743326"/>
          </a:xfrm>
          <a:prstGeom prst="rect">
            <a:avLst/>
          </a:prstGeom>
        </p:spPr>
        <p:txBody>
          <a:bodyPr wrap="none" lIns="156746" tIns="78373" rIns="156746" bIns="78373">
            <a:spAutoFit/>
          </a:bodyPr>
          <a:lstStyle/>
          <a:p>
            <a:pPr algn="ctr"/>
            <a:r>
              <a:rPr lang="en-US" sz="10300" dirty="0" smtClean="0">
                <a:latin typeface="Times New Roman" pitchFamily="18" charset="0"/>
                <a:cs typeface="Times New Roman" pitchFamily="18" charset="0"/>
              </a:rPr>
              <a:t>What is it?</a:t>
            </a:r>
            <a:endParaRPr lang="en-US" dirty="0">
              <a:latin typeface="Times New Roman" pitchFamily="18" charset="0"/>
              <a:cs typeface="Times New Roman" pitchFamily="18" charset="0"/>
            </a:endParaRPr>
          </a:p>
        </p:txBody>
      </p:sp>
      <p:sp>
        <p:nvSpPr>
          <p:cNvPr id="4" name="TextBox 3"/>
          <p:cNvSpPr txBox="1"/>
          <p:nvPr/>
        </p:nvSpPr>
        <p:spPr>
          <a:xfrm>
            <a:off x="11582400" y="2133600"/>
            <a:ext cx="5181600" cy="1897214"/>
          </a:xfrm>
          <a:prstGeom prst="rect">
            <a:avLst/>
          </a:prstGeom>
          <a:noFill/>
        </p:spPr>
        <p:txBody>
          <a:bodyPr wrap="square" lIns="156746" tIns="78373" rIns="156746" bIns="78373" rtlCol="0">
            <a:spAutoFit/>
          </a:bodyPr>
          <a:lstStyle/>
          <a:p>
            <a:pPr algn="ctr"/>
            <a:r>
              <a:rPr lang="en-US" sz="11300" dirty="0" smtClean="0">
                <a:latin typeface="Times New Roman" pitchFamily="18" charset="0"/>
                <a:cs typeface="Times New Roman" pitchFamily="18" charset="0"/>
              </a:rPr>
              <a:t>Dog</a:t>
            </a:r>
            <a:endParaRPr lang="en-US" dirty="0">
              <a:latin typeface="Times New Roman" pitchFamily="18" charset="0"/>
              <a:cs typeface="Times New Roman" pitchFamily="18" charset="0"/>
            </a:endParaRPr>
          </a:p>
        </p:txBody>
      </p:sp>
      <p:sp>
        <p:nvSpPr>
          <p:cNvPr id="5" name="Rectangle 4"/>
          <p:cNvSpPr/>
          <p:nvPr/>
        </p:nvSpPr>
        <p:spPr>
          <a:xfrm>
            <a:off x="3830436" y="6502400"/>
            <a:ext cx="5915843" cy="1589438"/>
          </a:xfrm>
          <a:prstGeom prst="rect">
            <a:avLst/>
          </a:prstGeom>
        </p:spPr>
        <p:txBody>
          <a:bodyPr wrap="none" lIns="156746" tIns="78373" rIns="156746" bIns="78373">
            <a:spAutoFit/>
          </a:bodyPr>
          <a:lstStyle/>
          <a:p>
            <a:pPr algn="ctr"/>
            <a:r>
              <a:rPr lang="en-US" sz="9300" dirty="0" smtClean="0">
                <a:latin typeface="Times New Roman" pitchFamily="18" charset="0"/>
                <a:cs typeface="Times New Roman" pitchFamily="18" charset="0"/>
              </a:rPr>
              <a:t>It is a Dog..</a:t>
            </a:r>
            <a:endParaRPr lang="en-US" dirty="0">
              <a:latin typeface="Times New Roman" pitchFamily="18" charset="0"/>
              <a:cs typeface="Times New Roman" pitchFamily="18" charset="0"/>
            </a:endParaRPr>
          </a:p>
        </p:txBody>
      </p:sp>
      <p:sp>
        <p:nvSpPr>
          <p:cNvPr id="6" name="TextBox 5"/>
          <p:cNvSpPr txBox="1"/>
          <p:nvPr/>
        </p:nvSpPr>
        <p:spPr>
          <a:xfrm>
            <a:off x="7162800" y="5283200"/>
            <a:ext cx="6400800" cy="1220106"/>
          </a:xfrm>
          <a:prstGeom prst="rect">
            <a:avLst/>
          </a:prstGeom>
          <a:noFill/>
        </p:spPr>
        <p:txBody>
          <a:bodyPr wrap="square" lIns="156746" tIns="78373" rIns="156746" bIns="78373" rtlCol="0">
            <a:spAutoFit/>
          </a:bodyPr>
          <a:lstStyle/>
          <a:p>
            <a:r>
              <a:rPr lang="en-US" sz="6900" dirty="0" smtClean="0">
                <a:latin typeface="Times New Roman" pitchFamily="18" charset="0"/>
                <a:cs typeface="Times New Roman" pitchFamily="18" charset="0"/>
              </a:rPr>
              <a:t>D….D….D…</a:t>
            </a:r>
            <a:endParaRPr lang="en-US" dirty="0">
              <a:latin typeface="Times New Roman" pitchFamily="18" charset="0"/>
              <a:cs typeface="Times New Roman" pitchFamily="18" charset="0"/>
            </a:endParaRPr>
          </a:p>
        </p:txBody>
      </p:sp>
      <p:sp>
        <p:nvSpPr>
          <p:cNvPr id="7" name="TextBox 6"/>
          <p:cNvSpPr txBox="1"/>
          <p:nvPr/>
        </p:nvSpPr>
        <p:spPr>
          <a:xfrm>
            <a:off x="11887200" y="4923472"/>
            <a:ext cx="5181600" cy="1897214"/>
          </a:xfrm>
          <a:prstGeom prst="rect">
            <a:avLst/>
          </a:prstGeom>
          <a:noFill/>
        </p:spPr>
        <p:txBody>
          <a:bodyPr wrap="square" lIns="156746" tIns="78373" rIns="156746" bIns="78373" rtlCol="0">
            <a:spAutoFit/>
          </a:bodyPr>
          <a:lstStyle/>
          <a:p>
            <a:pPr algn="ctr"/>
            <a:r>
              <a:rPr lang="en-US" sz="11300" dirty="0" smtClean="0">
                <a:latin typeface="Times New Roman" pitchFamily="18" charset="0"/>
                <a:cs typeface="Times New Roman" pitchFamily="18" charset="0"/>
              </a:rPr>
              <a:t>Dog</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plus(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xit" presetSubtype="0" accel="100000" fill="hold" grpId="1" nodeType="clickEffect">
                                  <p:stCondLst>
                                    <p:cond delay="0"/>
                                  </p:stCondLst>
                                  <p:childTnLst>
                                    <p:anim calcmode="lin" valueType="num">
                                      <p:cBhvr>
                                        <p:cTn id="19" dur="500"/>
                                        <p:tgtEl>
                                          <p:spTgt spid="5"/>
                                        </p:tgtEl>
                                        <p:attrNameLst>
                                          <p:attrName>ppt_w</p:attrName>
                                        </p:attrNameLst>
                                      </p:cBhvr>
                                      <p:tavLst>
                                        <p:tav tm="0">
                                          <p:val>
                                            <p:strVal val="ppt_w"/>
                                          </p:val>
                                        </p:tav>
                                        <p:tav tm="100000">
                                          <p:val>
                                            <p:fltVal val="0"/>
                                          </p:val>
                                        </p:tav>
                                      </p:tavLst>
                                    </p:anim>
                                    <p:anim calcmode="lin" valueType="num">
                                      <p:cBhvr>
                                        <p:cTn id="20" dur="500"/>
                                        <p:tgtEl>
                                          <p:spTgt spid="5"/>
                                        </p:tgtEl>
                                        <p:attrNameLst>
                                          <p:attrName>ppt_h</p:attrName>
                                        </p:attrNameLst>
                                      </p:cBhvr>
                                      <p:tavLst>
                                        <p:tav tm="0">
                                          <p:val>
                                            <p:strVal val="ppt_h"/>
                                          </p:val>
                                        </p:tav>
                                        <p:tav tm="100000">
                                          <p:val>
                                            <p:fltVal val="0"/>
                                          </p:val>
                                        </p:tav>
                                      </p:tavLst>
                                    </p:anim>
                                    <p:anim calcmode="lin" valueType="num">
                                      <p:cBhvr>
                                        <p:cTn id="21" dur="500"/>
                                        <p:tgtEl>
                                          <p:spTgt spid="5"/>
                                        </p:tgtEl>
                                        <p:attrNameLst>
                                          <p:attrName>style.rotation</p:attrName>
                                        </p:attrNameLst>
                                      </p:cBhvr>
                                      <p:tavLst>
                                        <p:tav tm="0">
                                          <p:val>
                                            <p:fltVal val="0"/>
                                          </p:val>
                                        </p:tav>
                                        <p:tav tm="100000">
                                          <p:val>
                                            <p:fltVal val="36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8"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amond(in)">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6"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6" grpId="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17526000" cy="773830"/>
          </a:xfrm>
          <a:prstGeom prst="rect">
            <a:avLst/>
          </a:prstGeom>
          <a:solidFill>
            <a:schemeClr val="accent2">
              <a:lumMod val="60000"/>
              <a:lumOff val="40000"/>
            </a:schemeClr>
          </a:solidFill>
          <a:ln w="28575">
            <a:solidFill>
              <a:srgbClr val="FF0000"/>
            </a:solidFill>
          </a:ln>
        </p:spPr>
        <p:txBody>
          <a:bodyPr wrap="square" lIns="156746" tIns="78373" rIns="156746" bIns="78373">
            <a:spAutoFit/>
          </a:bodyPr>
          <a:lstStyle/>
          <a:p>
            <a:pPr algn="ctr"/>
            <a:r>
              <a:rPr lang="en-US" sz="4000" b="1" dirty="0" smtClean="0"/>
              <a:t>Activity-5: Combining letters to form words </a:t>
            </a:r>
            <a:r>
              <a:rPr lang="en-US" b="1" dirty="0" smtClean="0"/>
              <a:t>	</a:t>
            </a:r>
            <a:endParaRPr lang="en-US" dirty="0"/>
          </a:p>
        </p:txBody>
      </p:sp>
      <p:graphicFrame>
        <p:nvGraphicFramePr>
          <p:cNvPr id="3" name="Table 2"/>
          <p:cNvGraphicFramePr>
            <a:graphicFrameLocks noGrp="1"/>
          </p:cNvGraphicFramePr>
          <p:nvPr/>
        </p:nvGraphicFramePr>
        <p:xfrm>
          <a:off x="457200" y="914400"/>
          <a:ext cx="17526000" cy="8162545"/>
        </p:xfrm>
        <a:graphic>
          <a:graphicData uri="http://schemas.openxmlformats.org/drawingml/2006/table">
            <a:tbl>
              <a:tblPr/>
              <a:tblGrid>
                <a:gridCol w="17526000"/>
              </a:tblGrid>
              <a:tr h="609601">
                <a:tc>
                  <a:txBody>
                    <a:bodyPr/>
                    <a:lstStyle/>
                    <a:p>
                      <a:pPr marL="0" marR="0">
                        <a:lnSpc>
                          <a:spcPct val="115000"/>
                        </a:lnSpc>
                        <a:spcBef>
                          <a:spcPts val="0"/>
                        </a:spcBef>
                        <a:spcAft>
                          <a:spcPts val="0"/>
                        </a:spcAft>
                      </a:pPr>
                      <a:r>
                        <a:rPr lang="en-US" sz="2400" b="1" dirty="0">
                          <a:solidFill>
                            <a:srgbClr val="000000"/>
                          </a:solidFill>
                          <a:latin typeface="Calibri"/>
                          <a:ea typeface="Calibri"/>
                          <a:cs typeface="Calibri"/>
                        </a:rPr>
                        <a:t>Demonstration notes</a:t>
                      </a:r>
                      <a:endParaRPr lang="en-US" sz="2400" b="1"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7315199">
                <a:tc>
                  <a:txBody>
                    <a:bodyPr/>
                    <a:lstStyle/>
                    <a:p>
                      <a:pPr marL="245745" marR="0" indent="-291465">
                        <a:lnSpc>
                          <a:spcPct val="115000"/>
                        </a:lnSpc>
                        <a:spcBef>
                          <a:spcPts val="0"/>
                        </a:spcBef>
                        <a:spcAft>
                          <a:spcPts val="0"/>
                        </a:spcAft>
                      </a:pPr>
                      <a:r>
                        <a:rPr lang="en-US" sz="2400" b="1" dirty="0">
                          <a:solidFill>
                            <a:srgbClr val="000000"/>
                          </a:solidFill>
                          <a:latin typeface="Calibri"/>
                          <a:ea typeface="Calibri"/>
                          <a:cs typeface="Calibri"/>
                        </a:rPr>
                        <a:t>1.  Write the following on the board: ___a __</a:t>
                      </a:r>
                      <a:endParaRPr lang="en-US" sz="2400" b="1" dirty="0">
                        <a:latin typeface="Calibri"/>
                        <a:ea typeface="Calibri"/>
                        <a:cs typeface="Times New Roman"/>
                      </a:endParaRPr>
                    </a:p>
                    <a:p>
                      <a:pPr marL="245745" marR="0" indent="-291465">
                        <a:lnSpc>
                          <a:spcPct val="115000"/>
                        </a:lnSpc>
                        <a:spcBef>
                          <a:spcPts val="0"/>
                        </a:spcBef>
                        <a:spcAft>
                          <a:spcPts val="0"/>
                        </a:spcAft>
                      </a:pPr>
                      <a:r>
                        <a:rPr lang="en-US" sz="2400" b="1" dirty="0">
                          <a:solidFill>
                            <a:srgbClr val="000000"/>
                          </a:solidFill>
                          <a:latin typeface="Calibri"/>
                          <a:ea typeface="Calibri"/>
                          <a:cs typeface="Calibri"/>
                        </a:rPr>
                        <a:t>2.  Ask participants to say three letter words which have ‘a’ in the middle (for example ‘sad’)</a:t>
                      </a:r>
                      <a:endParaRPr lang="en-US" sz="2400" b="1" dirty="0">
                        <a:latin typeface="Calibri"/>
                        <a:ea typeface="Calibri"/>
                        <a:cs typeface="Times New Roman"/>
                      </a:endParaRPr>
                    </a:p>
                    <a:p>
                      <a:pPr marL="245745" marR="0" indent="-291465">
                        <a:lnSpc>
                          <a:spcPct val="115000"/>
                        </a:lnSpc>
                        <a:spcBef>
                          <a:spcPts val="0"/>
                        </a:spcBef>
                        <a:spcAft>
                          <a:spcPts val="0"/>
                        </a:spcAft>
                      </a:pPr>
                      <a:r>
                        <a:rPr lang="en-US" sz="2400" b="1" dirty="0">
                          <a:solidFill>
                            <a:srgbClr val="000000"/>
                          </a:solidFill>
                          <a:latin typeface="Calibri"/>
                          <a:ea typeface="Calibri"/>
                          <a:cs typeface="Calibri"/>
                        </a:rPr>
                        <a:t>3.  Write words on the board, for example: sad, cat, bag, man, hat</a:t>
                      </a:r>
                      <a:endParaRPr lang="en-US" sz="2400" b="1" dirty="0">
                        <a:latin typeface="Calibri"/>
                        <a:ea typeface="Calibri"/>
                        <a:cs typeface="Times New Roman"/>
                      </a:endParaRPr>
                    </a:p>
                    <a:p>
                      <a:pPr marL="245745" marR="0" indent="-291465">
                        <a:lnSpc>
                          <a:spcPct val="115000"/>
                        </a:lnSpc>
                        <a:spcBef>
                          <a:spcPts val="0"/>
                        </a:spcBef>
                        <a:spcAft>
                          <a:spcPts val="0"/>
                        </a:spcAft>
                      </a:pPr>
                      <a:r>
                        <a:rPr lang="en-US" sz="2400" b="1" dirty="0">
                          <a:solidFill>
                            <a:srgbClr val="000000"/>
                          </a:solidFill>
                          <a:latin typeface="Calibri"/>
                          <a:ea typeface="Calibri"/>
                          <a:cs typeface="Calibri"/>
                        </a:rPr>
                        <a:t>4.  Check participants understand the words – for example, they can mime sad, make the noise of a cat, show a bag…</a:t>
                      </a:r>
                      <a:endParaRPr lang="en-US" sz="2400" b="1" dirty="0">
                        <a:latin typeface="Calibri"/>
                        <a:ea typeface="Calibri"/>
                        <a:cs typeface="Times New Roman"/>
                      </a:endParaRPr>
                    </a:p>
                    <a:p>
                      <a:pPr marL="245745" marR="0" indent="-291465">
                        <a:lnSpc>
                          <a:spcPct val="115000"/>
                        </a:lnSpc>
                        <a:spcBef>
                          <a:spcPts val="0"/>
                        </a:spcBef>
                        <a:spcAft>
                          <a:spcPts val="0"/>
                        </a:spcAft>
                      </a:pPr>
                      <a:r>
                        <a:rPr lang="en-US" sz="2400" b="1" dirty="0">
                          <a:solidFill>
                            <a:srgbClr val="000000"/>
                          </a:solidFill>
                          <a:latin typeface="Calibri"/>
                          <a:ea typeface="Calibri"/>
                          <a:cs typeface="Calibri"/>
                        </a:rPr>
                        <a:t>5.  Read the words, and ask participants to repeat as a group and individually (for</a:t>
                      </a:r>
                      <a:endParaRPr lang="en-US" sz="2400" b="1" dirty="0">
                        <a:latin typeface="Calibri"/>
                        <a:ea typeface="Calibri"/>
                        <a:cs typeface="Times New Roman"/>
                      </a:endParaRPr>
                    </a:p>
                    <a:p>
                      <a:pPr marL="245745" marR="0" indent="-291465">
                        <a:lnSpc>
                          <a:spcPct val="115000"/>
                        </a:lnSpc>
                        <a:spcBef>
                          <a:spcPts val="0"/>
                        </a:spcBef>
                        <a:spcAft>
                          <a:spcPts val="0"/>
                        </a:spcAft>
                      </a:pPr>
                      <a:r>
                        <a:rPr lang="en-US" sz="2400" b="1" dirty="0">
                          <a:solidFill>
                            <a:srgbClr val="000000"/>
                          </a:solidFill>
                          <a:latin typeface="Calibri"/>
                          <a:ea typeface="Calibri"/>
                          <a:cs typeface="Calibri"/>
                        </a:rPr>
                        <a:t>     pronunciation)</a:t>
                      </a:r>
                      <a:endParaRPr lang="en-US" sz="2400" b="1" dirty="0">
                        <a:latin typeface="Calibri"/>
                        <a:ea typeface="Calibri"/>
                        <a:cs typeface="Times New Roman"/>
                      </a:endParaRPr>
                    </a:p>
                    <a:p>
                      <a:pPr marL="245745" marR="0" indent="-291465">
                        <a:lnSpc>
                          <a:spcPct val="115000"/>
                        </a:lnSpc>
                        <a:spcBef>
                          <a:spcPts val="0"/>
                        </a:spcBef>
                        <a:spcAft>
                          <a:spcPts val="0"/>
                        </a:spcAft>
                      </a:pPr>
                      <a:r>
                        <a:rPr lang="en-US" sz="2400" b="1" dirty="0">
                          <a:solidFill>
                            <a:srgbClr val="000000"/>
                          </a:solidFill>
                          <a:latin typeface="Calibri"/>
                          <a:ea typeface="Calibri"/>
                          <a:cs typeface="Calibri"/>
                        </a:rPr>
                        <a:t>6.  Write the following on the board: __e__</a:t>
                      </a:r>
                      <a:endParaRPr lang="en-US" sz="2400" b="1" dirty="0">
                        <a:latin typeface="Calibri"/>
                        <a:ea typeface="Calibri"/>
                        <a:cs typeface="Times New Roman"/>
                      </a:endParaRPr>
                    </a:p>
                    <a:p>
                      <a:pPr marL="245745" marR="0" indent="-291465">
                        <a:lnSpc>
                          <a:spcPct val="115000"/>
                        </a:lnSpc>
                        <a:spcBef>
                          <a:spcPts val="0"/>
                        </a:spcBef>
                        <a:spcAft>
                          <a:spcPts val="0"/>
                        </a:spcAft>
                      </a:pPr>
                      <a:r>
                        <a:rPr lang="en-US" sz="2400" b="1" dirty="0">
                          <a:solidFill>
                            <a:srgbClr val="000000"/>
                          </a:solidFill>
                          <a:latin typeface="Calibri"/>
                          <a:ea typeface="Calibri"/>
                          <a:cs typeface="Calibri"/>
                        </a:rPr>
                        <a:t>7.  Ask trainees to say three letter words which have ‘e’ in the middle (for example ‘hen’)</a:t>
                      </a:r>
                      <a:endParaRPr lang="en-US" sz="2400" b="1" dirty="0">
                        <a:latin typeface="Calibri"/>
                        <a:ea typeface="Calibri"/>
                        <a:cs typeface="Times New Roman"/>
                      </a:endParaRPr>
                    </a:p>
                    <a:p>
                      <a:pPr marL="245745" marR="0" indent="-291465">
                        <a:lnSpc>
                          <a:spcPct val="115000"/>
                        </a:lnSpc>
                        <a:spcBef>
                          <a:spcPts val="0"/>
                        </a:spcBef>
                        <a:spcAft>
                          <a:spcPts val="0"/>
                        </a:spcAft>
                      </a:pPr>
                      <a:r>
                        <a:rPr lang="en-US" sz="2400" b="1" dirty="0">
                          <a:solidFill>
                            <a:srgbClr val="000000"/>
                          </a:solidFill>
                          <a:latin typeface="Calibri"/>
                          <a:ea typeface="Calibri"/>
                          <a:cs typeface="Calibri"/>
                        </a:rPr>
                        <a:t>8.  Write words on the board, for example: hen, pen, leg</a:t>
                      </a:r>
                      <a:endParaRPr lang="en-US" sz="2400" b="1" dirty="0">
                        <a:latin typeface="Calibri"/>
                        <a:ea typeface="Calibri"/>
                        <a:cs typeface="Times New Roman"/>
                      </a:endParaRPr>
                    </a:p>
                    <a:p>
                      <a:pPr marL="245745" marR="0" indent="-291465">
                        <a:lnSpc>
                          <a:spcPct val="115000"/>
                        </a:lnSpc>
                        <a:spcBef>
                          <a:spcPts val="0"/>
                        </a:spcBef>
                        <a:spcAft>
                          <a:spcPts val="0"/>
                        </a:spcAft>
                      </a:pPr>
                      <a:r>
                        <a:rPr lang="en-US" sz="2400" b="1" dirty="0">
                          <a:solidFill>
                            <a:srgbClr val="000000"/>
                          </a:solidFill>
                          <a:latin typeface="Calibri"/>
                          <a:ea typeface="Calibri"/>
                          <a:cs typeface="Calibri"/>
                        </a:rPr>
                        <a:t>9.  Check participants understand the words – for example, they can mime hen, show a pen, point to a leg…</a:t>
                      </a:r>
                      <a:endParaRPr lang="en-US" sz="2400" b="1" dirty="0">
                        <a:latin typeface="Calibri"/>
                        <a:ea typeface="Calibri"/>
                        <a:cs typeface="Times New Roman"/>
                      </a:endParaRPr>
                    </a:p>
                    <a:p>
                      <a:pPr marL="245745" marR="0" indent="-291465">
                        <a:lnSpc>
                          <a:spcPct val="115000"/>
                        </a:lnSpc>
                        <a:spcBef>
                          <a:spcPts val="0"/>
                        </a:spcBef>
                        <a:spcAft>
                          <a:spcPts val="0"/>
                        </a:spcAft>
                      </a:pPr>
                      <a:r>
                        <a:rPr lang="en-US" sz="2400" b="1" dirty="0">
                          <a:solidFill>
                            <a:srgbClr val="000000"/>
                          </a:solidFill>
                          <a:latin typeface="Calibri"/>
                          <a:ea typeface="Calibri"/>
                          <a:cs typeface="Calibri"/>
                        </a:rPr>
                        <a:t>10. Read the words, and ask participants to repeat as a group and individually (for</a:t>
                      </a:r>
                      <a:endParaRPr lang="en-US" sz="2400" b="1" dirty="0">
                        <a:latin typeface="Calibri"/>
                        <a:ea typeface="Calibri"/>
                        <a:cs typeface="Times New Roman"/>
                      </a:endParaRPr>
                    </a:p>
                    <a:p>
                      <a:r>
                        <a:rPr lang="en-US" sz="2400" b="1" dirty="0">
                          <a:solidFill>
                            <a:srgbClr val="000000"/>
                          </a:solidFill>
                          <a:latin typeface="Calibri"/>
                          <a:ea typeface="Calibri"/>
                          <a:cs typeface="Calibri"/>
                        </a:rPr>
                        <a:t>      pronunciation</a:t>
                      </a:r>
                      <a:r>
                        <a:rPr lang="en-US" sz="2400" b="1" dirty="0" smtClean="0">
                          <a:solidFill>
                            <a:srgbClr val="000000"/>
                          </a:solidFill>
                          <a:latin typeface="Calibri"/>
                          <a:ea typeface="Calibri"/>
                          <a:cs typeface="Calibri"/>
                        </a:rPr>
                        <a:t>)</a:t>
                      </a:r>
                      <a:r>
                        <a:rPr lang="en-US" sz="2400" b="1" kern="1200" dirty="0" smtClean="0">
                          <a:solidFill>
                            <a:schemeClr val="tx1"/>
                          </a:solidFill>
                          <a:latin typeface="+mn-lt"/>
                          <a:ea typeface="+mn-ea"/>
                          <a:cs typeface="+mn-cs"/>
                        </a:rPr>
                        <a:t> 5.  Read the words, and ask participants to repeat as a group and individually (for</a:t>
                      </a:r>
                    </a:p>
                    <a:p>
                      <a:r>
                        <a:rPr lang="en-US" sz="2400" b="1" kern="1200" dirty="0" smtClean="0">
                          <a:solidFill>
                            <a:schemeClr val="tx1"/>
                          </a:solidFill>
                          <a:latin typeface="+mn-lt"/>
                          <a:ea typeface="+mn-ea"/>
                          <a:cs typeface="+mn-cs"/>
                        </a:rPr>
                        <a:t>     pronunciation)</a:t>
                      </a:r>
                    </a:p>
                    <a:p>
                      <a:r>
                        <a:rPr lang="en-US" sz="2400" b="1" kern="1200" dirty="0" smtClean="0">
                          <a:solidFill>
                            <a:schemeClr val="tx1"/>
                          </a:solidFill>
                          <a:latin typeface="+mn-lt"/>
                          <a:ea typeface="+mn-ea"/>
                          <a:cs typeface="+mn-cs"/>
                        </a:rPr>
                        <a:t>6.  Write the following on the board: __e__</a:t>
                      </a:r>
                    </a:p>
                    <a:p>
                      <a:r>
                        <a:rPr lang="en-US" sz="2400" b="1" kern="1200" dirty="0" smtClean="0">
                          <a:solidFill>
                            <a:schemeClr val="tx1"/>
                          </a:solidFill>
                          <a:latin typeface="+mn-lt"/>
                          <a:ea typeface="+mn-ea"/>
                          <a:cs typeface="+mn-cs"/>
                        </a:rPr>
                        <a:t>7.  Ask trainees to say three letter words which have ‘e’ in the middle (for example ‘hen’)</a:t>
                      </a:r>
                    </a:p>
                    <a:p>
                      <a:r>
                        <a:rPr lang="en-US" sz="2400" b="1" kern="1200" dirty="0" smtClean="0">
                          <a:solidFill>
                            <a:schemeClr val="tx1"/>
                          </a:solidFill>
                          <a:latin typeface="+mn-lt"/>
                          <a:ea typeface="+mn-ea"/>
                          <a:cs typeface="+mn-cs"/>
                        </a:rPr>
                        <a:t>8.  Write words on the board, for example: hen, pen, leg</a:t>
                      </a:r>
                    </a:p>
                    <a:p>
                      <a:r>
                        <a:rPr lang="en-US" sz="2400" b="1" kern="1200" dirty="0" smtClean="0">
                          <a:solidFill>
                            <a:schemeClr val="tx1"/>
                          </a:solidFill>
                          <a:latin typeface="+mn-lt"/>
                          <a:ea typeface="+mn-ea"/>
                          <a:cs typeface="+mn-cs"/>
                        </a:rPr>
                        <a:t>9.  Check participants understand the words – for example, they can mime hen, show a pen, point to a leg…</a:t>
                      </a:r>
                    </a:p>
                    <a:p>
                      <a:r>
                        <a:rPr lang="en-US" sz="2400" b="1" kern="1200" dirty="0" smtClean="0">
                          <a:solidFill>
                            <a:schemeClr val="tx1"/>
                          </a:solidFill>
                          <a:latin typeface="+mn-lt"/>
                          <a:ea typeface="+mn-ea"/>
                          <a:cs typeface="+mn-cs"/>
                        </a:rPr>
                        <a:t>10. Read the words, and ask participants to repeat as a group and individually (for</a:t>
                      </a:r>
                    </a:p>
                    <a:p>
                      <a:r>
                        <a:rPr lang="en-US" sz="2400" b="1" kern="1200" dirty="0" smtClean="0">
                          <a:solidFill>
                            <a:schemeClr val="tx1"/>
                          </a:solidFill>
                          <a:latin typeface="+mn-lt"/>
                          <a:ea typeface="+mn-ea"/>
                          <a:cs typeface="+mn-cs"/>
                        </a:rPr>
                        <a:t>      pronunciation)</a:t>
                      </a:r>
                      <a:endParaRPr lang="en-US" sz="2400" b="1"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8288000" cy="2032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5500" dirty="0" smtClean="0">
                <a:solidFill>
                  <a:schemeClr val="tx1"/>
                </a:solidFill>
                <a:latin typeface="Times New Roman" pitchFamily="18" charset="0"/>
                <a:cs typeface="Times New Roman" pitchFamily="18" charset="0"/>
              </a:rPr>
              <a:t>when students are familiar with letters and the sounds they make, they can begin to put them together to make words, at the beginning of Class 2</a:t>
            </a:r>
            <a:endParaRPr lang="en-US" dirty="0">
              <a:solidFill>
                <a:schemeClr val="tx1"/>
              </a:solidFill>
              <a:latin typeface="Times New Roman" pitchFamily="18" charset="0"/>
              <a:cs typeface="Times New Roman" pitchFamily="18" charset="0"/>
            </a:endParaRPr>
          </a:p>
        </p:txBody>
      </p:sp>
      <p:sp>
        <p:nvSpPr>
          <p:cNvPr id="5" name="Oval 4"/>
          <p:cNvSpPr/>
          <p:nvPr/>
        </p:nvSpPr>
        <p:spPr>
          <a:xfrm>
            <a:off x="1371600" y="2641600"/>
            <a:ext cx="15392400" cy="49784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7500" dirty="0" smtClean="0">
                <a:solidFill>
                  <a:schemeClr val="tx1"/>
                </a:solidFill>
                <a:latin typeface="Times New Roman" pitchFamily="18" charset="0"/>
                <a:cs typeface="Times New Roman" pitchFamily="18" charset="0"/>
              </a:rPr>
              <a:t>Now you will experience an activity which helps students to combine letters to make words.</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828800"/>
            <a:ext cx="13868400" cy="59944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23700" dirty="0" smtClean="0">
                <a:latin typeface="Times New Roman" pitchFamily="18" charset="0"/>
                <a:cs typeface="Times New Roman" pitchFamily="18" charset="0"/>
              </a:rPr>
              <a:t>___a __</a:t>
            </a:r>
            <a:endParaRPr lang="en-US" sz="4100" dirty="0">
              <a:latin typeface="Times New Roman" pitchFamily="18" charset="0"/>
              <a:cs typeface="Times New Roman" pitchFamily="18" charset="0"/>
            </a:endParaRPr>
          </a:p>
        </p:txBody>
      </p:sp>
      <p:sp>
        <p:nvSpPr>
          <p:cNvPr id="3" name="TextBox 2"/>
          <p:cNvSpPr txBox="1"/>
          <p:nvPr/>
        </p:nvSpPr>
        <p:spPr>
          <a:xfrm>
            <a:off x="4572000" y="3454401"/>
            <a:ext cx="10210800" cy="3805429"/>
          </a:xfrm>
          <a:prstGeom prst="rect">
            <a:avLst/>
          </a:prstGeom>
          <a:noFill/>
        </p:spPr>
        <p:txBody>
          <a:bodyPr wrap="square" lIns="156746" tIns="78373" rIns="156746" bIns="78373" rtlCol="0">
            <a:spAutoFit/>
          </a:bodyPr>
          <a:lstStyle/>
          <a:p>
            <a:pPr algn="ctr"/>
            <a:r>
              <a:rPr lang="en-US" sz="23700" dirty="0" smtClean="0">
                <a:latin typeface="Times New Roman" pitchFamily="18" charset="0"/>
                <a:cs typeface="Times New Roman" pitchFamily="18" charset="0"/>
              </a:rPr>
              <a:t>s      d</a:t>
            </a:r>
            <a:endParaRPr lang="en-US" sz="16500" dirty="0">
              <a:latin typeface="Times New Roman" pitchFamily="18" charset="0"/>
              <a:cs typeface="Times New Roman" pitchFamily="18" charset="0"/>
            </a:endParaRPr>
          </a:p>
        </p:txBody>
      </p:sp>
      <p:sp>
        <p:nvSpPr>
          <p:cNvPr id="4" name="TextBox 3"/>
          <p:cNvSpPr txBox="1"/>
          <p:nvPr/>
        </p:nvSpPr>
        <p:spPr>
          <a:xfrm>
            <a:off x="4267200" y="3454401"/>
            <a:ext cx="10210800" cy="3805429"/>
          </a:xfrm>
          <a:prstGeom prst="rect">
            <a:avLst/>
          </a:prstGeom>
          <a:noFill/>
        </p:spPr>
        <p:txBody>
          <a:bodyPr wrap="square" lIns="156746" tIns="78373" rIns="156746" bIns="78373" rtlCol="0">
            <a:spAutoFit/>
          </a:bodyPr>
          <a:lstStyle/>
          <a:p>
            <a:pPr algn="ctr"/>
            <a:r>
              <a:rPr lang="en-US" sz="23700" dirty="0" smtClean="0">
                <a:latin typeface="Times New Roman" pitchFamily="18" charset="0"/>
                <a:cs typeface="Times New Roman" pitchFamily="18" charset="0"/>
              </a:rPr>
              <a:t>c      t</a:t>
            </a:r>
            <a:endParaRPr lang="en-US" sz="16500" dirty="0">
              <a:latin typeface="Times New Roman" pitchFamily="18" charset="0"/>
              <a:cs typeface="Times New Roman" pitchFamily="18" charset="0"/>
            </a:endParaRPr>
          </a:p>
        </p:txBody>
      </p:sp>
      <p:sp>
        <p:nvSpPr>
          <p:cNvPr id="5" name="TextBox 4"/>
          <p:cNvSpPr txBox="1"/>
          <p:nvPr/>
        </p:nvSpPr>
        <p:spPr>
          <a:xfrm>
            <a:off x="4572000" y="3649346"/>
            <a:ext cx="10210800" cy="3805429"/>
          </a:xfrm>
          <a:prstGeom prst="rect">
            <a:avLst/>
          </a:prstGeom>
          <a:noFill/>
        </p:spPr>
        <p:txBody>
          <a:bodyPr wrap="square" lIns="156746" tIns="78373" rIns="156746" bIns="78373" rtlCol="0">
            <a:spAutoFit/>
          </a:bodyPr>
          <a:lstStyle/>
          <a:p>
            <a:pPr algn="ctr"/>
            <a:r>
              <a:rPr lang="en-US" sz="23700" dirty="0" smtClean="0">
                <a:latin typeface="Times New Roman" pitchFamily="18" charset="0"/>
                <a:cs typeface="Times New Roman" pitchFamily="18" charset="0"/>
              </a:rPr>
              <a:t>b      g</a:t>
            </a:r>
            <a:endParaRPr lang="en-US" sz="16500" dirty="0">
              <a:latin typeface="Times New Roman" pitchFamily="18" charset="0"/>
              <a:cs typeface="Times New Roman" pitchFamily="18" charset="0"/>
            </a:endParaRPr>
          </a:p>
        </p:txBody>
      </p:sp>
      <p:sp>
        <p:nvSpPr>
          <p:cNvPr id="6" name="TextBox 5"/>
          <p:cNvSpPr txBox="1"/>
          <p:nvPr/>
        </p:nvSpPr>
        <p:spPr>
          <a:xfrm>
            <a:off x="4419600" y="3657601"/>
            <a:ext cx="10210800" cy="3805429"/>
          </a:xfrm>
          <a:prstGeom prst="rect">
            <a:avLst/>
          </a:prstGeom>
          <a:noFill/>
        </p:spPr>
        <p:txBody>
          <a:bodyPr wrap="square" lIns="156746" tIns="78373" rIns="156746" bIns="78373" rtlCol="0">
            <a:spAutoFit/>
          </a:bodyPr>
          <a:lstStyle/>
          <a:p>
            <a:pPr algn="ctr"/>
            <a:r>
              <a:rPr lang="en-US" sz="23700" dirty="0" smtClean="0">
                <a:latin typeface="Times New Roman" pitchFamily="18" charset="0"/>
                <a:cs typeface="Times New Roman" pitchFamily="18" charset="0"/>
              </a:rPr>
              <a:t>h      t</a:t>
            </a:r>
            <a:endParaRPr lang="en-US" sz="165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xit" presetSubtype="16" fill="hold" grpId="1" nodeType="clickEffect">
                                  <p:stCondLst>
                                    <p:cond delay="0"/>
                                  </p:stCondLst>
                                  <p:childTnLst>
                                    <p:animEffect transition="out" filter="plus(in)">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par>
                                <p:cTn id="13" presetID="8"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grpId="1" nodeType="clickEffect">
                                  <p:stCondLst>
                                    <p:cond delay="0"/>
                                  </p:stCondLst>
                                  <p:childTnLst>
                                    <p:animEffect transition="out" filter="box(in)">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6"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xit" presetSubtype="32" fill="hold" grpId="1" nodeType="clickEffect">
                                  <p:stCondLst>
                                    <p:cond delay="0"/>
                                  </p:stCondLst>
                                  <p:childTnLst>
                                    <p:anim calcmode="lin" valueType="num">
                                      <p:cBhvr>
                                        <p:cTn id="27" dur="500"/>
                                        <p:tgtEl>
                                          <p:spTgt spid="5"/>
                                        </p:tgtEl>
                                        <p:attrNameLst>
                                          <p:attrName>ppt_w</p:attrName>
                                        </p:attrNameLst>
                                      </p:cBhvr>
                                      <p:tavLst>
                                        <p:tav tm="0">
                                          <p:val>
                                            <p:strVal val="ppt_w"/>
                                          </p:val>
                                        </p:tav>
                                        <p:tav tm="100000">
                                          <p:val>
                                            <p:fltVal val="0"/>
                                          </p:val>
                                        </p:tav>
                                      </p:tavLst>
                                    </p:anim>
                                    <p:anim calcmode="lin" valueType="num">
                                      <p:cBhvr>
                                        <p:cTn id="28" dur="500"/>
                                        <p:tgtEl>
                                          <p:spTgt spid="5"/>
                                        </p:tgtEl>
                                        <p:attrNameLst>
                                          <p:attrName>ppt_h</p:attrName>
                                        </p:attrNameLst>
                                      </p:cBhvr>
                                      <p:tavLst>
                                        <p:tav tm="0">
                                          <p:val>
                                            <p:strVal val="ppt_h"/>
                                          </p:val>
                                        </p:tav>
                                        <p:tav tm="100000">
                                          <p:val>
                                            <p:fltVal val="0"/>
                                          </p:val>
                                        </p:tav>
                                      </p:tavLst>
                                    </p:anim>
                                    <p:set>
                                      <p:cBhvr>
                                        <p:cTn id="29" dur="1" fill="hold">
                                          <p:stCondLst>
                                            <p:cond delay="499"/>
                                          </p:stCondLst>
                                        </p:cTn>
                                        <p:tgtEl>
                                          <p:spTgt spid="5"/>
                                        </p:tgtEl>
                                        <p:attrNameLst>
                                          <p:attrName>style.visibility</p:attrName>
                                        </p:attrNameLst>
                                      </p:cBhvr>
                                      <p:to>
                                        <p:strVal val="hidden"/>
                                      </p:to>
                                    </p:set>
                                  </p:childTnLst>
                                </p:cTn>
                              </p:par>
                              <p:par>
                                <p:cTn id="30" presetID="6"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4045" y="2844800"/>
            <a:ext cx="11075909" cy="4544093"/>
          </a:xfrm>
          <a:prstGeom prst="rect">
            <a:avLst/>
          </a:prstGeom>
        </p:spPr>
        <p:txBody>
          <a:bodyPr wrap="none" lIns="156746" tIns="78373" rIns="156746" bIns="78373">
            <a:spAutoFit/>
          </a:bodyPr>
          <a:lstStyle/>
          <a:p>
            <a:pPr algn="ctr"/>
            <a:r>
              <a:rPr lang="en-US" sz="28500" dirty="0" smtClean="0">
                <a:latin typeface="Times New Roman" pitchFamily="18" charset="0"/>
                <a:cs typeface="Times New Roman" pitchFamily="18" charset="0"/>
              </a:rPr>
              <a:t>___e__</a:t>
            </a:r>
            <a:endParaRPr lang="en-US" sz="1400" dirty="0">
              <a:latin typeface="Times New Roman" pitchFamily="18" charset="0"/>
              <a:cs typeface="Times New Roman" pitchFamily="18" charset="0"/>
            </a:endParaRPr>
          </a:p>
        </p:txBody>
      </p:sp>
      <p:sp>
        <p:nvSpPr>
          <p:cNvPr id="3" name="TextBox 2"/>
          <p:cNvSpPr txBox="1"/>
          <p:nvPr/>
        </p:nvSpPr>
        <p:spPr>
          <a:xfrm>
            <a:off x="1371600" y="2844800"/>
            <a:ext cx="14173200" cy="4544093"/>
          </a:xfrm>
          <a:prstGeom prst="rect">
            <a:avLst/>
          </a:prstGeom>
          <a:noFill/>
        </p:spPr>
        <p:txBody>
          <a:bodyPr wrap="square" lIns="156746" tIns="78373" rIns="156746" bIns="78373" rtlCol="0">
            <a:spAutoFit/>
          </a:bodyPr>
          <a:lstStyle/>
          <a:p>
            <a:pPr algn="ctr"/>
            <a:r>
              <a:rPr lang="en-US" sz="28500" dirty="0" smtClean="0">
                <a:latin typeface="Times New Roman" pitchFamily="18" charset="0"/>
                <a:cs typeface="Times New Roman" pitchFamily="18" charset="0"/>
              </a:rPr>
              <a:t>h      n</a:t>
            </a:r>
            <a:endParaRPr lang="en-US" sz="16500" dirty="0">
              <a:latin typeface="Times New Roman" pitchFamily="18" charset="0"/>
              <a:cs typeface="Times New Roman" pitchFamily="18" charset="0"/>
            </a:endParaRPr>
          </a:p>
        </p:txBody>
      </p:sp>
      <p:sp>
        <p:nvSpPr>
          <p:cNvPr id="4" name="TextBox 3"/>
          <p:cNvSpPr txBox="1"/>
          <p:nvPr/>
        </p:nvSpPr>
        <p:spPr>
          <a:xfrm>
            <a:off x="1371600" y="2235200"/>
            <a:ext cx="14173200" cy="4544093"/>
          </a:xfrm>
          <a:prstGeom prst="rect">
            <a:avLst/>
          </a:prstGeom>
          <a:noFill/>
        </p:spPr>
        <p:txBody>
          <a:bodyPr wrap="square" lIns="156746" tIns="78373" rIns="156746" bIns="78373" rtlCol="0">
            <a:spAutoFit/>
          </a:bodyPr>
          <a:lstStyle/>
          <a:p>
            <a:pPr algn="ctr"/>
            <a:r>
              <a:rPr lang="en-US" sz="28500" dirty="0" smtClean="0">
                <a:latin typeface="Times New Roman" pitchFamily="18" charset="0"/>
                <a:cs typeface="Times New Roman" pitchFamily="18" charset="0"/>
              </a:rPr>
              <a:t>p      n</a:t>
            </a:r>
            <a:endParaRPr lang="en-US" sz="16500" dirty="0">
              <a:latin typeface="Times New Roman" pitchFamily="18" charset="0"/>
              <a:cs typeface="Times New Roman" pitchFamily="18" charset="0"/>
            </a:endParaRPr>
          </a:p>
        </p:txBody>
      </p:sp>
      <p:sp>
        <p:nvSpPr>
          <p:cNvPr id="5" name="TextBox 4"/>
          <p:cNvSpPr txBox="1"/>
          <p:nvPr/>
        </p:nvSpPr>
        <p:spPr>
          <a:xfrm>
            <a:off x="1371600" y="2641600"/>
            <a:ext cx="14173200" cy="4544093"/>
          </a:xfrm>
          <a:prstGeom prst="rect">
            <a:avLst/>
          </a:prstGeom>
          <a:noFill/>
        </p:spPr>
        <p:txBody>
          <a:bodyPr wrap="square" lIns="156746" tIns="78373" rIns="156746" bIns="78373" rtlCol="0">
            <a:spAutoFit/>
          </a:bodyPr>
          <a:lstStyle/>
          <a:p>
            <a:pPr algn="ctr"/>
            <a:r>
              <a:rPr lang="en-US" sz="28500" dirty="0" smtClean="0">
                <a:latin typeface="Times New Roman" pitchFamily="18" charset="0"/>
                <a:cs typeface="Times New Roman" pitchFamily="18" charset="0"/>
              </a:rPr>
              <a:t>l      g</a:t>
            </a:r>
            <a:endParaRPr lang="en-US" sz="165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xit" presetSubtype="32" fill="hold" grpId="1" nodeType="clickEffect">
                                  <p:stCondLst>
                                    <p:cond delay="0"/>
                                  </p:stCondLst>
                                  <p:childTnLst>
                                    <p:anim calcmode="lin" valueType="num">
                                      <p:cBhvr>
                                        <p:cTn id="11" dur="500"/>
                                        <p:tgtEl>
                                          <p:spTgt spid="3"/>
                                        </p:tgtEl>
                                        <p:attrNameLst>
                                          <p:attrName>ppt_w</p:attrName>
                                        </p:attrNameLst>
                                      </p:cBhvr>
                                      <p:tavLst>
                                        <p:tav tm="0">
                                          <p:val>
                                            <p:strVal val="ppt_w"/>
                                          </p:val>
                                        </p:tav>
                                        <p:tav tm="100000">
                                          <p:val>
                                            <p:fltVal val="0"/>
                                          </p:val>
                                        </p:tav>
                                      </p:tavLst>
                                    </p:anim>
                                    <p:anim calcmode="lin" valueType="num">
                                      <p:cBhvr>
                                        <p:cTn id="12" dur="500"/>
                                        <p:tgtEl>
                                          <p:spTgt spid="3"/>
                                        </p:tgtEl>
                                        <p:attrNameLst>
                                          <p:attrName>ppt_h</p:attrName>
                                        </p:attrNameLst>
                                      </p:cBhvr>
                                      <p:tavLst>
                                        <p:tav tm="0">
                                          <p:val>
                                            <p:strVal val="ppt_h"/>
                                          </p:val>
                                        </p:tav>
                                        <p:tav tm="100000">
                                          <p:val>
                                            <p:fltVal val="0"/>
                                          </p:val>
                                        </p:tav>
                                      </p:tavLst>
                                    </p:anim>
                                    <p:set>
                                      <p:cBhvr>
                                        <p:cTn id="13" dur="1" fill="hold">
                                          <p:stCondLst>
                                            <p:cond delay="499"/>
                                          </p:stCondLst>
                                        </p:cTn>
                                        <p:tgtEl>
                                          <p:spTgt spid="3"/>
                                        </p:tgtEl>
                                        <p:attrNameLst>
                                          <p:attrName>style.visibility</p:attrName>
                                        </p:attrNameLst>
                                      </p:cBhvr>
                                      <p:to>
                                        <p:strVal val="hidden"/>
                                      </p:to>
                                    </p:set>
                                  </p:childTnLst>
                                </p:cTn>
                              </p:par>
                              <p:par>
                                <p:cTn id="14" presetID="8"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xit" presetSubtype="0" accel="100000" fill="hold" grpId="1" nodeType="clickEffect">
                                  <p:stCondLst>
                                    <p:cond delay="0"/>
                                  </p:stCondLst>
                                  <p:childTnLst>
                                    <p:anim calcmode="lin" valueType="num">
                                      <p:cBhvr>
                                        <p:cTn id="20" dur="500"/>
                                        <p:tgtEl>
                                          <p:spTgt spid="4"/>
                                        </p:tgtEl>
                                        <p:attrNameLst>
                                          <p:attrName>ppt_w</p:attrName>
                                        </p:attrNameLst>
                                      </p:cBhvr>
                                      <p:tavLst>
                                        <p:tav tm="0">
                                          <p:val>
                                            <p:strVal val="ppt_w"/>
                                          </p:val>
                                        </p:tav>
                                        <p:tav tm="100000">
                                          <p:val>
                                            <p:fltVal val="0"/>
                                          </p:val>
                                        </p:tav>
                                      </p:tavLst>
                                    </p:anim>
                                    <p:anim calcmode="lin" valueType="num">
                                      <p:cBhvr>
                                        <p:cTn id="21" dur="500"/>
                                        <p:tgtEl>
                                          <p:spTgt spid="4"/>
                                        </p:tgtEl>
                                        <p:attrNameLst>
                                          <p:attrName>ppt_h</p:attrName>
                                        </p:attrNameLst>
                                      </p:cBhvr>
                                      <p:tavLst>
                                        <p:tav tm="0">
                                          <p:val>
                                            <p:strVal val="ppt_h"/>
                                          </p:val>
                                        </p:tav>
                                        <p:tav tm="100000">
                                          <p:val>
                                            <p:fltVal val="0"/>
                                          </p:val>
                                        </p:tav>
                                      </p:tavLst>
                                    </p:anim>
                                    <p:anim calcmode="lin" valueType="num">
                                      <p:cBhvr>
                                        <p:cTn id="22" dur="500"/>
                                        <p:tgtEl>
                                          <p:spTgt spid="4"/>
                                        </p:tgtEl>
                                        <p:attrNameLst>
                                          <p:attrName>style.rotation</p:attrName>
                                        </p:attrNameLst>
                                      </p:cBhvr>
                                      <p:tavLst>
                                        <p:tav tm="0">
                                          <p:val>
                                            <p:fltVal val="0"/>
                                          </p:val>
                                        </p:tav>
                                        <p:tav tm="100000">
                                          <p:val>
                                            <p:fltVal val="360"/>
                                          </p:val>
                                        </p:tav>
                                      </p:tavLst>
                                    </p:anim>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3" presetClass="entr" presetSubtype="1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57200" y="76660"/>
            <a:ext cx="17068800" cy="1589438"/>
          </a:xfrm>
          <a:prstGeom prst="rect">
            <a:avLst/>
          </a:prstGeom>
          <a:solidFill>
            <a:schemeClr val="accent3">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fontAlgn="base">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1. What techniques did the teacher use to check that everybody understood the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     meanings of the words?</a:t>
            </a:r>
          </a:p>
          <a:p>
            <a:pPr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2. What is the purpose of the activity?</a:t>
            </a:r>
            <a:r>
              <a:rPr kumimoji="0" lang="en-US" b="0" i="0" u="none" strike="noStrike" cap="none" normalizeH="0" baseline="0" dirty="0" smtClean="0">
                <a:ln>
                  <a:noFill/>
                </a:ln>
                <a:solidFill>
                  <a:schemeClr val="tx1"/>
                </a:solidFill>
                <a:effectLst/>
                <a:latin typeface="Arial" pitchFamily="34" charset="0"/>
                <a:cs typeface="Arial" pitchFamily="34" charset="0"/>
              </a:rPr>
              <a:t> </a:t>
            </a:r>
          </a:p>
        </p:txBody>
      </p:sp>
      <p:graphicFrame>
        <p:nvGraphicFramePr>
          <p:cNvPr id="3" name="Table 2"/>
          <p:cNvGraphicFramePr>
            <a:graphicFrameLocks noGrp="1"/>
          </p:cNvGraphicFramePr>
          <p:nvPr/>
        </p:nvGraphicFramePr>
        <p:xfrm>
          <a:off x="304800" y="2438400"/>
          <a:ext cx="17297400" cy="6116320"/>
        </p:xfrm>
        <a:graphic>
          <a:graphicData uri="http://schemas.openxmlformats.org/drawingml/2006/table">
            <a:tbl>
              <a:tblPr/>
              <a:tblGrid>
                <a:gridCol w="17297400"/>
              </a:tblGrid>
              <a:tr h="5687907">
                <a:tc>
                  <a:txBody>
                    <a:bodyPr/>
                    <a:lstStyle/>
                    <a:p>
                      <a:pPr marL="0" marR="0">
                        <a:lnSpc>
                          <a:spcPct val="115000"/>
                        </a:lnSpc>
                        <a:spcBef>
                          <a:spcPts val="0"/>
                        </a:spcBef>
                        <a:spcAft>
                          <a:spcPts val="1000"/>
                        </a:spcAft>
                      </a:pPr>
                      <a:r>
                        <a:rPr lang="en-US" sz="3200" dirty="0">
                          <a:solidFill>
                            <a:srgbClr val="000000"/>
                          </a:solidFill>
                          <a:latin typeface="Calibri"/>
                          <a:ea typeface="Calibri"/>
                          <a:cs typeface="Calibri"/>
                        </a:rPr>
                        <a:t>Q1. What techniques did the teacher use to check that everybody understood the meanings of the words?</a:t>
                      </a:r>
                      <a:endParaRPr lang="en-US" sz="3200" dirty="0">
                        <a:latin typeface="Calibri"/>
                        <a:ea typeface="Calibri"/>
                        <a:cs typeface="Times New Roman"/>
                      </a:endParaRPr>
                    </a:p>
                    <a:p>
                      <a:pPr marL="0" marR="0">
                        <a:lnSpc>
                          <a:spcPct val="115000"/>
                        </a:lnSpc>
                        <a:spcBef>
                          <a:spcPts val="0"/>
                        </a:spcBef>
                        <a:spcAft>
                          <a:spcPts val="1000"/>
                        </a:spcAft>
                      </a:pPr>
                      <a:r>
                        <a:rPr lang="en-US" sz="3200" dirty="0">
                          <a:solidFill>
                            <a:srgbClr val="000000"/>
                          </a:solidFill>
                          <a:latin typeface="Calibri"/>
                          <a:ea typeface="Calibri"/>
                          <a:cs typeface="Calibri"/>
                        </a:rPr>
                        <a:t>Answer:  She gave clear examples, such as making a ‘</a:t>
                      </a:r>
                      <a:r>
                        <a:rPr lang="en-US" sz="3200" dirty="0" err="1">
                          <a:solidFill>
                            <a:srgbClr val="000000"/>
                          </a:solidFill>
                          <a:latin typeface="Calibri"/>
                          <a:ea typeface="Calibri"/>
                          <a:cs typeface="Calibri"/>
                        </a:rPr>
                        <a:t>miaow</a:t>
                      </a:r>
                      <a:r>
                        <a:rPr lang="en-US" sz="3200" dirty="0">
                          <a:solidFill>
                            <a:srgbClr val="000000"/>
                          </a:solidFill>
                          <a:latin typeface="Calibri"/>
                          <a:ea typeface="Calibri"/>
                          <a:cs typeface="Calibri"/>
                        </a:rPr>
                        <a:t>’ sound to check ‘cat’, holding up an example to check ‘bag’ and miming opening a ‘can’ of drink.</a:t>
                      </a:r>
                      <a:endParaRPr lang="en-US" sz="3200" dirty="0">
                        <a:latin typeface="Calibri"/>
                        <a:ea typeface="Calibri"/>
                        <a:cs typeface="Times New Roman"/>
                      </a:endParaRPr>
                    </a:p>
                    <a:p>
                      <a:pPr marL="0" marR="0">
                        <a:lnSpc>
                          <a:spcPct val="115000"/>
                        </a:lnSpc>
                        <a:spcBef>
                          <a:spcPts val="0"/>
                        </a:spcBef>
                        <a:spcAft>
                          <a:spcPts val="1000"/>
                        </a:spcAft>
                      </a:pPr>
                      <a:r>
                        <a:rPr lang="en-US" sz="3200" dirty="0">
                          <a:solidFill>
                            <a:srgbClr val="000000"/>
                          </a:solidFill>
                          <a:latin typeface="Calibri"/>
                          <a:ea typeface="Calibri"/>
                          <a:cs typeface="Calibri"/>
                        </a:rPr>
                        <a:t>Q2. What is the purpose of the activity?</a:t>
                      </a:r>
                      <a:endParaRPr lang="en-US" sz="3200" dirty="0">
                        <a:latin typeface="Calibri"/>
                        <a:ea typeface="Calibri"/>
                        <a:cs typeface="Times New Roman"/>
                      </a:endParaRPr>
                    </a:p>
                    <a:p>
                      <a:pPr marL="0" marR="0">
                        <a:lnSpc>
                          <a:spcPct val="115000"/>
                        </a:lnSpc>
                        <a:spcBef>
                          <a:spcPts val="0"/>
                        </a:spcBef>
                        <a:spcAft>
                          <a:spcPts val="1000"/>
                        </a:spcAft>
                      </a:pPr>
                      <a:r>
                        <a:rPr lang="en-US" sz="3200" dirty="0">
                          <a:solidFill>
                            <a:srgbClr val="000000"/>
                          </a:solidFill>
                          <a:latin typeface="Calibri"/>
                          <a:ea typeface="Calibri"/>
                          <a:cs typeface="Calibri"/>
                        </a:rPr>
                        <a:t>Answer: This activity has three purposes:</a:t>
                      </a:r>
                      <a:endParaRPr lang="en-US" sz="32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3200" dirty="0">
                          <a:solidFill>
                            <a:srgbClr val="000000"/>
                          </a:solidFill>
                          <a:latin typeface="Calibri"/>
                          <a:ea typeface="Calibri"/>
                          <a:cs typeface="Calibri"/>
                        </a:rPr>
                        <a:t>It helps students think about how letters are put together to make words. It helps them to develop reading and writing skills.</a:t>
                      </a:r>
                      <a:endParaRPr lang="en-US" sz="3200" dirty="0">
                        <a:solidFill>
                          <a:srgbClr val="000000"/>
                        </a:solidFill>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3200" dirty="0">
                          <a:solidFill>
                            <a:srgbClr val="000000"/>
                          </a:solidFill>
                          <a:latin typeface="Calibri"/>
                          <a:ea typeface="Calibri"/>
                          <a:cs typeface="Calibri"/>
                        </a:rPr>
                        <a:t>It checks the meanings of some words.</a:t>
                      </a:r>
                      <a:endParaRPr lang="en-US" sz="3200" dirty="0">
                        <a:solidFill>
                          <a:srgbClr val="000000"/>
                        </a:solidFill>
                        <a:latin typeface="Calibri"/>
                        <a:ea typeface="Calibri"/>
                        <a:cs typeface="Times New Roman"/>
                      </a:endParaRPr>
                    </a:p>
                    <a:p>
                      <a:pPr marL="0" marR="0">
                        <a:lnSpc>
                          <a:spcPct val="115000"/>
                        </a:lnSpc>
                        <a:spcBef>
                          <a:spcPts val="0"/>
                        </a:spcBef>
                        <a:spcAft>
                          <a:spcPts val="1000"/>
                        </a:spcAft>
                      </a:pPr>
                      <a:r>
                        <a:rPr lang="en-US" sz="3200" dirty="0">
                          <a:solidFill>
                            <a:srgbClr val="000000"/>
                          </a:solidFill>
                          <a:latin typeface="Calibri"/>
                          <a:ea typeface="Calibri"/>
                          <a:cs typeface="Calibri"/>
                        </a:rPr>
                        <a:t>It gives extra practice in listening, speaking and pronunciation.</a:t>
                      </a:r>
                      <a:endParaRPr lang="en-US" sz="32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32770" name="Rectangle 2"/>
          <p:cNvSpPr>
            <a:spLocks noChangeArrowheads="1"/>
          </p:cNvSpPr>
          <p:nvPr/>
        </p:nvSpPr>
        <p:spPr bwMode="auto">
          <a:xfrm>
            <a:off x="3810000" y="1752600"/>
            <a:ext cx="9296400" cy="492443"/>
          </a:xfrm>
          <a:prstGeom prst="rect">
            <a:avLst/>
          </a:prstGeom>
          <a:solidFill>
            <a:schemeClr val="accent2">
              <a:lumMod val="40000"/>
              <a:lumOff val="60000"/>
            </a:schemeClr>
          </a:solidFill>
          <a:ln w="28575">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algn="ctr" fontAlgn="base">
              <a:spcBef>
                <a:spcPct val="0"/>
              </a:spcBef>
              <a:spcAft>
                <a:spcPct val="0"/>
              </a:spcAft>
            </a:pPr>
            <a:r>
              <a:rPr lang="en-US" sz="3200" b="1" dirty="0" smtClean="0">
                <a:solidFill>
                  <a:srgbClr val="000000"/>
                </a:solidFill>
                <a:latin typeface="Arial" pitchFamily="34" charset="0"/>
                <a:ea typeface="Calibri" pitchFamily="34" charset="0"/>
                <a:cs typeface="Calibri" pitchFamily="34" charset="0"/>
              </a:rPr>
              <a:t>Resource paper-27</a:t>
            </a:r>
            <a:r>
              <a:rPr lang="en-US" sz="2400" b="1" dirty="0" smtClean="0">
                <a:solidFill>
                  <a:srgbClr val="000000"/>
                </a:solidFill>
                <a:latin typeface="Arial" pitchFamily="34" charset="0"/>
                <a:ea typeface="Calibri" pitchFamily="34" charset="0"/>
                <a:cs typeface="Calibri" pitchFamily="34" charset="0"/>
              </a:rPr>
              <a:t>:</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2769"/>
                                        </p:tgtEl>
                                        <p:attrNameLst>
                                          <p:attrName>style.visibility</p:attrName>
                                        </p:attrNameLst>
                                      </p:cBhvr>
                                      <p:to>
                                        <p:strVal val="visible"/>
                                      </p:to>
                                    </p:set>
                                    <p:anim calcmode="lin" valueType="num">
                                      <p:cBhvr>
                                        <p:cTn id="7" dur="1000" fill="hold"/>
                                        <p:tgtEl>
                                          <p:spTgt spid="32769"/>
                                        </p:tgtEl>
                                        <p:attrNameLst>
                                          <p:attrName>ppt_x</p:attrName>
                                        </p:attrNameLst>
                                      </p:cBhvr>
                                      <p:tavLst>
                                        <p:tav tm="0">
                                          <p:val>
                                            <p:strVal val="#ppt_x-.2"/>
                                          </p:val>
                                        </p:tav>
                                        <p:tav tm="100000">
                                          <p:val>
                                            <p:strVal val="#ppt_x"/>
                                          </p:val>
                                        </p:tav>
                                      </p:tavLst>
                                    </p:anim>
                                    <p:anim calcmode="lin" valueType="num">
                                      <p:cBhvr>
                                        <p:cTn id="8" dur="1000" fill="hold"/>
                                        <p:tgtEl>
                                          <p:spTgt spid="3276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69"/>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2770"/>
                                        </p:tgtEl>
                                        <p:attrNameLst>
                                          <p:attrName>style.visibility</p:attrName>
                                        </p:attrNameLst>
                                      </p:cBhvr>
                                      <p:to>
                                        <p:strVal val="visible"/>
                                      </p:to>
                                    </p:set>
                                    <p:animEffect transition="in" filter="fade">
                                      <p:cBhvr>
                                        <p:cTn id="14" dur="100"/>
                                        <p:tgtEl>
                                          <p:spTgt spid="32770"/>
                                        </p:tgtEl>
                                      </p:cBhvr>
                                    </p:animEffect>
                                    <p:anim calcmode="lin" valueType="num">
                                      <p:cBhvr>
                                        <p:cTn id="15" dur="400" fill="hold"/>
                                        <p:tgtEl>
                                          <p:spTgt spid="32770"/>
                                        </p:tgtEl>
                                        <p:attrNameLst>
                                          <p:attrName>ppt_x</p:attrName>
                                        </p:attrNameLst>
                                      </p:cBhvr>
                                      <p:tavLst>
                                        <p:tav tm="0">
                                          <p:val>
                                            <p:strVal val="#ppt_x"/>
                                          </p:val>
                                        </p:tav>
                                        <p:tav tm="100000">
                                          <p:val>
                                            <p:strVal val="#ppt_x"/>
                                          </p:val>
                                        </p:tav>
                                      </p:tavLst>
                                    </p:anim>
                                    <p:anim calcmode="lin" valueType="num">
                                      <p:cBhvr>
                                        <p:cTn id="16" dur="400" fill="hold"/>
                                        <p:tgtEl>
                                          <p:spTgt spid="32770"/>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277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277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animBg="1"/>
      <p:bldP spid="3277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0"/>
            <a:ext cx="16992600" cy="1004662"/>
          </a:xfrm>
          <a:prstGeom prst="rect">
            <a:avLst/>
          </a:prstGeom>
          <a:solidFill>
            <a:schemeClr val="accent3">
              <a:lumMod val="40000"/>
              <a:lumOff val="60000"/>
            </a:schemeClr>
          </a:solidFill>
          <a:ln w="28575">
            <a:solidFill>
              <a:srgbClr val="FF0000"/>
            </a:solidFill>
          </a:ln>
        </p:spPr>
        <p:txBody>
          <a:bodyPr wrap="square" lIns="156746" tIns="78373" rIns="156746" bIns="78373">
            <a:spAutoFit/>
          </a:bodyPr>
          <a:lstStyle/>
          <a:p>
            <a:r>
              <a:rPr lang="en-US" sz="5500" b="1" dirty="0" smtClean="0"/>
              <a:t>Activity-5: Early reading and writing activities </a:t>
            </a:r>
            <a:endParaRPr lang="en-US" sz="5500" dirty="0"/>
          </a:p>
        </p:txBody>
      </p:sp>
      <p:sp>
        <p:nvSpPr>
          <p:cNvPr id="3" name="Rectangle 2"/>
          <p:cNvSpPr/>
          <p:nvPr/>
        </p:nvSpPr>
        <p:spPr>
          <a:xfrm>
            <a:off x="5181601" y="1115781"/>
            <a:ext cx="6049574" cy="789219"/>
          </a:xfrm>
          <a:prstGeom prst="rect">
            <a:avLst/>
          </a:prstGeom>
          <a:solidFill>
            <a:schemeClr val="accent5">
              <a:lumMod val="40000"/>
              <a:lumOff val="60000"/>
            </a:schemeClr>
          </a:solidFill>
          <a:ln w="28575">
            <a:solidFill>
              <a:srgbClr val="FF0000"/>
            </a:solidFill>
          </a:ln>
        </p:spPr>
        <p:txBody>
          <a:bodyPr wrap="square" lIns="156746" tIns="78373" rIns="156746" bIns="78373">
            <a:spAutoFit/>
          </a:bodyPr>
          <a:lstStyle/>
          <a:p>
            <a:r>
              <a:rPr lang="en-US" b="1" dirty="0" smtClean="0"/>
              <a:t> </a:t>
            </a:r>
            <a:r>
              <a:rPr lang="en-US" sz="4100" b="1" dirty="0" smtClean="0"/>
              <a:t>Resource paper-28:</a:t>
            </a:r>
            <a:endParaRPr lang="en-US" sz="4100" dirty="0"/>
          </a:p>
        </p:txBody>
      </p:sp>
      <p:sp>
        <p:nvSpPr>
          <p:cNvPr id="33793" name="Rectangle 1"/>
          <p:cNvSpPr>
            <a:spLocks noChangeArrowheads="1"/>
          </p:cNvSpPr>
          <p:nvPr/>
        </p:nvSpPr>
        <p:spPr bwMode="auto">
          <a:xfrm>
            <a:off x="457200" y="1981200"/>
            <a:ext cx="17221200" cy="6621585"/>
          </a:xfrm>
          <a:prstGeom prst="rect">
            <a:avLst/>
          </a:prstGeom>
          <a:solidFill>
            <a:schemeClr val="accent5">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fontAlgn="base">
              <a:spcBef>
                <a:spcPct val="0"/>
              </a:spcBef>
              <a:spcAft>
                <a:spcPct val="0"/>
              </a:spcAft>
            </a:pPr>
            <a:r>
              <a:rPr lang="en-US" sz="2800" b="1" dirty="0" smtClean="0">
                <a:solidFill>
                  <a:srgbClr val="000000"/>
                </a:solidFill>
                <a:latin typeface="Arial" pitchFamily="34" charset="0"/>
                <a:ea typeface="Calibri" pitchFamily="34" charset="0"/>
                <a:cs typeface="Calibri" pitchFamily="34" charset="0"/>
              </a:rPr>
              <a:t>Early reading and writing activities </a:t>
            </a:r>
            <a:endParaRPr lang="en-US" sz="2800" dirty="0" smtClean="0">
              <a:latin typeface="Arial" pitchFamily="34" charset="0"/>
              <a:cs typeface="Arial" pitchFamily="34" charset="0"/>
            </a:endParaRPr>
          </a:p>
          <a:p>
            <a:pPr eaLnBrk="0" fontAlgn="base" hangingPunct="0">
              <a:spcBef>
                <a:spcPct val="0"/>
              </a:spcBef>
              <a:spcAft>
                <a:spcPct val="0"/>
              </a:spcAft>
            </a:pPr>
            <a:r>
              <a:rPr lang="en-US" sz="2800" i="1" dirty="0" smtClean="0">
                <a:solidFill>
                  <a:srgbClr val="000000"/>
                </a:solidFill>
                <a:latin typeface="Arial" pitchFamily="34" charset="0"/>
                <a:ea typeface="Calibri" pitchFamily="34" charset="0"/>
                <a:cs typeface="Calibri" pitchFamily="34" charset="0"/>
              </a:rPr>
              <a:t>Here are some activities teachers can use in the classroom to help students to develop early reading and writing. They can be used for any of the letters or words in the lessons from English for Today, Class 1 and Class 2. Choose two or three of the activities and </a:t>
            </a:r>
            <a:r>
              <a:rPr lang="en-US" sz="2800" i="1" dirty="0" err="1" smtClean="0">
                <a:solidFill>
                  <a:srgbClr val="000000"/>
                </a:solidFill>
                <a:latin typeface="Arial" pitchFamily="34" charset="0"/>
                <a:ea typeface="Calibri" pitchFamily="34" charset="0"/>
                <a:cs typeface="Calibri" pitchFamily="34" charset="0"/>
              </a:rPr>
              <a:t>practise</a:t>
            </a:r>
            <a:r>
              <a:rPr lang="en-US" sz="2800" i="1" dirty="0" smtClean="0">
                <a:solidFill>
                  <a:srgbClr val="000000"/>
                </a:solidFill>
                <a:latin typeface="Arial" pitchFamily="34" charset="0"/>
                <a:ea typeface="Calibri" pitchFamily="34" charset="0"/>
                <a:cs typeface="Calibri" pitchFamily="34" charset="0"/>
              </a:rPr>
              <a:t> them in your groups.</a:t>
            </a:r>
            <a:endParaRPr lang="en-US" sz="2800" dirty="0" smtClean="0">
              <a:latin typeface="Arial" pitchFamily="34" charset="0"/>
              <a:cs typeface="Arial" pitchFamily="34" charset="0"/>
            </a:endParaRPr>
          </a:p>
          <a:p>
            <a:pPr eaLnBrk="0" fontAlgn="base" hangingPunct="0">
              <a:spcBef>
                <a:spcPct val="0"/>
              </a:spcBef>
              <a:spcAft>
                <a:spcPct val="0"/>
              </a:spcAft>
            </a:pPr>
            <a:r>
              <a:rPr lang="en-US" sz="2800" b="1" dirty="0" smtClean="0">
                <a:solidFill>
                  <a:srgbClr val="000000"/>
                </a:solidFill>
                <a:latin typeface="Arial" pitchFamily="34" charset="0"/>
                <a:ea typeface="Calibri" pitchFamily="34" charset="0"/>
                <a:cs typeface="Calibri" pitchFamily="34" charset="0"/>
              </a:rPr>
              <a:t>Teaching single letters (</a:t>
            </a:r>
            <a:r>
              <a:rPr lang="en-US" sz="2800" b="1" i="1" dirty="0" smtClean="0">
                <a:solidFill>
                  <a:srgbClr val="000000"/>
                </a:solidFill>
                <a:latin typeface="Arial" pitchFamily="34" charset="0"/>
                <a:ea typeface="Calibri" pitchFamily="34" charset="0"/>
                <a:cs typeface="Calibri" pitchFamily="34" charset="0"/>
              </a:rPr>
              <a:t>Note: Teachers should use both capital and lower case letters)</a:t>
            </a:r>
            <a:endParaRPr lang="en-US" sz="2800" dirty="0" smtClean="0">
              <a:latin typeface="Arial" pitchFamily="34" charset="0"/>
              <a:cs typeface="Arial" pitchFamily="34" charset="0"/>
            </a:endParaRPr>
          </a:p>
          <a:p>
            <a:pPr eaLnBrk="0" fontAlgn="base" hangingPunct="0">
              <a:spcBef>
                <a:spcPct val="0"/>
              </a:spcBef>
              <a:spcAft>
                <a:spcPct val="0"/>
              </a:spcAft>
              <a:buFontTx/>
              <a:buChar char="•"/>
            </a:pPr>
            <a:r>
              <a:rPr lang="en-US" sz="2800" dirty="0" smtClean="0">
                <a:solidFill>
                  <a:srgbClr val="000000"/>
                </a:solidFill>
                <a:latin typeface="Arial" pitchFamily="34" charset="0"/>
                <a:ea typeface="Calibri" pitchFamily="34" charset="0"/>
                <a:cs typeface="Calibri" pitchFamily="34" charset="0"/>
              </a:rPr>
              <a:t>Teacher writes five letters on the board. Teacher points to a letter and says the letter (or</a:t>
            </a:r>
            <a:endParaRPr lang="en-US" sz="2800" dirty="0" smtClean="0">
              <a:latin typeface="Arial" pitchFamily="34" charset="0"/>
              <a:cs typeface="Arial" pitchFamily="34" charset="0"/>
            </a:endParaRPr>
          </a:p>
          <a:p>
            <a:pPr eaLnBrk="0" fontAlgn="base" hangingPunct="0">
              <a:spcBef>
                <a:spcPct val="0"/>
              </a:spcBef>
              <a:spcAft>
                <a:spcPct val="0"/>
              </a:spcAft>
            </a:pPr>
            <a:r>
              <a:rPr lang="en-US" sz="2800" dirty="0" smtClean="0">
                <a:solidFill>
                  <a:srgbClr val="000000"/>
                </a:solidFill>
                <a:latin typeface="Arial" pitchFamily="34" charset="0"/>
                <a:ea typeface="Calibri" pitchFamily="34" charset="0"/>
                <a:cs typeface="Calibri" pitchFamily="34" charset="0"/>
              </a:rPr>
              <a:t>the sound). Students shout ‘Yes’ if the teacher says the right letter, or ‘No!’ if the teacher</a:t>
            </a:r>
            <a:endParaRPr lang="en-US" sz="2800" dirty="0" smtClean="0">
              <a:latin typeface="Arial" pitchFamily="34" charset="0"/>
              <a:cs typeface="Arial" pitchFamily="34" charset="0"/>
            </a:endParaRPr>
          </a:p>
          <a:p>
            <a:pPr eaLnBrk="0" fontAlgn="base" hangingPunct="0">
              <a:spcBef>
                <a:spcPct val="0"/>
              </a:spcBef>
              <a:spcAft>
                <a:spcPct val="0"/>
              </a:spcAft>
            </a:pPr>
            <a:r>
              <a:rPr lang="en-US" sz="2800" dirty="0" smtClean="0">
                <a:solidFill>
                  <a:srgbClr val="000000"/>
                </a:solidFill>
                <a:latin typeface="Arial" pitchFamily="34" charset="0"/>
                <a:ea typeface="Calibri" pitchFamily="34" charset="0"/>
                <a:cs typeface="Calibri" pitchFamily="34" charset="0"/>
              </a:rPr>
              <a:t>says a different letter (for example, teacher points to the letter ‘m’ and says ‘f’).</a:t>
            </a:r>
            <a:endParaRPr lang="en-US" sz="2800" dirty="0" smtClean="0">
              <a:latin typeface="Arial" pitchFamily="34" charset="0"/>
              <a:cs typeface="Arial" pitchFamily="34" charset="0"/>
            </a:endParaRPr>
          </a:p>
          <a:p>
            <a:pPr eaLnBrk="0" fontAlgn="base" hangingPunct="0">
              <a:spcBef>
                <a:spcPct val="0"/>
              </a:spcBef>
              <a:spcAft>
                <a:spcPct val="0"/>
              </a:spcAft>
              <a:buFontTx/>
              <a:buChar char="•"/>
            </a:pPr>
            <a:r>
              <a:rPr lang="en-US" sz="2800" dirty="0" smtClean="0">
                <a:solidFill>
                  <a:srgbClr val="000000"/>
                </a:solidFill>
                <a:latin typeface="Arial" pitchFamily="34" charset="0"/>
                <a:ea typeface="Calibri" pitchFamily="34" charset="0"/>
                <a:cs typeface="Calibri" pitchFamily="34" charset="0"/>
              </a:rPr>
              <a:t>Teacher dictates some sounds/letters. Students write them down.</a:t>
            </a:r>
            <a:endParaRPr lang="en-US" sz="2800" dirty="0" smtClean="0">
              <a:latin typeface="Arial" pitchFamily="34" charset="0"/>
              <a:cs typeface="Arial" pitchFamily="34" charset="0"/>
            </a:endParaRPr>
          </a:p>
          <a:p>
            <a:pPr eaLnBrk="0" fontAlgn="base" hangingPunct="0">
              <a:spcBef>
                <a:spcPct val="0"/>
              </a:spcBef>
              <a:spcAft>
                <a:spcPct val="0"/>
              </a:spcAft>
            </a:pPr>
            <a:r>
              <a:rPr lang="en-US" sz="2800" dirty="0" smtClean="0">
                <a:solidFill>
                  <a:srgbClr val="000000"/>
                </a:solidFill>
                <a:latin typeface="Arial" pitchFamily="34" charset="0"/>
                <a:ea typeface="Calibri" pitchFamily="34" charset="0"/>
                <a:cs typeface="Calibri" pitchFamily="34" charset="0"/>
              </a:rPr>
              <a:t>Teacher stands with their back to the class. Teacher mimes painting a letter (or a word)</a:t>
            </a:r>
            <a:endParaRPr lang="en-US" sz="2800" dirty="0" smtClean="0">
              <a:latin typeface="Arial" pitchFamily="34" charset="0"/>
              <a:cs typeface="Arial" pitchFamily="34" charset="0"/>
            </a:endParaRPr>
          </a:p>
          <a:p>
            <a:pPr eaLnBrk="0" fontAlgn="base" hangingPunct="0">
              <a:spcBef>
                <a:spcPct val="0"/>
              </a:spcBef>
              <a:spcAft>
                <a:spcPct val="0"/>
              </a:spcAft>
            </a:pPr>
            <a:r>
              <a:rPr lang="en-US" sz="2800" dirty="0" smtClean="0">
                <a:solidFill>
                  <a:srgbClr val="000000"/>
                </a:solidFill>
                <a:latin typeface="Arial" pitchFamily="34" charset="0"/>
                <a:ea typeface="Calibri" pitchFamily="34" charset="0"/>
                <a:cs typeface="Calibri" pitchFamily="34" charset="0"/>
              </a:rPr>
              <a:t>as if using a big paintbrush. Students guess the letter or word.</a:t>
            </a:r>
            <a:endParaRPr lang="en-US" sz="2800" dirty="0" smtClean="0">
              <a:latin typeface="Arial" pitchFamily="34" charset="0"/>
              <a:cs typeface="Arial" pitchFamily="34" charset="0"/>
            </a:endParaRPr>
          </a:p>
          <a:p>
            <a:pPr eaLnBrk="0" fontAlgn="base" hangingPunct="0">
              <a:spcBef>
                <a:spcPct val="0"/>
              </a:spcBef>
              <a:spcAft>
                <a:spcPct val="0"/>
              </a:spcAft>
              <a:buFontTx/>
              <a:buChar char="•"/>
            </a:pPr>
            <a:r>
              <a:rPr lang="en-US" sz="2800" dirty="0" smtClean="0">
                <a:solidFill>
                  <a:srgbClr val="000000"/>
                </a:solidFill>
                <a:latin typeface="Arial" pitchFamily="34" charset="0"/>
                <a:ea typeface="Calibri" pitchFamily="34" charset="0"/>
                <a:cs typeface="Calibri" pitchFamily="34" charset="0"/>
              </a:rPr>
              <a:t>Teacher puts students into pairs. Student A uses his/her finger to write a letter of the</a:t>
            </a:r>
            <a:endParaRPr lang="en-US" sz="2800" dirty="0" smtClean="0">
              <a:latin typeface="Arial" pitchFamily="34" charset="0"/>
              <a:cs typeface="Arial" pitchFamily="34" charset="0"/>
            </a:endParaRPr>
          </a:p>
          <a:p>
            <a:pPr eaLnBrk="0" fontAlgn="base" hangingPunct="0">
              <a:spcBef>
                <a:spcPct val="0"/>
              </a:spcBef>
              <a:spcAft>
                <a:spcPct val="0"/>
              </a:spcAft>
            </a:pPr>
            <a:r>
              <a:rPr lang="en-US" sz="2800" dirty="0" smtClean="0">
                <a:solidFill>
                  <a:srgbClr val="000000"/>
                </a:solidFill>
                <a:latin typeface="Arial" pitchFamily="34" charset="0"/>
                <a:ea typeface="Calibri" pitchFamily="34" charset="0"/>
                <a:cs typeface="Calibri" pitchFamily="34" charset="0"/>
              </a:rPr>
              <a:t>alphabet on Student B’s back/palm. Student B must guess the letter.</a:t>
            </a:r>
            <a:endParaRPr lang="en-US" sz="2800" dirty="0" smtClean="0">
              <a:latin typeface="Arial" pitchFamily="34" charset="0"/>
              <a:cs typeface="Arial" pitchFamily="34" charset="0"/>
            </a:endParaRPr>
          </a:p>
          <a:p>
            <a:pPr eaLnBrk="0" fontAlgn="base" hangingPunct="0">
              <a:spcBef>
                <a:spcPct val="0"/>
              </a:spcBef>
              <a:spcAft>
                <a:spcPct val="0"/>
              </a:spcAft>
              <a:buFontTx/>
              <a:buChar char="•"/>
            </a:pPr>
            <a:r>
              <a:rPr lang="en-US" sz="2800" dirty="0" smtClean="0">
                <a:solidFill>
                  <a:srgbClr val="000000"/>
                </a:solidFill>
                <a:latin typeface="Arial" pitchFamily="34" charset="0"/>
                <a:ea typeface="Calibri" pitchFamily="34" charset="0"/>
                <a:cs typeface="Calibri" pitchFamily="34" charset="0"/>
              </a:rPr>
              <a:t>Teacher writes some words on the board (</a:t>
            </a:r>
            <a:r>
              <a:rPr lang="en-US" sz="2800" dirty="0" err="1" smtClean="0">
                <a:solidFill>
                  <a:srgbClr val="000000"/>
                </a:solidFill>
                <a:latin typeface="Arial" pitchFamily="34" charset="0"/>
                <a:ea typeface="Calibri" pitchFamily="34" charset="0"/>
                <a:cs typeface="Calibri" pitchFamily="34" charset="0"/>
              </a:rPr>
              <a:t>eg</a:t>
            </a:r>
            <a:r>
              <a:rPr lang="en-US" sz="2800" dirty="0" smtClean="0">
                <a:solidFill>
                  <a:srgbClr val="000000"/>
                </a:solidFill>
                <a:latin typeface="Arial" pitchFamily="34" charset="0"/>
                <a:ea typeface="Calibri" pitchFamily="34" charset="0"/>
                <a:cs typeface="Calibri" pitchFamily="34" charset="0"/>
              </a:rPr>
              <a:t> Bangladesh). Teacher asks students to</a:t>
            </a:r>
            <a:endParaRPr lang="en-US" sz="2800" dirty="0" smtClean="0">
              <a:latin typeface="Arial" pitchFamily="34" charset="0"/>
              <a:cs typeface="Arial" pitchFamily="34" charset="0"/>
            </a:endParaRPr>
          </a:p>
          <a:p>
            <a:pPr eaLnBrk="0" fontAlgn="base" hangingPunct="0">
              <a:spcBef>
                <a:spcPct val="0"/>
              </a:spcBef>
              <a:spcAft>
                <a:spcPct val="0"/>
              </a:spcAft>
            </a:pPr>
            <a:r>
              <a:rPr lang="en-US" sz="2800" dirty="0" smtClean="0">
                <a:solidFill>
                  <a:srgbClr val="000000"/>
                </a:solidFill>
                <a:latin typeface="Arial" pitchFamily="34" charset="0"/>
                <a:ea typeface="Calibri" pitchFamily="34" charset="0"/>
                <a:cs typeface="Calibri" pitchFamily="34" charset="0"/>
              </a:rPr>
              <a:t>find a certain letter (for example, point to the letter ‘a’).</a:t>
            </a: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i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3793"/>
                                        </p:tgtEl>
                                        <p:attrNameLst>
                                          <p:attrName>style.visibility</p:attrName>
                                        </p:attrNameLst>
                                      </p:cBhvr>
                                      <p:to>
                                        <p:strVal val="visible"/>
                                      </p:to>
                                    </p:set>
                                    <p:animEffect transition="in" filter="circle(in)">
                                      <p:cBhvr>
                                        <p:cTn id="19" dur="2000"/>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37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609600" y="-2841"/>
            <a:ext cx="17373600" cy="9299241"/>
          </a:xfrm>
          <a:prstGeom prst="rect">
            <a:avLst/>
          </a:prstGeom>
          <a:solidFill>
            <a:schemeClr val="accent5">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fontAlgn="base">
              <a:spcBef>
                <a:spcPct val="0"/>
              </a:spcBef>
              <a:spcAft>
                <a:spcPct val="0"/>
              </a:spcAft>
            </a:pPr>
            <a:r>
              <a:rPr lang="en-US" sz="2700" b="1" dirty="0" smtClean="0">
                <a:solidFill>
                  <a:srgbClr val="000000"/>
                </a:solidFill>
                <a:latin typeface="Arial" pitchFamily="34" charset="0"/>
                <a:ea typeface="Calibri" pitchFamily="34" charset="0"/>
                <a:cs typeface="Calibri" pitchFamily="34" charset="0"/>
              </a:rPr>
              <a:t>Combining letters to make words ( Resource paper 28) </a:t>
            </a:r>
            <a:endParaRPr lang="en-US" sz="2700" dirty="0" smtClean="0">
              <a:latin typeface="Arial" pitchFamily="34" charset="0"/>
              <a:cs typeface="Arial" pitchFamily="34" charset="0"/>
            </a:endParaRPr>
          </a:p>
          <a:p>
            <a:pPr eaLnBrk="0" fontAlgn="base" hangingPunct="0">
              <a:spcBef>
                <a:spcPct val="0"/>
              </a:spcBef>
              <a:spcAft>
                <a:spcPct val="0"/>
              </a:spcAft>
              <a:buFontTx/>
              <a:buChar char="•"/>
            </a:pPr>
            <a:r>
              <a:rPr lang="en-US" sz="2700" dirty="0" smtClean="0">
                <a:solidFill>
                  <a:srgbClr val="000000"/>
                </a:solidFill>
                <a:latin typeface="Arial" pitchFamily="34" charset="0"/>
                <a:ea typeface="Calibri" pitchFamily="34" charset="0"/>
                <a:cs typeface="Calibri" pitchFamily="34" charset="0"/>
              </a:rPr>
              <a:t>Teacher writes a letter on the board. Students must say a word beginning with the letter.</a:t>
            </a:r>
            <a:endParaRPr lang="en-US" sz="2700" dirty="0" smtClean="0">
              <a:latin typeface="Arial" pitchFamily="34" charset="0"/>
              <a:cs typeface="Arial" pitchFamily="34" charset="0"/>
            </a:endParaRPr>
          </a:p>
          <a:p>
            <a:pPr eaLnBrk="0" fontAlgn="base" hangingPunct="0">
              <a:spcBef>
                <a:spcPct val="0"/>
              </a:spcBef>
              <a:spcAft>
                <a:spcPct val="0"/>
              </a:spcAft>
              <a:buFontTx/>
              <a:buChar char="•"/>
            </a:pPr>
            <a:r>
              <a:rPr lang="en-US" sz="2700" dirty="0" smtClean="0">
                <a:solidFill>
                  <a:srgbClr val="000000"/>
                </a:solidFill>
                <a:latin typeface="Arial" pitchFamily="34" charset="0"/>
                <a:ea typeface="Calibri" pitchFamily="34" charset="0"/>
                <a:cs typeface="Calibri" pitchFamily="34" charset="0"/>
              </a:rPr>
              <a:t>Teacher divides class into two teams. Teaches writes a letter on the board (</a:t>
            </a:r>
            <a:r>
              <a:rPr lang="en-US" sz="2700" dirty="0" err="1" smtClean="0">
                <a:solidFill>
                  <a:srgbClr val="000000"/>
                </a:solidFill>
                <a:latin typeface="Arial" pitchFamily="34" charset="0"/>
                <a:ea typeface="Calibri" pitchFamily="34" charset="0"/>
                <a:cs typeface="Calibri" pitchFamily="34" charset="0"/>
              </a:rPr>
              <a:t>eg</a:t>
            </a:r>
            <a:r>
              <a:rPr lang="en-US" sz="2700" dirty="0" smtClean="0">
                <a:solidFill>
                  <a:srgbClr val="000000"/>
                </a:solidFill>
                <a:latin typeface="Arial" pitchFamily="34" charset="0"/>
                <a:ea typeface="Calibri" pitchFamily="34" charset="0"/>
                <a:cs typeface="Calibri" pitchFamily="34" charset="0"/>
              </a:rPr>
              <a:t> A).</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Teacher asks Team A for a word that includes </a:t>
            </a:r>
            <a:r>
              <a:rPr lang="en-US" sz="2700" i="1" dirty="0" smtClean="0">
                <a:solidFill>
                  <a:srgbClr val="000000"/>
                </a:solidFill>
                <a:latin typeface="Arial" pitchFamily="34" charset="0"/>
                <a:ea typeface="Calibri" pitchFamily="34" charset="0"/>
                <a:cs typeface="Calibri" pitchFamily="34" charset="0"/>
              </a:rPr>
              <a:t>a</a:t>
            </a:r>
            <a:r>
              <a:rPr lang="en-US" sz="2700" dirty="0" smtClean="0">
                <a:solidFill>
                  <a:srgbClr val="000000"/>
                </a:solidFill>
                <a:latin typeface="Arial" pitchFamily="34" charset="0"/>
                <a:ea typeface="Calibri" pitchFamily="34" charset="0"/>
                <a:cs typeface="Calibri" pitchFamily="34" charset="0"/>
              </a:rPr>
              <a:t>. Teacher then asks Team B, and so on.</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Continue until nobody in a team can think of another word. At this point, the other team</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is the winner. Play with letters or combinations of letters </a:t>
            </a:r>
            <a:r>
              <a:rPr lang="en-US" sz="2700" dirty="0" err="1" smtClean="0">
                <a:solidFill>
                  <a:srgbClr val="000000"/>
                </a:solidFill>
                <a:latin typeface="Arial" pitchFamily="34" charset="0"/>
                <a:ea typeface="Calibri" pitchFamily="34" charset="0"/>
                <a:cs typeface="Calibri" pitchFamily="34" charset="0"/>
              </a:rPr>
              <a:t>eg</a:t>
            </a:r>
            <a:r>
              <a:rPr lang="en-US" sz="2700" dirty="0" smtClean="0">
                <a:solidFill>
                  <a:srgbClr val="000000"/>
                </a:solidFill>
                <a:latin typeface="Arial" pitchFamily="34" charset="0"/>
                <a:ea typeface="Calibri" pitchFamily="34" charset="0"/>
                <a:cs typeface="Calibri" pitchFamily="34" charset="0"/>
              </a:rPr>
              <a:t>:</a:t>
            </a:r>
            <a:endParaRPr lang="en-US" sz="2700" dirty="0" smtClean="0">
              <a:latin typeface="Arial" pitchFamily="34" charset="0"/>
              <a:cs typeface="Arial" pitchFamily="34" charset="0"/>
            </a:endParaRPr>
          </a:p>
          <a:p>
            <a:pPr eaLnBrk="0" fontAlgn="base" hangingPunct="0">
              <a:spcBef>
                <a:spcPct val="0"/>
              </a:spcBef>
              <a:spcAft>
                <a:spcPct val="0"/>
              </a:spcAft>
              <a:buFontTx/>
              <a:buChar char="•"/>
            </a:pPr>
            <a:r>
              <a:rPr lang="en-US" sz="2700" dirty="0" smtClean="0">
                <a:solidFill>
                  <a:srgbClr val="000000"/>
                </a:solidFill>
                <a:latin typeface="Arial" pitchFamily="34" charset="0"/>
                <a:ea typeface="Calibri" pitchFamily="34" charset="0"/>
                <a:cs typeface="Calibri" pitchFamily="34" charset="0"/>
              </a:rPr>
              <a:t>Teacher starts writing a word on the board slowly for example: a…p…p…. Students</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must guess the word.</a:t>
            </a:r>
            <a:endParaRPr lang="en-US" sz="2700" dirty="0" smtClean="0">
              <a:latin typeface="Arial" pitchFamily="34" charset="0"/>
              <a:cs typeface="Arial" pitchFamily="34" charset="0"/>
            </a:endParaRPr>
          </a:p>
          <a:p>
            <a:pPr eaLnBrk="0" fontAlgn="base" hangingPunct="0">
              <a:spcBef>
                <a:spcPct val="0"/>
              </a:spcBef>
              <a:spcAft>
                <a:spcPct val="0"/>
              </a:spcAft>
              <a:buFontTx/>
              <a:buChar char="•"/>
            </a:pPr>
            <a:r>
              <a:rPr lang="en-US" sz="2700" dirty="0" smtClean="0">
                <a:solidFill>
                  <a:srgbClr val="000000"/>
                </a:solidFill>
                <a:latin typeface="Arial" pitchFamily="34" charset="0"/>
                <a:ea typeface="Calibri" pitchFamily="34" charset="0"/>
                <a:cs typeface="Calibri" pitchFamily="34" charset="0"/>
              </a:rPr>
              <a:t>Teacher writes some letters on the board (</a:t>
            </a:r>
            <a:r>
              <a:rPr lang="en-US" sz="2700" dirty="0" err="1" smtClean="0">
                <a:solidFill>
                  <a:srgbClr val="000000"/>
                </a:solidFill>
                <a:latin typeface="Arial" pitchFamily="34" charset="0"/>
                <a:ea typeface="Calibri" pitchFamily="34" charset="0"/>
                <a:cs typeface="Calibri" pitchFamily="34" charset="0"/>
              </a:rPr>
              <a:t>egsh</a:t>
            </a:r>
            <a:r>
              <a:rPr lang="en-US" sz="2700" dirty="0" smtClean="0">
                <a:solidFill>
                  <a:srgbClr val="000000"/>
                </a:solidFill>
                <a:latin typeface="Arial" pitchFamily="34" charset="0"/>
                <a:ea typeface="Calibri" pitchFamily="34" charset="0"/>
                <a:cs typeface="Calibri" pitchFamily="34" charset="0"/>
              </a:rPr>
              <a:t>). Everybody must stand. Teacher says a</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word from the current and previous lessons. If it contains </a:t>
            </a:r>
            <a:r>
              <a:rPr lang="en-US" sz="2700" i="1" dirty="0" err="1" smtClean="0">
                <a:solidFill>
                  <a:srgbClr val="000000"/>
                </a:solidFill>
                <a:latin typeface="Arial" pitchFamily="34" charset="0"/>
                <a:ea typeface="Calibri" pitchFamily="34" charset="0"/>
                <a:cs typeface="Calibri" pitchFamily="34" charset="0"/>
              </a:rPr>
              <a:t>sh</a:t>
            </a:r>
            <a:r>
              <a:rPr lang="en-US" sz="2700" dirty="0" smtClean="0">
                <a:solidFill>
                  <a:srgbClr val="000000"/>
                </a:solidFill>
                <a:latin typeface="Arial" pitchFamily="34" charset="0"/>
                <a:ea typeface="Calibri" pitchFamily="34" charset="0"/>
                <a:cs typeface="Calibri" pitchFamily="34" charset="0"/>
              </a:rPr>
              <a:t>, the students must sit down,</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if not, they remain standing.</a:t>
            </a:r>
            <a:endParaRPr lang="en-US" sz="2700" dirty="0" smtClean="0">
              <a:latin typeface="Arial" pitchFamily="34" charset="0"/>
              <a:cs typeface="Arial" pitchFamily="34" charset="0"/>
            </a:endParaRPr>
          </a:p>
          <a:p>
            <a:pPr eaLnBrk="0" fontAlgn="base" hangingPunct="0">
              <a:spcBef>
                <a:spcPct val="0"/>
              </a:spcBef>
              <a:spcAft>
                <a:spcPct val="0"/>
              </a:spcAft>
              <a:buFontTx/>
              <a:buChar char="•"/>
            </a:pPr>
            <a:r>
              <a:rPr lang="en-US" sz="2700" dirty="0" smtClean="0">
                <a:solidFill>
                  <a:srgbClr val="000000"/>
                </a:solidFill>
                <a:latin typeface="Arial" pitchFamily="34" charset="0"/>
                <a:ea typeface="Calibri" pitchFamily="34" charset="0"/>
                <a:cs typeface="Calibri" pitchFamily="34" charset="0"/>
              </a:rPr>
              <a:t>Students look at a lesson from </a:t>
            </a:r>
            <a:r>
              <a:rPr lang="en-US" sz="2700" i="1" dirty="0" smtClean="0">
                <a:solidFill>
                  <a:srgbClr val="000000"/>
                </a:solidFill>
                <a:latin typeface="Arial" pitchFamily="34" charset="0"/>
                <a:ea typeface="Calibri" pitchFamily="34" charset="0"/>
                <a:cs typeface="Calibri" pitchFamily="34" charset="0"/>
              </a:rPr>
              <a:t>English for Today </a:t>
            </a:r>
            <a:r>
              <a:rPr lang="en-US" sz="2700" dirty="0" smtClean="0">
                <a:solidFill>
                  <a:srgbClr val="000000"/>
                </a:solidFill>
                <a:latin typeface="Arial" pitchFamily="34" charset="0"/>
                <a:ea typeface="Calibri" pitchFamily="34" charset="0"/>
                <a:cs typeface="Calibri" pitchFamily="34" charset="0"/>
              </a:rPr>
              <a:t>Class 1 and 2 – books are open in front</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of them. Teacher says a word. Students shout ‘Yes’ if the word is on the page, or ‘No’ if</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the word is not on the page.</a:t>
            </a:r>
            <a:endParaRPr lang="en-US" sz="2700" dirty="0" smtClean="0">
              <a:latin typeface="Arial" pitchFamily="34" charset="0"/>
              <a:cs typeface="Arial" pitchFamily="34" charset="0"/>
            </a:endParaRPr>
          </a:p>
          <a:p>
            <a:pPr eaLnBrk="0" fontAlgn="base" hangingPunct="0">
              <a:spcBef>
                <a:spcPct val="0"/>
              </a:spcBef>
              <a:spcAft>
                <a:spcPct val="0"/>
              </a:spcAft>
              <a:buFontTx/>
              <a:buChar char="•"/>
            </a:pPr>
            <a:r>
              <a:rPr lang="en-US" sz="2700" dirty="0" smtClean="0">
                <a:solidFill>
                  <a:srgbClr val="000000"/>
                </a:solidFill>
                <a:latin typeface="Arial" pitchFamily="34" charset="0"/>
                <a:ea typeface="Calibri" pitchFamily="34" charset="0"/>
                <a:cs typeface="Calibri" pitchFamily="34" charset="0"/>
              </a:rPr>
              <a:t>Teacher writes letters t-c-a on the board. Students have to write them in the correct</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order: cat</a:t>
            </a:r>
            <a:endParaRPr lang="en-US" sz="2700" dirty="0" smtClean="0">
              <a:latin typeface="Arial" pitchFamily="34" charset="0"/>
              <a:cs typeface="Arial" pitchFamily="34" charset="0"/>
            </a:endParaRPr>
          </a:p>
          <a:p>
            <a:pPr eaLnBrk="0" fontAlgn="base" hangingPunct="0">
              <a:spcBef>
                <a:spcPct val="0"/>
              </a:spcBef>
              <a:spcAft>
                <a:spcPct val="0"/>
              </a:spcAft>
              <a:buFontTx/>
              <a:buChar char="•"/>
            </a:pPr>
            <a:r>
              <a:rPr lang="en-US" sz="2700" dirty="0" smtClean="0">
                <a:solidFill>
                  <a:srgbClr val="000000"/>
                </a:solidFill>
                <a:latin typeface="Arial" pitchFamily="34" charset="0"/>
                <a:ea typeface="Calibri" pitchFamily="34" charset="0"/>
                <a:cs typeface="Calibri" pitchFamily="34" charset="0"/>
              </a:rPr>
              <a:t>Teacher writes words on the board, and gives students time to remember them. Teacher</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rubs words out, students write the words from memory.</a:t>
            </a:r>
            <a:endParaRPr lang="en-US" sz="2700" dirty="0" smtClean="0">
              <a:latin typeface="Arial" pitchFamily="34" charset="0"/>
              <a:cs typeface="Arial" pitchFamily="34" charset="0"/>
            </a:endParaRPr>
          </a:p>
          <a:p>
            <a:pPr eaLnBrk="0" fontAlgn="base" hangingPunct="0">
              <a:spcBef>
                <a:spcPct val="0"/>
              </a:spcBef>
              <a:spcAft>
                <a:spcPct val="0"/>
              </a:spcAft>
              <a:buFontTx/>
              <a:buChar char="•"/>
            </a:pPr>
            <a:r>
              <a:rPr lang="en-US" sz="2700" dirty="0" smtClean="0">
                <a:solidFill>
                  <a:srgbClr val="000000"/>
                </a:solidFill>
                <a:latin typeface="Arial" pitchFamily="34" charset="0"/>
                <a:ea typeface="Calibri" pitchFamily="34" charset="0"/>
                <a:cs typeface="Calibri" pitchFamily="34" charset="0"/>
              </a:rPr>
              <a:t>Teacher writes a pair of letters on the board (</a:t>
            </a:r>
            <a:r>
              <a:rPr lang="en-US" sz="2700" dirty="0" err="1" smtClean="0">
                <a:solidFill>
                  <a:srgbClr val="000000"/>
                </a:solidFill>
                <a:latin typeface="Arial" pitchFamily="34" charset="0"/>
                <a:ea typeface="Calibri" pitchFamily="34" charset="0"/>
                <a:cs typeface="Calibri" pitchFamily="34" charset="0"/>
              </a:rPr>
              <a:t>egth</a:t>
            </a:r>
            <a:r>
              <a:rPr lang="en-US" sz="2700" dirty="0" smtClean="0">
                <a:solidFill>
                  <a:srgbClr val="000000"/>
                </a:solidFill>
                <a:latin typeface="Arial" pitchFamily="34" charset="0"/>
                <a:ea typeface="Calibri" pitchFamily="34" charset="0"/>
                <a:cs typeface="Calibri" pitchFamily="34" charset="0"/>
              </a:rPr>
              <a:t>). In pairs or groups, In small groups,</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students write as many words as they know using the letters. Teacher gives a time limit</a:t>
            </a:r>
            <a:endParaRPr lang="en-US" sz="2700" dirty="0" smtClean="0">
              <a:latin typeface="Arial" pitchFamily="34" charset="0"/>
              <a:cs typeface="Arial" pitchFamily="34" charset="0"/>
            </a:endParaRP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a:t>
            </a:r>
            <a:r>
              <a:rPr lang="en-US" sz="2700" dirty="0" err="1" smtClean="0">
                <a:solidFill>
                  <a:srgbClr val="000000"/>
                </a:solidFill>
                <a:latin typeface="Arial" pitchFamily="34" charset="0"/>
                <a:ea typeface="Calibri" pitchFamily="34" charset="0"/>
                <a:cs typeface="Calibri" pitchFamily="34" charset="0"/>
              </a:rPr>
              <a:t>eg</a:t>
            </a:r>
            <a:r>
              <a:rPr lang="en-US" sz="2700" dirty="0" smtClean="0">
                <a:solidFill>
                  <a:srgbClr val="000000"/>
                </a:solidFill>
                <a:latin typeface="Arial" pitchFamily="34" charset="0"/>
                <a:ea typeface="Calibri" pitchFamily="34" charset="0"/>
                <a:cs typeface="Calibri" pitchFamily="34" charset="0"/>
              </a:rPr>
              <a:t> two minutes). This activity is useful for </a:t>
            </a:r>
            <a:r>
              <a:rPr lang="en-US" sz="2700" dirty="0" err="1" smtClean="0">
                <a:solidFill>
                  <a:srgbClr val="000000"/>
                </a:solidFill>
                <a:latin typeface="Arial" pitchFamily="34" charset="0"/>
                <a:ea typeface="Calibri" pitchFamily="34" charset="0"/>
                <a:cs typeface="Calibri" pitchFamily="34" charset="0"/>
              </a:rPr>
              <a:t>practising</a:t>
            </a:r>
            <a:r>
              <a:rPr lang="en-US" sz="2700" dirty="0" smtClean="0">
                <a:solidFill>
                  <a:srgbClr val="000000"/>
                </a:solidFill>
                <a:latin typeface="Arial" pitchFamily="34" charset="0"/>
                <a:ea typeface="Calibri" pitchFamily="34" charset="0"/>
                <a:cs typeface="Calibri" pitchFamily="34" charset="0"/>
              </a:rPr>
              <a:t> pairs of letters that make a new</a:t>
            </a:r>
          </a:p>
          <a:p>
            <a:pPr eaLnBrk="0" fontAlgn="base" hangingPunct="0">
              <a:spcBef>
                <a:spcPct val="0"/>
              </a:spcBef>
              <a:spcAft>
                <a:spcPct val="0"/>
              </a:spcAft>
            </a:pPr>
            <a:r>
              <a:rPr lang="en-US" sz="2700" dirty="0" smtClean="0">
                <a:solidFill>
                  <a:srgbClr val="000000"/>
                </a:solidFill>
                <a:latin typeface="Arial" pitchFamily="34" charset="0"/>
                <a:ea typeface="Calibri" pitchFamily="34" charset="0"/>
                <a:cs typeface="Calibri" pitchFamily="34" charset="0"/>
              </a:rPr>
              <a:t>sound. For example, </a:t>
            </a:r>
            <a:r>
              <a:rPr lang="en-US" sz="2700" i="1" dirty="0" err="1" smtClean="0">
                <a:solidFill>
                  <a:srgbClr val="000000"/>
                </a:solidFill>
                <a:latin typeface="Arial" pitchFamily="34" charset="0"/>
                <a:ea typeface="Calibri" pitchFamily="34" charset="0"/>
                <a:cs typeface="Calibri" pitchFamily="34" charset="0"/>
              </a:rPr>
              <a:t>ai</a:t>
            </a:r>
            <a:r>
              <a:rPr lang="en-US" sz="2700" dirty="0" smtClean="0">
                <a:solidFill>
                  <a:srgbClr val="000000"/>
                </a:solidFill>
                <a:latin typeface="Arial" pitchFamily="34" charset="0"/>
                <a:ea typeface="Calibri" pitchFamily="34" charset="0"/>
                <a:cs typeface="Calibri" pitchFamily="34" charset="0"/>
              </a:rPr>
              <a:t>, </a:t>
            </a:r>
            <a:r>
              <a:rPr lang="en-US" sz="2700" i="1" dirty="0" err="1" smtClean="0">
                <a:solidFill>
                  <a:srgbClr val="000000"/>
                </a:solidFill>
                <a:latin typeface="Arial" pitchFamily="34" charset="0"/>
                <a:ea typeface="Calibri" pitchFamily="34" charset="0"/>
                <a:cs typeface="Calibri" pitchFamily="34" charset="0"/>
              </a:rPr>
              <a:t>oo</a:t>
            </a:r>
            <a:r>
              <a:rPr lang="en-US" sz="2700" dirty="0" smtClean="0">
                <a:solidFill>
                  <a:srgbClr val="000000"/>
                </a:solidFill>
                <a:latin typeface="Arial" pitchFamily="34" charset="0"/>
                <a:ea typeface="Calibri" pitchFamily="34" charset="0"/>
                <a:cs typeface="Calibri" pitchFamily="34" charset="0"/>
              </a:rPr>
              <a:t>, </a:t>
            </a:r>
            <a:r>
              <a:rPr lang="en-US" sz="2700" i="1" dirty="0" err="1" smtClean="0">
                <a:solidFill>
                  <a:srgbClr val="000000"/>
                </a:solidFill>
                <a:latin typeface="Arial" pitchFamily="34" charset="0"/>
                <a:ea typeface="Calibri" pitchFamily="34" charset="0"/>
                <a:cs typeface="Calibri" pitchFamily="34" charset="0"/>
              </a:rPr>
              <a:t>ee</a:t>
            </a:r>
            <a:r>
              <a:rPr lang="en-US" sz="2700" dirty="0" smtClean="0">
                <a:solidFill>
                  <a:srgbClr val="000000"/>
                </a:solidFill>
                <a:latin typeface="Arial" pitchFamily="34" charset="0"/>
                <a:ea typeface="Calibri" pitchFamily="34" charset="0"/>
                <a:cs typeface="Calibri" pitchFamily="34" charset="0"/>
              </a:rPr>
              <a:t>, </a:t>
            </a:r>
            <a:r>
              <a:rPr lang="en-US" sz="2700" i="1" dirty="0" err="1" smtClean="0">
                <a:solidFill>
                  <a:srgbClr val="000000"/>
                </a:solidFill>
                <a:latin typeface="Arial" pitchFamily="34" charset="0"/>
                <a:ea typeface="Calibri" pitchFamily="34" charset="0"/>
                <a:cs typeface="Calibri" pitchFamily="34" charset="0"/>
              </a:rPr>
              <a:t>ou</a:t>
            </a:r>
            <a:r>
              <a:rPr lang="en-US" sz="2700" dirty="0" smtClean="0">
                <a:solidFill>
                  <a:srgbClr val="000000"/>
                </a:solidFill>
                <a:latin typeface="Arial" pitchFamily="34" charset="0"/>
                <a:ea typeface="Calibri" pitchFamily="34" charset="0"/>
                <a:cs typeface="Calibri" pitchFamily="34" charset="0"/>
              </a:rPr>
              <a:t>, </a:t>
            </a:r>
            <a:r>
              <a:rPr lang="en-US" sz="2700" i="1" dirty="0" err="1" smtClean="0">
                <a:solidFill>
                  <a:srgbClr val="000000"/>
                </a:solidFill>
                <a:latin typeface="Arial" pitchFamily="34" charset="0"/>
                <a:ea typeface="Calibri" pitchFamily="34" charset="0"/>
                <a:cs typeface="Calibri" pitchFamily="34" charset="0"/>
              </a:rPr>
              <a:t>ar</a:t>
            </a:r>
            <a:r>
              <a:rPr lang="en-US" sz="2700" dirty="0" smtClean="0">
                <a:solidFill>
                  <a:srgbClr val="000000"/>
                </a:solidFill>
                <a:latin typeface="Arial" pitchFamily="34" charset="0"/>
                <a:ea typeface="Calibri" pitchFamily="34" charset="0"/>
                <a:cs typeface="Calibri" pitchFamily="34" charset="0"/>
              </a:rPr>
              <a:t>, </a:t>
            </a:r>
            <a:r>
              <a:rPr lang="en-US" sz="2700" i="1" dirty="0" smtClean="0">
                <a:solidFill>
                  <a:srgbClr val="000000"/>
                </a:solidFill>
                <a:latin typeface="Arial" pitchFamily="34" charset="0"/>
                <a:ea typeface="Calibri" pitchFamily="34" charset="0"/>
                <a:cs typeface="Calibri" pitchFamily="34" charset="0"/>
              </a:rPr>
              <a:t>or</a:t>
            </a:r>
            <a:r>
              <a:rPr lang="en-US" sz="2700" dirty="0" smtClean="0">
                <a:solidFill>
                  <a:srgbClr val="000000"/>
                </a:solidFill>
                <a:latin typeface="Arial" pitchFamily="34" charset="0"/>
                <a:ea typeface="Calibri" pitchFamily="34" charset="0"/>
                <a:cs typeface="Calibri" pitchFamily="34" charset="0"/>
              </a:rPr>
              <a:t>, </a:t>
            </a:r>
            <a:r>
              <a:rPr lang="en-US" sz="2700" i="1" dirty="0" smtClean="0">
                <a:solidFill>
                  <a:srgbClr val="000000"/>
                </a:solidFill>
                <a:latin typeface="Arial" pitchFamily="34" charset="0"/>
                <a:ea typeface="Calibri" pitchFamily="34" charset="0"/>
                <a:cs typeface="Calibri" pitchFamily="34" charset="0"/>
              </a:rPr>
              <a:t>ay</a:t>
            </a:r>
            <a:r>
              <a:rPr lang="en-US" sz="2700" dirty="0" smtClean="0">
                <a:solidFill>
                  <a:srgbClr val="000000"/>
                </a:solidFill>
                <a:latin typeface="Arial" pitchFamily="34" charset="0"/>
                <a:ea typeface="Calibri" pitchFamily="34" charset="0"/>
                <a:cs typeface="Calibri" pitchFamily="34" charset="0"/>
              </a:rPr>
              <a:t>, </a:t>
            </a:r>
            <a:r>
              <a:rPr lang="en-US" sz="2700" i="1" dirty="0" err="1" smtClean="0">
                <a:solidFill>
                  <a:srgbClr val="000000"/>
                </a:solidFill>
                <a:latin typeface="Arial" pitchFamily="34" charset="0"/>
                <a:ea typeface="Calibri" pitchFamily="34" charset="0"/>
                <a:cs typeface="Calibri" pitchFamily="34" charset="0"/>
              </a:rPr>
              <a:t>ow</a:t>
            </a:r>
            <a:r>
              <a:rPr lang="en-US" sz="2700" dirty="0" smtClean="0">
                <a:solidFill>
                  <a:srgbClr val="000000"/>
                </a:solidFill>
                <a:latin typeface="Arial" pitchFamily="34" charset="0"/>
                <a:ea typeface="Calibri" pitchFamily="34" charset="0"/>
                <a:cs typeface="Calibri" pitchFamily="34" charset="0"/>
              </a:rPr>
              <a:t>, </a:t>
            </a:r>
            <a:r>
              <a:rPr lang="en-US" sz="2700" i="1" dirty="0" err="1" smtClean="0">
                <a:solidFill>
                  <a:srgbClr val="000000"/>
                </a:solidFill>
                <a:latin typeface="Arial" pitchFamily="34" charset="0"/>
                <a:ea typeface="Calibri" pitchFamily="34" charset="0"/>
                <a:cs typeface="Calibri" pitchFamily="34" charset="0"/>
              </a:rPr>
              <a:t>sh</a:t>
            </a:r>
            <a:r>
              <a:rPr lang="en-US" sz="2700" dirty="0" smtClean="0">
                <a:solidFill>
                  <a:srgbClr val="000000"/>
                </a:solidFill>
                <a:latin typeface="Arial" pitchFamily="34" charset="0"/>
                <a:ea typeface="Calibri" pitchFamily="34" charset="0"/>
                <a:cs typeface="Calibri" pitchFamily="34" charset="0"/>
              </a:rPr>
              <a:t>, </a:t>
            </a:r>
            <a:r>
              <a:rPr lang="en-US" sz="2700" i="1" dirty="0" err="1" smtClean="0">
                <a:solidFill>
                  <a:srgbClr val="000000"/>
                </a:solidFill>
                <a:latin typeface="Arial" pitchFamily="34" charset="0"/>
                <a:ea typeface="Calibri" pitchFamily="34" charset="0"/>
                <a:cs typeface="Calibri" pitchFamily="34" charset="0"/>
              </a:rPr>
              <a:t>th</a:t>
            </a:r>
            <a:r>
              <a:rPr lang="en-US" sz="2700" dirty="0" smtClean="0">
                <a:solidFill>
                  <a:srgbClr val="000000"/>
                </a:solidFill>
                <a:latin typeface="Arial" pitchFamily="34" charset="0"/>
                <a:ea typeface="Calibri" pitchFamily="34" charset="0"/>
                <a:cs typeface="Calibri" pitchFamily="34" charset="0"/>
              </a:rPr>
              <a:t>, </a:t>
            </a:r>
            <a:r>
              <a:rPr lang="en-US" sz="2700" i="1" dirty="0" err="1" smtClean="0">
                <a:solidFill>
                  <a:srgbClr val="000000"/>
                </a:solidFill>
                <a:latin typeface="Arial" pitchFamily="34" charset="0"/>
                <a:ea typeface="Calibri" pitchFamily="34" charset="0"/>
                <a:cs typeface="Calibri" pitchFamily="34" charset="0"/>
              </a:rPr>
              <a:t>ch</a:t>
            </a:r>
            <a:r>
              <a:rPr lang="en-US" sz="2700" dirty="0" smtClean="0">
                <a:solidFill>
                  <a:srgbClr val="000000"/>
                </a:solidFill>
                <a:latin typeface="Arial" pitchFamily="34" charset="0"/>
                <a:ea typeface="Calibri" pitchFamily="34" charset="0"/>
                <a:cs typeface="Calibri" pitchFamily="34" charset="0"/>
              </a:rPr>
              <a:t>, </a:t>
            </a:r>
            <a:r>
              <a:rPr lang="en-US" sz="2700" i="1" dirty="0" err="1" smtClean="0">
                <a:solidFill>
                  <a:srgbClr val="000000"/>
                </a:solidFill>
                <a:latin typeface="Arial" pitchFamily="34" charset="0"/>
                <a:ea typeface="Calibri" pitchFamily="34" charset="0"/>
                <a:cs typeface="Calibri" pitchFamily="34" charset="0"/>
              </a:rPr>
              <a:t>wh</a:t>
            </a:r>
            <a:r>
              <a:rPr lang="en-US" sz="2700" dirty="0" smtClean="0">
                <a:solidFill>
                  <a:srgbClr val="000000"/>
                </a:solidFill>
                <a:latin typeface="Arial" pitchFamily="34" charset="0"/>
                <a:ea typeface="Calibri" pitchFamily="34" charset="0"/>
                <a:cs typeface="Calibri" pitchFamily="34" charset="0"/>
              </a:rPr>
              <a:t>, </a:t>
            </a:r>
            <a:r>
              <a:rPr lang="en-US" sz="2700" i="1" dirty="0" smtClean="0">
                <a:solidFill>
                  <a:srgbClr val="000000"/>
                </a:solidFill>
                <a:latin typeface="Arial" pitchFamily="34" charset="0"/>
                <a:ea typeface="Calibri" pitchFamily="34" charset="0"/>
                <a:cs typeface="Calibri" pitchFamily="34" charset="0"/>
              </a:rPr>
              <a:t>ph</a:t>
            </a:r>
            <a:r>
              <a:rPr lang="en-US" sz="2700" dirty="0" smtClean="0">
                <a:solidFill>
                  <a:srgbClr val="000000"/>
                </a:solidFill>
                <a:latin typeface="Arial" pitchFamily="34" charset="0"/>
                <a:ea typeface="Calibri" pitchFamily="34" charset="0"/>
                <a:cs typeface="Calibri" pitchFamily="34" charset="0"/>
              </a:rPr>
              <a:t>.</a:t>
            </a:r>
            <a:r>
              <a:rPr lang="en-US" sz="2700" dirty="0" smtClean="0">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4817"/>
                                        </p:tgtEl>
                                        <p:attrNameLst>
                                          <p:attrName>style.visibility</p:attrName>
                                        </p:attrNameLst>
                                      </p:cBhvr>
                                      <p:to>
                                        <p:strVal val="visible"/>
                                      </p:to>
                                    </p:set>
                                    <p:animEffect transition="in" filter="strips(downLeft)">
                                      <p:cBhvr>
                                        <p:cTn id="7" dur="500"/>
                                        <p:tgtEl>
                                          <p:spTgt spid="34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t1.gstatic.com/images?q=tbn:ANd9GcSlh3DaDS8yUEjADBSHSgB55yuF1Ojj9Bo0jsFhKBQrzA6pdcAaOfL6SBab3A"/>
          <p:cNvPicPr/>
          <p:nvPr/>
        </p:nvPicPr>
        <p:blipFill>
          <a:blip r:embed="rId2" cstate="print"/>
          <a:srcRect/>
          <a:stretch>
            <a:fillRect/>
          </a:stretch>
        </p:blipFill>
        <p:spPr bwMode="auto">
          <a:xfrm>
            <a:off x="3505201" y="457200"/>
            <a:ext cx="10515602" cy="40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Content Placeholder 3" descr="http://t3.gstatic.com/images?q=tbn:ANd9GcTIxIwva77cZnCwL3D6RNOSfYcMxddBh1uSbbSrdwnG8NOmQOYkA4vWyA"/>
          <p:cNvPicPr>
            <a:picLocks/>
          </p:cNvPicPr>
          <p:nvPr/>
        </p:nvPicPr>
        <p:blipFill>
          <a:blip r:embed="rId3" cstate="print"/>
          <a:srcRect/>
          <a:stretch>
            <a:fillRect/>
          </a:stretch>
        </p:blipFill>
        <p:spPr>
          <a:xfrm>
            <a:off x="5867400" y="5029200"/>
            <a:ext cx="6248400" cy="31048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par>
                                <p:cTn id="8" presetID="1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plus(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09600" y="-8315"/>
            <a:ext cx="17221200" cy="1820270"/>
          </a:xfrm>
          <a:prstGeom prst="rect">
            <a:avLst/>
          </a:prstGeom>
          <a:solidFill>
            <a:schemeClr val="accent5">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3600" b="1" dirty="0" smtClean="0">
                <a:solidFill>
                  <a:srgbClr val="000000"/>
                </a:solidFill>
                <a:latin typeface="Arial" pitchFamily="34" charset="0"/>
                <a:ea typeface="Calibri" pitchFamily="34" charset="0"/>
                <a:cs typeface="Calibri" pitchFamily="34" charset="0"/>
              </a:rPr>
              <a:t>Day-4</a:t>
            </a:r>
            <a:endParaRPr lang="en-US" sz="3600" dirty="0" smtClean="0">
              <a:latin typeface="Arial" pitchFamily="34" charset="0"/>
              <a:cs typeface="Arial" pitchFamily="34" charset="0"/>
            </a:endParaRPr>
          </a:p>
          <a:p>
            <a:pPr algn="ctr" eaLnBrk="0" fontAlgn="base" hangingPunct="0">
              <a:spcBef>
                <a:spcPct val="0"/>
              </a:spcBef>
              <a:spcAft>
                <a:spcPct val="0"/>
              </a:spcAft>
            </a:pPr>
            <a:r>
              <a:rPr lang="en-US" sz="3600" b="1" dirty="0" smtClean="0">
                <a:solidFill>
                  <a:srgbClr val="000000"/>
                </a:solidFill>
                <a:latin typeface="Arial" pitchFamily="34" charset="0"/>
                <a:ea typeface="Calibri" pitchFamily="34" charset="0"/>
                <a:cs typeface="Calibri" pitchFamily="34" charset="0"/>
              </a:rPr>
              <a:t>Session-3</a:t>
            </a:r>
            <a:endParaRPr lang="en-US" sz="3600" dirty="0" smtClean="0">
              <a:latin typeface="Arial" pitchFamily="34" charset="0"/>
              <a:cs typeface="Arial" pitchFamily="34" charset="0"/>
            </a:endParaRPr>
          </a:p>
          <a:p>
            <a:pPr algn="ctr" eaLnBrk="0" fontAlgn="base" hangingPunct="0">
              <a:spcBef>
                <a:spcPct val="0"/>
              </a:spcBef>
              <a:spcAft>
                <a:spcPct val="0"/>
              </a:spcAft>
            </a:pPr>
            <a:r>
              <a:rPr lang="en-US" sz="3600" b="1" dirty="0" smtClean="0">
                <a:solidFill>
                  <a:srgbClr val="000000"/>
                </a:solidFill>
                <a:latin typeface="Arial" pitchFamily="34" charset="0"/>
                <a:ea typeface="Calibri" pitchFamily="34" charset="0"/>
                <a:cs typeface="Calibri" pitchFamily="34" charset="0"/>
              </a:rPr>
              <a:t>Introducing Reading</a:t>
            </a:r>
            <a:endParaRPr lang="en-US" sz="3600" dirty="0" smtClean="0">
              <a:latin typeface="Arial" pitchFamily="34" charset="0"/>
              <a:cs typeface="Arial" pitchFamily="34" charset="0"/>
            </a:endParaRPr>
          </a:p>
        </p:txBody>
      </p:sp>
      <p:sp>
        <p:nvSpPr>
          <p:cNvPr id="3" name="Rectangle 2"/>
          <p:cNvSpPr/>
          <p:nvPr/>
        </p:nvSpPr>
        <p:spPr>
          <a:xfrm>
            <a:off x="609600" y="2106381"/>
            <a:ext cx="17221200" cy="789219"/>
          </a:xfrm>
          <a:prstGeom prst="rect">
            <a:avLst/>
          </a:prstGeom>
          <a:solidFill>
            <a:srgbClr val="FFFF00"/>
          </a:solidFill>
          <a:ln w="28575">
            <a:solidFill>
              <a:srgbClr val="FF0000"/>
            </a:solidFill>
          </a:ln>
        </p:spPr>
        <p:txBody>
          <a:bodyPr wrap="square" lIns="156746" tIns="78373" rIns="156746" bIns="78373">
            <a:spAutoFit/>
          </a:bodyPr>
          <a:lstStyle/>
          <a:p>
            <a:pPr algn="ctr"/>
            <a:r>
              <a:rPr lang="en-US" sz="4100" b="1" dirty="0" smtClean="0"/>
              <a:t>Activity-1: Identifying the ways to teach reading </a:t>
            </a:r>
            <a:endParaRPr lang="en-US" sz="4100" dirty="0"/>
          </a:p>
        </p:txBody>
      </p:sp>
      <p:sp>
        <p:nvSpPr>
          <p:cNvPr id="54273" name="Rectangle 1"/>
          <p:cNvSpPr>
            <a:spLocks noChangeArrowheads="1"/>
          </p:cNvSpPr>
          <p:nvPr/>
        </p:nvSpPr>
        <p:spPr bwMode="auto">
          <a:xfrm>
            <a:off x="609600" y="3200400"/>
            <a:ext cx="17297400" cy="5205812"/>
          </a:xfrm>
          <a:prstGeom prst="rect">
            <a:avLst/>
          </a:prstGeom>
          <a:solidFill>
            <a:schemeClr val="accent2">
              <a:lumMod val="60000"/>
              <a:lumOff val="40000"/>
            </a:schemeClr>
          </a:solidFill>
          <a:ln w="38100">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just" fontAlgn="base">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This session will introduce the very important receptive skill – reading. It will start by discussing the two types of reading: ‘reading aloud and silent reading’. This session then analyses and discusses how to carry out reading activities in the classroom.</a:t>
            </a:r>
            <a:endParaRPr lang="en-US" sz="4100" dirty="0" smtClean="0">
              <a:latin typeface="Arial" pitchFamily="34" charset="0"/>
              <a:cs typeface="Arial" pitchFamily="34" charset="0"/>
            </a:endParaRPr>
          </a:p>
          <a:p>
            <a:pPr algn="just"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Teaching reading skills means to help students comprehend the reading text. For classroom practice, a teacher can do it through three stages of a reading lesson – pre, while and post reading. This session discusses how to carry out reading activities using the three stages in the classroom. </a:t>
            </a:r>
            <a:endParaRPr lang="en-US" sz="41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5841"/>
                                        </p:tgtEl>
                                        <p:attrNameLst>
                                          <p:attrName>style.visibility</p:attrName>
                                        </p:attrNameLst>
                                      </p:cBhvr>
                                      <p:to>
                                        <p:strVal val="visible"/>
                                      </p:to>
                                    </p:set>
                                    <p:anim calcmode="lin" valueType="num">
                                      <p:cBhvr>
                                        <p:cTn id="7" dur="500" decel="50000" fill="hold">
                                          <p:stCondLst>
                                            <p:cond delay="0"/>
                                          </p:stCondLst>
                                        </p:cTn>
                                        <p:tgtEl>
                                          <p:spTgt spid="3584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584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5841"/>
                                        </p:tgtEl>
                                        <p:attrNameLst>
                                          <p:attrName>ppt_w</p:attrName>
                                        </p:attrNameLst>
                                      </p:cBhvr>
                                      <p:tavLst>
                                        <p:tav tm="0">
                                          <p:val>
                                            <p:strVal val="#ppt_w*.05"/>
                                          </p:val>
                                        </p:tav>
                                        <p:tav tm="100000">
                                          <p:val>
                                            <p:strVal val="#ppt_w"/>
                                          </p:val>
                                        </p:tav>
                                      </p:tavLst>
                                    </p:anim>
                                    <p:anim calcmode="lin" valueType="num">
                                      <p:cBhvr>
                                        <p:cTn id="10" dur="1000" fill="hold"/>
                                        <p:tgtEl>
                                          <p:spTgt spid="3584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584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584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584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5841"/>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4273"/>
                                        </p:tgtEl>
                                        <p:attrNameLst>
                                          <p:attrName>style.visibility</p:attrName>
                                        </p:attrNameLst>
                                      </p:cBhvr>
                                      <p:to>
                                        <p:strVal val="visible"/>
                                      </p:to>
                                    </p:set>
                                    <p:animEffect transition="in" filter="checkerboard(across)">
                                      <p:cBhvr>
                                        <p:cTn id="24" dur="500"/>
                                        <p:tgtEl>
                                          <p:spTgt spid="54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animBg="1"/>
      <p:bldP spid="3" grpId="0" animBg="1"/>
      <p:bldP spid="542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668553"/>
            <a:ext cx="17221200" cy="7637247"/>
          </a:xfrm>
          <a:prstGeom prst="rect">
            <a:avLst/>
          </a:prstGeom>
          <a:blipFill>
            <a:blip r:embed="rId2" cstate="print"/>
            <a:tile tx="0" ty="0" sx="100000" sy="100000" flip="none" algn="tl"/>
          </a:blipFill>
          <a:ln w="38100">
            <a:solidFill>
              <a:srgbClr val="FF0000"/>
            </a:solidFill>
            <a:miter lim="800000"/>
            <a:headEnd/>
            <a:tailEnd/>
          </a:ln>
          <a:effectLst>
            <a:glow rad="228600">
              <a:schemeClr val="accent2">
                <a:satMod val="175000"/>
                <a:alpha val="40000"/>
              </a:schemeClr>
            </a:glow>
          </a:effectLst>
        </p:spPr>
        <p:txBody>
          <a:bodyPr vert="horz" wrap="square" lIns="156746" tIns="78373" rIns="156746" bIns="78373" numCol="1" anchor="ctr" anchorCtr="0" compatLnSpc="1">
            <a:prstTxWarp prst="textNoShape">
              <a:avLst/>
            </a:prstTxWarp>
            <a:spAutoFit/>
          </a:bodyPr>
          <a:lstStyle/>
          <a:p>
            <a:pPr algn="just" fontAlgn="base">
              <a:spcBef>
                <a:spcPct val="0"/>
              </a:spcBef>
              <a:spcAft>
                <a:spcPct val="0"/>
              </a:spcAft>
            </a:pPr>
            <a:r>
              <a:rPr lang="en-JM" sz="5400" dirty="0" smtClean="0">
                <a:solidFill>
                  <a:srgbClr val="000000"/>
                </a:solidFill>
                <a:latin typeface="Arial" pitchFamily="34" charset="0"/>
                <a:ea typeface="Calibri" pitchFamily="34" charset="0"/>
                <a:cs typeface="Calibri" pitchFamily="34" charset="0"/>
              </a:rPr>
              <a:t>The most common feature of a primary classroom in Bangladesh is that there are more or less 60-70 students sitting in a room. At least 5 students sit on a long bench with another high bench in front of them to keep books on. There is a chair and a table in front of them for the teacher. </a:t>
            </a:r>
            <a:r>
              <a:rPr lang="en-US" sz="5400" dirty="0" smtClean="0">
                <a:solidFill>
                  <a:srgbClr val="000000"/>
                </a:solidFill>
                <a:latin typeface="Arial" pitchFamily="34" charset="0"/>
                <a:ea typeface="Calibri" pitchFamily="34" charset="0"/>
                <a:cs typeface="Calibri" pitchFamily="34" charset="0"/>
              </a:rPr>
              <a:t>It is very difficult to teach and assess students learning.  In this session, participants will learn about how they can deal with major challenges</a:t>
            </a:r>
            <a:endParaRPr lang="en-US" sz="54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381000" y="1981200"/>
            <a:ext cx="17602200" cy="5047536"/>
          </a:xfrm>
          <a:prstGeom prst="rect">
            <a:avLst/>
          </a:prstGeom>
          <a:solidFill>
            <a:schemeClr val="accent3">
              <a:lumMod val="60000"/>
              <a:lumOff val="40000"/>
            </a:schemeClr>
          </a:solidFill>
          <a:ln w="38100">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eaLnBrk="0" fontAlgn="base" hangingPunct="0">
              <a:spcBef>
                <a:spcPct val="0"/>
              </a:spcBef>
              <a:spcAft>
                <a:spcPct val="0"/>
              </a:spcAft>
            </a:pPr>
            <a:r>
              <a:rPr lang="en-US" sz="4100" dirty="0" smtClean="0">
                <a:solidFill>
                  <a:srgbClr val="000000"/>
                </a:solidFill>
                <a:latin typeface="Arial" pitchFamily="34" charset="0"/>
                <a:ea typeface="Calibri" pitchFamily="34" charset="0"/>
                <a:cs typeface="Calibri" pitchFamily="34" charset="0"/>
              </a:rPr>
              <a:t>Tell the participants that teachers teach reading to their students in a number of ways. Give them </a:t>
            </a:r>
            <a:r>
              <a:rPr lang="en-US" sz="4100" b="1" u="sng" dirty="0" smtClean="0">
                <a:solidFill>
                  <a:srgbClr val="000000"/>
                </a:solidFill>
                <a:latin typeface="Arial" pitchFamily="34" charset="0"/>
                <a:ea typeface="Calibri" pitchFamily="34" charset="0"/>
                <a:cs typeface="Calibri" pitchFamily="34" charset="0"/>
              </a:rPr>
              <a:t>Worksheet-15</a:t>
            </a:r>
            <a:r>
              <a:rPr lang="en-US" sz="4100" dirty="0" smtClean="0">
                <a:solidFill>
                  <a:srgbClr val="000000"/>
                </a:solidFill>
                <a:latin typeface="Arial" pitchFamily="34" charset="0"/>
                <a:ea typeface="Calibri" pitchFamily="34" charset="0"/>
                <a:cs typeface="Calibri" pitchFamily="34" charset="0"/>
              </a:rPr>
              <a:t> and ask them to read 3 case studies that describe 3 teachers and the way they teach their students to read and think about the questions.</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b="1" i="1" dirty="0" smtClean="0">
                <a:solidFill>
                  <a:srgbClr val="000000"/>
                </a:solidFill>
                <a:latin typeface="Arial" pitchFamily="34" charset="0"/>
                <a:ea typeface="Calibri" pitchFamily="34" charset="0"/>
                <a:cs typeface="Calibri" pitchFamily="34" charset="0"/>
              </a:rPr>
              <a:t>Which teacher is likely to be the most effective in developing his/her students’ reading skills? Why? </a:t>
            </a:r>
            <a:endParaRPr lang="en-US" sz="4100" dirty="0" smtClean="0">
              <a:latin typeface="Arial" pitchFamily="34" charset="0"/>
              <a:cs typeface="Arial" pitchFamily="34" charset="0"/>
            </a:endParaRPr>
          </a:p>
          <a:p>
            <a:pPr eaLnBrk="0" fontAlgn="base" hangingPunct="0">
              <a:spcBef>
                <a:spcPct val="0"/>
              </a:spcBef>
              <a:spcAft>
                <a:spcPct val="0"/>
              </a:spcAft>
            </a:pPr>
            <a:r>
              <a:rPr lang="en-US" sz="4100" b="1" i="1" dirty="0" smtClean="0">
                <a:solidFill>
                  <a:srgbClr val="000000"/>
                </a:solidFill>
                <a:latin typeface="Arial" pitchFamily="34" charset="0"/>
                <a:ea typeface="Calibri" pitchFamily="34" charset="0"/>
                <a:cs typeface="Calibri" pitchFamily="34" charset="0"/>
              </a:rPr>
              <a:t>b) Would the situation be different in any way in the case of younger or older children?</a:t>
            </a:r>
            <a:endParaRPr lang="en-US" sz="41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75777"/>
                                        </p:tgtEl>
                                        <p:attrNameLst>
                                          <p:attrName>style.visibility</p:attrName>
                                        </p:attrNameLst>
                                      </p:cBhvr>
                                      <p:to>
                                        <p:strVal val="visible"/>
                                      </p:to>
                                    </p:set>
                                    <p:anim calcmode="lin" valueType="num">
                                      <p:cBhvr additive="base">
                                        <p:cTn id="7" dur="5000" fill="hold"/>
                                        <p:tgtEl>
                                          <p:spTgt spid="75777"/>
                                        </p:tgtEl>
                                        <p:attrNameLst>
                                          <p:attrName>ppt_x</p:attrName>
                                        </p:attrNameLst>
                                      </p:cBhvr>
                                      <p:tavLst>
                                        <p:tav tm="0">
                                          <p:val>
                                            <p:strVal val="#ppt_x"/>
                                          </p:val>
                                        </p:tav>
                                        <p:tav tm="100000">
                                          <p:val>
                                            <p:strVal val="#ppt_x"/>
                                          </p:val>
                                        </p:tav>
                                      </p:tavLst>
                                    </p:anim>
                                    <p:anim calcmode="lin" valueType="num">
                                      <p:cBhvr additive="base">
                                        <p:cTn id="8" dur="5000" fill="hold"/>
                                        <p:tgtEl>
                                          <p:spTgt spid="757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838200"/>
          <a:ext cx="17525999" cy="7808051"/>
        </p:xfrm>
        <a:graphic>
          <a:graphicData uri="http://schemas.openxmlformats.org/drawingml/2006/table">
            <a:tbl>
              <a:tblPr/>
              <a:tblGrid>
                <a:gridCol w="17525999"/>
              </a:tblGrid>
              <a:tr h="328345">
                <a:tc>
                  <a:txBody>
                    <a:bodyPr/>
                    <a:lstStyle/>
                    <a:p>
                      <a:pPr marL="0" marR="0">
                        <a:lnSpc>
                          <a:spcPct val="115000"/>
                        </a:lnSpc>
                        <a:spcBef>
                          <a:spcPts val="0"/>
                        </a:spcBef>
                        <a:spcAft>
                          <a:spcPts val="1000"/>
                        </a:spcAft>
                      </a:pPr>
                      <a:r>
                        <a:rPr lang="en-US" sz="1900" b="1" dirty="0">
                          <a:latin typeface="Calibri"/>
                          <a:ea typeface="Calibri"/>
                          <a:cs typeface="Calibri"/>
                        </a:rPr>
                        <a:t>Read the following 3 cases and identifying the ways to teach reading</a:t>
                      </a:r>
                      <a:endParaRPr lang="en-US" sz="1900" dirty="0">
                        <a:latin typeface="Calibri"/>
                        <a:ea typeface="Calibri"/>
                        <a:cs typeface="Times New Roman"/>
                      </a:endParaRPr>
                    </a:p>
                  </a:txBody>
                  <a:tcPr marL="122334" marR="122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2679408">
                <a:tc>
                  <a:txBody>
                    <a:bodyPr/>
                    <a:lstStyle/>
                    <a:p>
                      <a:pPr marL="0" marR="0" algn="ctr">
                        <a:lnSpc>
                          <a:spcPct val="115000"/>
                        </a:lnSpc>
                        <a:spcBef>
                          <a:spcPts val="0"/>
                        </a:spcBef>
                        <a:spcAft>
                          <a:spcPts val="1000"/>
                        </a:spcAft>
                      </a:pPr>
                      <a:r>
                        <a:rPr lang="en-US" sz="2400" b="1" dirty="0">
                          <a:latin typeface="Calibri"/>
                          <a:ea typeface="Calibri"/>
                          <a:cs typeface="Calibri"/>
                        </a:rPr>
                        <a:t>Case study</a:t>
                      </a:r>
                      <a:endParaRPr lang="en-US" sz="2400" b="1" dirty="0">
                        <a:latin typeface="Calibri"/>
                        <a:ea typeface="Calibri"/>
                        <a:cs typeface="Times New Roman"/>
                      </a:endParaRPr>
                    </a:p>
                    <a:p>
                      <a:pPr marL="0" marR="0">
                        <a:lnSpc>
                          <a:spcPct val="115000"/>
                        </a:lnSpc>
                        <a:spcBef>
                          <a:spcPts val="0"/>
                        </a:spcBef>
                        <a:spcAft>
                          <a:spcPts val="1000"/>
                        </a:spcAft>
                      </a:pPr>
                      <a:r>
                        <a:rPr lang="en-US" sz="2400" b="1" dirty="0">
                          <a:latin typeface="Calibri"/>
                          <a:ea typeface="Calibri"/>
                          <a:cs typeface="Calibri"/>
                        </a:rPr>
                        <a:t>Teacher A thinks that the purpose of a reading lesson is to help students to read a text aloud. He starts the lesson by reading the passage aloud himself so that he can provide his students with a good model of pronunciation. He then asks different students to read the passage aloud – usually one or two sentences each. </a:t>
                      </a:r>
                      <a:endParaRPr lang="en-US" sz="2400" b="1" dirty="0">
                        <a:latin typeface="Calibri"/>
                        <a:ea typeface="Calibri"/>
                        <a:cs typeface="Times New Roman"/>
                      </a:endParaRPr>
                    </a:p>
                    <a:p>
                      <a:pPr marL="0" marR="0">
                        <a:lnSpc>
                          <a:spcPct val="115000"/>
                        </a:lnSpc>
                        <a:spcBef>
                          <a:spcPts val="0"/>
                        </a:spcBef>
                        <a:spcAft>
                          <a:spcPts val="1000"/>
                        </a:spcAft>
                      </a:pPr>
                      <a:r>
                        <a:rPr lang="en-US" sz="2400" b="1" dirty="0">
                          <a:latin typeface="Calibri"/>
                          <a:ea typeface="Calibri"/>
                          <a:cs typeface="Calibri"/>
                        </a:rPr>
                        <a:t>For him, correcting errors in pronunciation or getting students to </a:t>
                      </a:r>
                      <a:r>
                        <a:rPr lang="en-US" sz="2400" b="1" dirty="0" err="1">
                          <a:latin typeface="Calibri"/>
                          <a:ea typeface="Calibri"/>
                          <a:cs typeface="Calibri"/>
                        </a:rPr>
                        <a:t>practise</a:t>
                      </a:r>
                      <a:r>
                        <a:rPr lang="en-US" sz="2400" b="1" dirty="0">
                          <a:latin typeface="Calibri"/>
                          <a:ea typeface="Calibri"/>
                          <a:cs typeface="Calibri"/>
                        </a:rPr>
                        <a:t> saying new or difficult words are the most important parts of a good reading lesson.  </a:t>
                      </a:r>
                      <a:endParaRPr lang="en-US" sz="2400" b="1" dirty="0">
                        <a:latin typeface="Calibri"/>
                        <a:ea typeface="Calibri"/>
                        <a:cs typeface="Times New Roman"/>
                      </a:endParaRPr>
                    </a:p>
                  </a:txBody>
                  <a:tcPr marL="122334" marR="122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2145053">
                <a:tc>
                  <a:txBody>
                    <a:bodyPr/>
                    <a:lstStyle/>
                    <a:p>
                      <a:pPr marL="0" marR="0">
                        <a:lnSpc>
                          <a:spcPct val="115000"/>
                        </a:lnSpc>
                        <a:spcBef>
                          <a:spcPts val="0"/>
                        </a:spcBef>
                        <a:spcAft>
                          <a:spcPts val="1000"/>
                        </a:spcAft>
                      </a:pPr>
                      <a:r>
                        <a:rPr lang="en-US" sz="2400" b="1">
                          <a:latin typeface="Calibri"/>
                          <a:ea typeface="Calibri"/>
                          <a:cs typeface="Calibri"/>
                        </a:rPr>
                        <a:t>Teacher B believes that reading is a silent activity. She believes her role as a teacher is to provide students with activities that will help them to practise different reading skills themselves. She sees reading as a way of getting information and wants to help her students develop the skills that they need to get this information easily. </a:t>
                      </a:r>
                      <a:endParaRPr lang="en-US" sz="2400" b="1">
                        <a:latin typeface="Calibri"/>
                        <a:ea typeface="Calibri"/>
                        <a:cs typeface="Times New Roman"/>
                      </a:endParaRPr>
                    </a:p>
                    <a:p>
                      <a:pPr marL="0" marR="0">
                        <a:lnSpc>
                          <a:spcPct val="115000"/>
                        </a:lnSpc>
                        <a:spcBef>
                          <a:spcPts val="0"/>
                        </a:spcBef>
                        <a:spcAft>
                          <a:spcPts val="1000"/>
                        </a:spcAft>
                      </a:pPr>
                      <a:r>
                        <a:rPr lang="en-US" sz="2400" b="1">
                          <a:latin typeface="Calibri"/>
                          <a:ea typeface="Calibri"/>
                          <a:cs typeface="Calibri"/>
                        </a:rPr>
                        <a:t>She plans tasks that help her students to understand a variety of texts. She never asks them to read aloud as she thinks that pronunciation should be something different.</a:t>
                      </a:r>
                      <a:endParaRPr lang="en-US" sz="2400" b="1">
                        <a:latin typeface="Calibri"/>
                        <a:ea typeface="Calibri"/>
                        <a:cs typeface="Times New Roman"/>
                      </a:endParaRPr>
                    </a:p>
                  </a:txBody>
                  <a:tcPr marL="122334" marR="122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2467193">
                <a:tc>
                  <a:txBody>
                    <a:bodyPr/>
                    <a:lstStyle/>
                    <a:p>
                      <a:pPr marL="0" marR="0">
                        <a:lnSpc>
                          <a:spcPct val="115000"/>
                        </a:lnSpc>
                        <a:spcBef>
                          <a:spcPts val="0"/>
                        </a:spcBef>
                        <a:spcAft>
                          <a:spcPts val="1000"/>
                        </a:spcAft>
                      </a:pPr>
                      <a:r>
                        <a:rPr lang="en-US" sz="2400" b="1" dirty="0">
                          <a:latin typeface="Calibri"/>
                          <a:ea typeface="Calibri"/>
                          <a:cs typeface="Calibri"/>
                        </a:rPr>
                        <a:t>Teacher C believes that his job is to help students understand information in the passage so that they will have no difficulty in answering comprehension questions. So he spends a lot of time explaining the content of the text. He also teaches the meanings of all the new words before students read the passage because he wants to make sure students don’t miss details as a result of meeting unfamiliar words in the text.</a:t>
                      </a:r>
                      <a:endParaRPr lang="en-US" sz="2400" b="1" dirty="0">
                        <a:latin typeface="Calibri"/>
                        <a:ea typeface="Calibri"/>
                        <a:cs typeface="Times New Roman"/>
                      </a:endParaRPr>
                    </a:p>
                    <a:p>
                      <a:pPr marL="0" marR="0">
                        <a:lnSpc>
                          <a:spcPct val="115000"/>
                        </a:lnSpc>
                        <a:spcBef>
                          <a:spcPts val="0"/>
                        </a:spcBef>
                        <a:spcAft>
                          <a:spcPts val="1000"/>
                        </a:spcAft>
                      </a:pPr>
                      <a:r>
                        <a:rPr lang="en-US" sz="2400" b="1" dirty="0">
                          <a:latin typeface="Calibri"/>
                          <a:ea typeface="Calibri"/>
                          <a:cs typeface="Calibri"/>
                        </a:rPr>
                        <a:t>He thinks that reading passages are useful as they give students the chance to learn a wide range of new words and structures. </a:t>
                      </a:r>
                      <a:endParaRPr lang="en-US" sz="2400" b="1" dirty="0">
                        <a:latin typeface="Calibri"/>
                        <a:ea typeface="Calibri"/>
                        <a:cs typeface="Times New Roman"/>
                      </a:endParaRPr>
                    </a:p>
                  </a:txBody>
                  <a:tcPr marL="122334" marR="122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bl>
          </a:graphicData>
        </a:graphic>
      </p:graphicFrame>
      <p:sp>
        <p:nvSpPr>
          <p:cNvPr id="36865" name="Rectangle 1"/>
          <p:cNvSpPr>
            <a:spLocks noChangeArrowheads="1"/>
          </p:cNvSpPr>
          <p:nvPr/>
        </p:nvSpPr>
        <p:spPr bwMode="auto">
          <a:xfrm>
            <a:off x="6464279" y="0"/>
            <a:ext cx="2995748" cy="650719"/>
          </a:xfrm>
          <a:prstGeom prst="rect">
            <a:avLst/>
          </a:prstGeom>
          <a:solidFill>
            <a:schemeClr val="accent4">
              <a:lumMod val="40000"/>
              <a:lumOff val="60000"/>
            </a:schemeClr>
          </a:solidFill>
          <a:ln w="28575">
            <a:solidFill>
              <a:srgbClr val="FF0000"/>
            </a:solidFill>
            <a:miter lim="800000"/>
            <a:headEnd/>
            <a:tailEnd/>
          </a:ln>
          <a:effectLst/>
        </p:spPr>
        <p:txBody>
          <a:bodyPr vert="horz" wrap="none" lIns="156746" tIns="78373" rIns="156746" bIns="78373" numCol="1" anchor="ctr" anchorCtr="0" compatLnSpc="1">
            <a:prstTxWarp prst="textNoShape">
              <a:avLst/>
            </a:prstTxWarp>
            <a:spAutoFit/>
          </a:bodyPr>
          <a:lstStyle/>
          <a:p>
            <a:pPr fontAlgn="base">
              <a:spcBef>
                <a:spcPct val="0"/>
              </a:spcBef>
              <a:spcAft>
                <a:spcPct val="0"/>
              </a:spcAft>
            </a:pPr>
            <a:r>
              <a:rPr lang="en-US" sz="3200" b="1" dirty="0" smtClean="0">
                <a:latin typeface="Arial" pitchFamily="34" charset="0"/>
                <a:ea typeface="Calibri" pitchFamily="34" charset="0"/>
                <a:cs typeface="Calibri" pitchFamily="34" charset="0"/>
              </a:rPr>
              <a:t>Worksheet-15</a:t>
            </a: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6865"/>
                                        </p:tgtEl>
                                        <p:attrNameLst>
                                          <p:attrName>style.visibility</p:attrName>
                                        </p:attrNameLst>
                                      </p:cBhvr>
                                      <p:to>
                                        <p:strVal val="visible"/>
                                      </p:to>
                                    </p:set>
                                    <p:anim calcmode="lin" valueType="num">
                                      <p:cBhvr>
                                        <p:cTn id="7" dur="500" fill="hold"/>
                                        <p:tgtEl>
                                          <p:spTgt spid="36865"/>
                                        </p:tgtEl>
                                        <p:attrNameLst>
                                          <p:attrName>ppt_w</p:attrName>
                                        </p:attrNameLst>
                                      </p:cBhvr>
                                      <p:tavLst>
                                        <p:tav tm="0">
                                          <p:val>
                                            <p:fltVal val="0"/>
                                          </p:val>
                                        </p:tav>
                                        <p:tav tm="100000">
                                          <p:val>
                                            <p:strVal val="#ppt_w"/>
                                          </p:val>
                                        </p:tav>
                                      </p:tavLst>
                                    </p:anim>
                                    <p:anim calcmode="lin" valueType="num">
                                      <p:cBhvr>
                                        <p:cTn id="8" dur="500" fill="hold"/>
                                        <p:tgtEl>
                                          <p:spTgt spid="36865"/>
                                        </p:tgtEl>
                                        <p:attrNameLst>
                                          <p:attrName>ppt_h</p:attrName>
                                        </p:attrNameLst>
                                      </p:cBhvr>
                                      <p:tavLst>
                                        <p:tav tm="0">
                                          <p:val>
                                            <p:fltVal val="0"/>
                                          </p:val>
                                        </p:tav>
                                        <p:tav tm="100000">
                                          <p:val>
                                            <p:strVal val="#ppt_h"/>
                                          </p:val>
                                        </p:tav>
                                      </p:tavLst>
                                    </p:anim>
                                    <p:anim calcmode="lin" valueType="num">
                                      <p:cBhvr>
                                        <p:cTn id="9" dur="500" fill="hold"/>
                                        <p:tgtEl>
                                          <p:spTgt spid="36865"/>
                                        </p:tgtEl>
                                        <p:attrNameLst>
                                          <p:attrName>style.rotation</p:attrName>
                                        </p:attrNameLst>
                                      </p:cBhvr>
                                      <p:tavLst>
                                        <p:tav tm="0">
                                          <p:val>
                                            <p:fltVal val="360"/>
                                          </p:val>
                                        </p:tav>
                                        <p:tav tm="100000">
                                          <p:val>
                                            <p:fltVal val="0"/>
                                          </p:val>
                                        </p:tav>
                                      </p:tavLst>
                                    </p:anim>
                                    <p:animEffect transition="in" filter="fade">
                                      <p:cBhvr>
                                        <p:cTn id="10" dur="500"/>
                                        <p:tgtEl>
                                          <p:spTgt spid="3686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914400"/>
          <a:ext cx="17449800" cy="8458200"/>
        </p:xfrm>
        <a:graphic>
          <a:graphicData uri="http://schemas.openxmlformats.org/drawingml/2006/table">
            <a:tbl>
              <a:tblPr/>
              <a:tblGrid>
                <a:gridCol w="17449800"/>
              </a:tblGrid>
              <a:tr h="8458200">
                <a:tc>
                  <a:txBody>
                    <a:bodyPr/>
                    <a:lstStyle/>
                    <a:p>
                      <a:pPr marL="0" marR="0">
                        <a:lnSpc>
                          <a:spcPct val="115000"/>
                        </a:lnSpc>
                        <a:spcBef>
                          <a:spcPts val="0"/>
                        </a:spcBef>
                        <a:spcAft>
                          <a:spcPts val="1000"/>
                        </a:spcAft>
                      </a:pPr>
                      <a:r>
                        <a:rPr lang="en-US" sz="2400" b="1" dirty="0">
                          <a:latin typeface="Calibri"/>
                          <a:ea typeface="Calibri"/>
                          <a:cs typeface="Calibri"/>
                        </a:rPr>
                        <a:t>Possible answers</a:t>
                      </a:r>
                      <a:endParaRPr lang="en-US" sz="2400" b="1" dirty="0">
                        <a:latin typeface="Calibri"/>
                        <a:ea typeface="Calibri"/>
                        <a:cs typeface="Times New Roman"/>
                      </a:endParaRPr>
                    </a:p>
                    <a:p>
                      <a:pPr marL="0" marR="0">
                        <a:lnSpc>
                          <a:spcPct val="115000"/>
                        </a:lnSpc>
                        <a:spcBef>
                          <a:spcPts val="0"/>
                        </a:spcBef>
                        <a:spcAft>
                          <a:spcPts val="1000"/>
                        </a:spcAft>
                      </a:pPr>
                      <a:r>
                        <a:rPr lang="en-US" sz="2400" b="1" dirty="0">
                          <a:latin typeface="Calibri"/>
                          <a:ea typeface="Calibri"/>
                          <a:cs typeface="Calibri"/>
                        </a:rPr>
                        <a:t>1.</a:t>
                      </a:r>
                      <a:endParaRPr lang="en-US" sz="2400" b="1" dirty="0">
                        <a:latin typeface="Calibri"/>
                        <a:ea typeface="Calibri"/>
                        <a:cs typeface="Times New Roman"/>
                      </a:endParaRPr>
                    </a:p>
                    <a:p>
                      <a:pPr marL="0" marR="0">
                        <a:lnSpc>
                          <a:spcPct val="115000"/>
                        </a:lnSpc>
                        <a:spcBef>
                          <a:spcPts val="0"/>
                        </a:spcBef>
                        <a:spcAft>
                          <a:spcPts val="1000"/>
                        </a:spcAft>
                      </a:pPr>
                      <a:r>
                        <a:rPr lang="en-US" sz="2400" b="1" i="1" dirty="0">
                          <a:latin typeface="Calibri"/>
                          <a:ea typeface="Calibri"/>
                          <a:cs typeface="Calibri"/>
                        </a:rPr>
                        <a:t>Teacher A is only using reading to improve students’ pronunciation. It is difficult to read aloud and understand a text at the same time. Pronunciation can be improved through oral fluency practice and dialogue work. He is not likely to be effective in developing his students' reading skills because he gives them no support in understanding the text.  </a:t>
                      </a:r>
                      <a:endParaRPr lang="en-US" sz="2400" b="1" dirty="0">
                        <a:latin typeface="Calibri"/>
                        <a:ea typeface="Calibri"/>
                        <a:cs typeface="Times New Roman"/>
                      </a:endParaRPr>
                    </a:p>
                    <a:p>
                      <a:pPr marL="0" marR="0">
                        <a:lnSpc>
                          <a:spcPct val="115000"/>
                        </a:lnSpc>
                        <a:spcBef>
                          <a:spcPts val="0"/>
                        </a:spcBef>
                        <a:spcAft>
                          <a:spcPts val="600"/>
                        </a:spcAft>
                      </a:pPr>
                      <a:r>
                        <a:rPr lang="en-US" sz="2400" b="1" i="1" dirty="0">
                          <a:latin typeface="Calibri"/>
                          <a:ea typeface="Calibri"/>
                          <a:cs typeface="Calibri"/>
                        </a:rPr>
                        <a:t>Teacher B is concerned with helping students to understand the text. She gives them tasks that they can complete by reading the text silently. She wants them to develop the skills that can enable them to read any text effectively.            </a:t>
                      </a:r>
                      <a:endParaRPr lang="en-US" sz="2400" b="1" dirty="0">
                        <a:latin typeface="Calibri"/>
                        <a:ea typeface="Calibri"/>
                        <a:cs typeface="Times New Roman"/>
                      </a:endParaRPr>
                    </a:p>
                    <a:p>
                      <a:pPr marL="0" marR="0">
                        <a:lnSpc>
                          <a:spcPct val="115000"/>
                        </a:lnSpc>
                        <a:spcBef>
                          <a:spcPts val="0"/>
                        </a:spcBef>
                        <a:spcAft>
                          <a:spcPts val="600"/>
                        </a:spcAft>
                      </a:pPr>
                      <a:r>
                        <a:rPr lang="en-US" sz="2400" b="1" i="1" dirty="0">
                          <a:latin typeface="Calibri"/>
                          <a:ea typeface="Calibri"/>
                          <a:cs typeface="Calibri"/>
                        </a:rPr>
                        <a:t>Teacher C only sees texts as an opportunity to teach new words and structures to his students. He is worried about unfamiliar vocabulary, so he explains everything to them before they read. This does not help their reading skills as it makes them feel that they can’t understand a new text without understanding every word. Part of the skill of reading is to guess unfamiliar words in context. He is only partly effective in developing his students’ reading skills.</a:t>
                      </a:r>
                      <a:endParaRPr lang="en-US" sz="2400" b="1" dirty="0">
                        <a:latin typeface="Calibri"/>
                        <a:ea typeface="Calibri"/>
                        <a:cs typeface="Times New Roman"/>
                      </a:endParaRPr>
                    </a:p>
                    <a:p>
                      <a:pPr marL="0" marR="0">
                        <a:lnSpc>
                          <a:spcPct val="115000"/>
                        </a:lnSpc>
                        <a:spcBef>
                          <a:spcPts val="0"/>
                        </a:spcBef>
                        <a:spcAft>
                          <a:spcPts val="1000"/>
                        </a:spcAft>
                      </a:pPr>
                      <a:r>
                        <a:rPr lang="en-US" sz="2400" b="1" i="1" dirty="0">
                          <a:latin typeface="Calibri"/>
                          <a:ea typeface="Calibri"/>
                          <a:cs typeface="Calibri"/>
                        </a:rPr>
                        <a:t>2.</a:t>
                      </a:r>
                      <a:endParaRPr lang="en-US" sz="2400" b="1" dirty="0">
                        <a:latin typeface="Calibri"/>
                        <a:ea typeface="Calibri"/>
                        <a:cs typeface="Times New Roman"/>
                      </a:endParaRPr>
                    </a:p>
                    <a:p>
                      <a:pPr marL="0" marR="0">
                        <a:lnSpc>
                          <a:spcPct val="115000"/>
                        </a:lnSpc>
                        <a:spcBef>
                          <a:spcPts val="0"/>
                        </a:spcBef>
                        <a:spcAft>
                          <a:spcPts val="600"/>
                        </a:spcAft>
                      </a:pPr>
                      <a:r>
                        <a:rPr lang="en-US" sz="2400" b="1" i="1" dirty="0">
                          <a:latin typeface="Calibri"/>
                          <a:ea typeface="Calibri"/>
                          <a:cs typeface="Calibri"/>
                        </a:rPr>
                        <a:t>However, these are mostly relevant for the upper primary classes. In the lower primary classes, the main purpose of teaching reading is to raise children’ phonological awareness. It is done in two ways:</a:t>
                      </a:r>
                      <a:endParaRPr lang="en-US" sz="2400" b="1"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400" b="1" i="1" dirty="0">
                          <a:latin typeface="Calibri"/>
                          <a:ea typeface="Calibri"/>
                          <a:cs typeface="Calibri"/>
                        </a:rPr>
                        <a:t>Familiarizing Phonics: Teaching the pronunciation of letters, sounds and the  </a:t>
                      </a:r>
                      <a:endParaRPr lang="en-US" sz="2400" b="1" dirty="0">
                        <a:latin typeface="Calibri"/>
                        <a:ea typeface="Calibri"/>
                        <a:cs typeface="Times New Roman"/>
                      </a:endParaRPr>
                    </a:p>
                    <a:p>
                      <a:pPr marL="0" marR="0">
                        <a:lnSpc>
                          <a:spcPct val="115000"/>
                        </a:lnSpc>
                        <a:spcBef>
                          <a:spcPts val="0"/>
                        </a:spcBef>
                        <a:spcAft>
                          <a:spcPts val="1000"/>
                        </a:spcAft>
                      </a:pPr>
                      <a:r>
                        <a:rPr lang="en-US" sz="2400" b="1" i="1" dirty="0">
                          <a:latin typeface="Calibri"/>
                          <a:ea typeface="Calibri"/>
                          <a:cs typeface="Calibri"/>
                        </a:rPr>
                        <a:t>              association of letters to make words; and</a:t>
                      </a:r>
                      <a:endParaRPr lang="en-US" sz="2400" b="1"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400" b="1" i="1" dirty="0">
                          <a:latin typeface="Calibri"/>
                          <a:ea typeface="Calibri"/>
                          <a:cs typeface="Calibri"/>
                        </a:rPr>
                        <a:t>Look and Say: It helps the students to say the words with comprehension. </a:t>
                      </a:r>
                      <a:r>
                        <a:rPr lang="en-US" sz="2400" b="1" i="1" u="sng" strike="sngStrike" dirty="0">
                          <a:latin typeface="Calibri"/>
                          <a:ea typeface="Calibri"/>
                          <a:cs typeface="Calibri"/>
                        </a:rPr>
                        <a:t>  </a:t>
                      </a:r>
                      <a:endParaRPr lang="en-US" sz="2400" b="1" dirty="0">
                        <a:latin typeface="Calibri"/>
                        <a:ea typeface="Calibri"/>
                        <a:cs typeface="Times New Roman"/>
                      </a:endParaRPr>
                    </a:p>
                    <a:p>
                      <a:pPr marL="457200" marR="0">
                        <a:lnSpc>
                          <a:spcPct val="115000"/>
                        </a:lnSpc>
                        <a:spcBef>
                          <a:spcPts val="0"/>
                        </a:spcBef>
                        <a:spcAft>
                          <a:spcPts val="1000"/>
                        </a:spcAft>
                      </a:pPr>
                      <a:r>
                        <a:rPr lang="en-US" sz="2400" b="1" i="1" dirty="0">
                          <a:latin typeface="Calibri"/>
                          <a:ea typeface="Calibri"/>
                          <a:cs typeface="Calibri"/>
                        </a:rPr>
                        <a:t>This method stresses the meaning of words.</a:t>
                      </a:r>
                      <a:endParaRPr lang="en-US" sz="2400" b="1" dirty="0">
                        <a:latin typeface="Calibri"/>
                        <a:ea typeface="Calibri"/>
                        <a:cs typeface="Times New Roman"/>
                      </a:endParaRPr>
                    </a:p>
                  </a:txBody>
                  <a:tcPr marL="113478" marR="1134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37889" name="Rectangle 1"/>
          <p:cNvSpPr>
            <a:spLocks noChangeArrowheads="1"/>
          </p:cNvSpPr>
          <p:nvPr/>
        </p:nvSpPr>
        <p:spPr bwMode="auto">
          <a:xfrm>
            <a:off x="609600" y="76200"/>
            <a:ext cx="17068800" cy="615553"/>
          </a:xfrm>
          <a:prstGeom prst="rect">
            <a:avLst/>
          </a:prstGeom>
          <a:solidFill>
            <a:schemeClr val="accent2">
              <a:lumMod val="40000"/>
              <a:lumOff val="60000"/>
            </a:schemeClr>
          </a:solidFill>
          <a:ln w="28575">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algn="ctr" fontAlgn="base">
              <a:spcBef>
                <a:spcPct val="0"/>
              </a:spcBef>
              <a:spcAft>
                <a:spcPct val="0"/>
              </a:spcAft>
              <a:tabLst>
                <a:tab pos="0" algn="l"/>
              </a:tabLst>
            </a:pPr>
            <a:r>
              <a:rPr lang="en-US" sz="4000" b="1" dirty="0" smtClean="0">
                <a:latin typeface="Arial" pitchFamily="34" charset="0"/>
                <a:ea typeface="Calibri" pitchFamily="34" charset="0"/>
                <a:cs typeface="Calibri" pitchFamily="34" charset="0"/>
              </a:rPr>
              <a:t>Resource Paper _29 : Identifying the ways to teach reading</a:t>
            </a:r>
            <a:endParaRPr lang="en-US" sz="40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wipe(down)">
                                      <p:cBhvr>
                                        <p:cTn id="7" dur="500"/>
                                        <p:tgtEl>
                                          <p:spTgt spid="3788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1600"/>
            <a:ext cx="16916400" cy="650719"/>
          </a:xfrm>
          <a:prstGeom prst="rect">
            <a:avLst/>
          </a:prstGeom>
          <a:solidFill>
            <a:schemeClr val="accent2">
              <a:lumMod val="40000"/>
              <a:lumOff val="60000"/>
            </a:schemeClr>
          </a:solidFill>
          <a:ln w="28575">
            <a:solidFill>
              <a:srgbClr val="FF0000"/>
            </a:solidFill>
          </a:ln>
        </p:spPr>
        <p:txBody>
          <a:bodyPr wrap="square" lIns="156746" tIns="78373" rIns="156746" bIns="78373">
            <a:spAutoFit/>
          </a:bodyPr>
          <a:lstStyle/>
          <a:p>
            <a:pPr algn="ctr"/>
            <a:r>
              <a:rPr lang="en-US" sz="3200" b="1" dirty="0" smtClean="0"/>
              <a:t>Activity -2:  Describing the 3 stages of reading (Revised using EIA video clip D4_S2_A2)</a:t>
            </a:r>
            <a:endParaRPr lang="en-US" dirty="0"/>
          </a:p>
        </p:txBody>
      </p:sp>
      <p:sp>
        <p:nvSpPr>
          <p:cNvPr id="3" name="TextBox 2"/>
          <p:cNvSpPr txBox="1"/>
          <p:nvPr/>
        </p:nvSpPr>
        <p:spPr>
          <a:xfrm>
            <a:off x="609600" y="838200"/>
            <a:ext cx="16916400" cy="1420161"/>
          </a:xfrm>
          <a:prstGeom prst="rect">
            <a:avLst/>
          </a:prstGeom>
          <a:solidFill>
            <a:schemeClr val="accent3">
              <a:lumMod val="60000"/>
              <a:lumOff val="40000"/>
            </a:schemeClr>
          </a:solidFill>
          <a:ln w="28575">
            <a:solidFill>
              <a:srgbClr val="FF0000"/>
            </a:solidFill>
          </a:ln>
        </p:spPr>
        <p:txBody>
          <a:bodyPr wrap="square" lIns="156746" tIns="78373" rIns="156746" bIns="78373" rtlCol="0">
            <a:spAutoFit/>
          </a:bodyPr>
          <a:lstStyle/>
          <a:p>
            <a:r>
              <a:rPr lang="en-US" sz="4000" dirty="0" smtClean="0"/>
              <a:t>A reading lesson follows a similar format like listening: Pre-listening, while-listening and post listening.</a:t>
            </a:r>
            <a:endParaRPr lang="en-US" sz="4000" dirty="0"/>
          </a:p>
        </p:txBody>
      </p:sp>
      <p:graphicFrame>
        <p:nvGraphicFramePr>
          <p:cNvPr id="4" name="Table 3"/>
          <p:cNvGraphicFramePr>
            <a:graphicFrameLocks noGrp="1"/>
          </p:cNvGraphicFramePr>
          <p:nvPr/>
        </p:nvGraphicFramePr>
        <p:xfrm>
          <a:off x="609600" y="3429000"/>
          <a:ext cx="16916400" cy="4775200"/>
        </p:xfrm>
        <a:graphic>
          <a:graphicData uri="http://schemas.openxmlformats.org/drawingml/2006/table">
            <a:tbl>
              <a:tblPr/>
              <a:tblGrid>
                <a:gridCol w="16916400"/>
              </a:tblGrid>
              <a:tr h="4775200">
                <a:tc>
                  <a:txBody>
                    <a:bodyPr/>
                    <a:lstStyle/>
                    <a:p>
                      <a:pPr marL="1600200" marR="0" lvl="3" indent="-228600">
                        <a:spcBef>
                          <a:spcPts val="0"/>
                        </a:spcBef>
                        <a:spcAft>
                          <a:spcPts val="0"/>
                        </a:spcAft>
                        <a:buFont typeface="+mj-lt"/>
                        <a:buAutoNum type="arabicPeriod"/>
                        <a:tabLst>
                          <a:tab pos="457200" algn="l"/>
                          <a:tab pos="372110" algn="l"/>
                          <a:tab pos="457200" algn="l"/>
                        </a:tabLst>
                      </a:pPr>
                      <a:r>
                        <a:rPr lang="en-JM" sz="2800" b="1" dirty="0">
                          <a:solidFill>
                            <a:srgbClr val="FF0000"/>
                          </a:solidFill>
                          <a:latin typeface="Calibri"/>
                          <a:ea typeface="Times New Roman"/>
                          <a:cs typeface="Calibri"/>
                        </a:rPr>
                        <a:t>Pre-reading : </a:t>
                      </a:r>
                      <a:r>
                        <a:rPr lang="en-JM" sz="2800" b="1" dirty="0">
                          <a:solidFill>
                            <a:srgbClr val="00000A"/>
                          </a:solidFill>
                          <a:latin typeface="Calibri"/>
                          <a:ea typeface="Times New Roman"/>
                          <a:cs typeface="Calibri"/>
                        </a:rPr>
                        <a:t>In this stage teacher may do any or some of the following activities       </a:t>
                      </a:r>
                      <a:endParaRPr lang="en-US" sz="2800" b="1" dirty="0">
                        <a:solidFill>
                          <a:srgbClr val="00000A"/>
                        </a:solidFill>
                        <a:latin typeface="Arial"/>
                        <a:ea typeface="Times New Roman"/>
                        <a:cs typeface="Times New Roman"/>
                      </a:endParaRPr>
                    </a:p>
                    <a:p>
                      <a:pPr marL="342900" marR="0" lvl="0" indent="-342900">
                        <a:spcBef>
                          <a:spcPts val="0"/>
                        </a:spcBef>
                        <a:spcAft>
                          <a:spcPts val="0"/>
                        </a:spcAft>
                        <a:buFont typeface="Symbol"/>
                        <a:buChar char=""/>
                        <a:tabLst>
                          <a:tab pos="457200" algn="l"/>
                        </a:tabLst>
                      </a:pPr>
                      <a:r>
                        <a:rPr lang="en-JM" sz="2800" b="1" dirty="0">
                          <a:solidFill>
                            <a:srgbClr val="00000A"/>
                          </a:solidFill>
                          <a:latin typeface="Calibri"/>
                          <a:ea typeface="Times New Roman"/>
                          <a:cs typeface="Calibri"/>
                        </a:rPr>
                        <a:t>showing text pictures and ask to describe the picture</a:t>
                      </a:r>
                      <a:endParaRPr lang="en-US" sz="2800" b="1" dirty="0">
                        <a:solidFill>
                          <a:srgbClr val="00000A"/>
                        </a:solidFill>
                        <a:latin typeface="Arial"/>
                        <a:ea typeface="Times New Roman"/>
                        <a:cs typeface="Times New Roman"/>
                      </a:endParaRPr>
                    </a:p>
                    <a:p>
                      <a:pPr marL="342900" marR="0" lvl="0" indent="-342900">
                        <a:spcBef>
                          <a:spcPts val="0"/>
                        </a:spcBef>
                        <a:spcAft>
                          <a:spcPts val="0"/>
                        </a:spcAft>
                        <a:buFont typeface="Symbol"/>
                        <a:buChar char=""/>
                        <a:tabLst>
                          <a:tab pos="457200" algn="l"/>
                        </a:tabLst>
                      </a:pPr>
                      <a:r>
                        <a:rPr lang="en-JM" sz="2800" b="1" dirty="0">
                          <a:solidFill>
                            <a:srgbClr val="00000A"/>
                          </a:solidFill>
                          <a:latin typeface="Calibri"/>
                          <a:ea typeface="Times New Roman"/>
                          <a:cs typeface="Calibri"/>
                        </a:rPr>
                        <a:t>showing title and then ask questions about what the text will be </a:t>
                      </a:r>
                      <a:endParaRPr lang="en-US" sz="2800" b="1" dirty="0">
                        <a:solidFill>
                          <a:srgbClr val="00000A"/>
                        </a:solidFill>
                        <a:latin typeface="Arial"/>
                        <a:ea typeface="Times New Roman"/>
                        <a:cs typeface="Times New Roman"/>
                      </a:endParaRPr>
                    </a:p>
                    <a:p>
                      <a:pPr marL="342900" marR="0" lvl="0" indent="-342900">
                        <a:spcBef>
                          <a:spcPts val="0"/>
                        </a:spcBef>
                        <a:spcAft>
                          <a:spcPts val="0"/>
                        </a:spcAft>
                        <a:buFont typeface="Symbol"/>
                        <a:buChar char=""/>
                        <a:tabLst>
                          <a:tab pos="457200" algn="l"/>
                        </a:tabLst>
                      </a:pPr>
                      <a:r>
                        <a:rPr lang="en-JM" sz="2800" b="1" dirty="0">
                          <a:solidFill>
                            <a:srgbClr val="00000A"/>
                          </a:solidFill>
                          <a:latin typeface="Calibri"/>
                          <a:ea typeface="Times New Roman"/>
                          <a:cs typeface="Calibri"/>
                        </a:rPr>
                        <a:t>teaching new words which help understanding the text</a:t>
                      </a:r>
                      <a:endParaRPr lang="en-US" sz="2800" b="1" dirty="0">
                        <a:solidFill>
                          <a:srgbClr val="00000A"/>
                        </a:solidFill>
                        <a:latin typeface="Arial"/>
                        <a:ea typeface="Times New Roman"/>
                        <a:cs typeface="Times New Roman"/>
                      </a:endParaRPr>
                    </a:p>
                    <a:p>
                      <a:pPr marL="1600200" marR="0" lvl="3" indent="-228600">
                        <a:spcBef>
                          <a:spcPts val="0"/>
                        </a:spcBef>
                        <a:spcAft>
                          <a:spcPts val="0"/>
                        </a:spcAft>
                        <a:buFont typeface="+mj-lt"/>
                        <a:buNone/>
                        <a:tabLst>
                          <a:tab pos="457200" algn="l"/>
                          <a:tab pos="372110" algn="l"/>
                          <a:tab pos="457200" algn="l"/>
                        </a:tabLst>
                      </a:pPr>
                      <a:r>
                        <a:rPr lang="en-JM" sz="2800" b="1" dirty="0" smtClean="0">
                          <a:solidFill>
                            <a:srgbClr val="FF0000"/>
                          </a:solidFill>
                          <a:latin typeface="Calibri"/>
                          <a:ea typeface="Times New Roman"/>
                          <a:cs typeface="Calibri"/>
                        </a:rPr>
                        <a:t>2.While </a:t>
                      </a:r>
                      <a:r>
                        <a:rPr lang="en-JM" sz="2800" b="1" dirty="0">
                          <a:solidFill>
                            <a:srgbClr val="FF0000"/>
                          </a:solidFill>
                          <a:latin typeface="Calibri"/>
                          <a:ea typeface="Times New Roman"/>
                          <a:cs typeface="Calibri"/>
                        </a:rPr>
                        <a:t>reading </a:t>
                      </a:r>
                      <a:r>
                        <a:rPr lang="en-JM" sz="2800" b="1" dirty="0">
                          <a:solidFill>
                            <a:srgbClr val="00000A"/>
                          </a:solidFill>
                          <a:latin typeface="Calibri"/>
                          <a:ea typeface="Times New Roman"/>
                          <a:cs typeface="Calibri"/>
                        </a:rPr>
                        <a:t>: Before students start reading, teachers may give any one of the following activities. </a:t>
                      </a:r>
                      <a:endParaRPr lang="en-US" sz="2800" b="1" dirty="0">
                        <a:solidFill>
                          <a:srgbClr val="00000A"/>
                        </a:solidFill>
                        <a:latin typeface="Arial"/>
                        <a:ea typeface="Times New Roman"/>
                        <a:cs typeface="Times New Roman"/>
                      </a:endParaRPr>
                    </a:p>
                    <a:p>
                      <a:pPr marL="342900" marR="0" lvl="0" indent="-342900">
                        <a:spcBef>
                          <a:spcPts val="0"/>
                        </a:spcBef>
                        <a:spcAft>
                          <a:spcPts val="0"/>
                        </a:spcAft>
                        <a:buFont typeface="Symbol"/>
                        <a:buChar char=""/>
                        <a:tabLst>
                          <a:tab pos="457200" algn="l"/>
                        </a:tabLst>
                      </a:pPr>
                      <a:r>
                        <a:rPr lang="en-JM" sz="2800" b="1" dirty="0">
                          <a:solidFill>
                            <a:srgbClr val="00000A"/>
                          </a:solidFill>
                          <a:latin typeface="Calibri"/>
                          <a:ea typeface="Times New Roman"/>
                          <a:cs typeface="Calibri"/>
                        </a:rPr>
                        <a:t>Fill in the gaps- Keep the students attentive in reading and check understanding.</a:t>
                      </a:r>
                      <a:endParaRPr lang="en-US" sz="2800" b="1" dirty="0">
                        <a:solidFill>
                          <a:srgbClr val="00000A"/>
                        </a:solidFill>
                        <a:latin typeface="Arial"/>
                        <a:ea typeface="Times New Roman"/>
                        <a:cs typeface="Times New Roman"/>
                      </a:endParaRPr>
                    </a:p>
                    <a:p>
                      <a:pPr marL="342900" marR="0" lvl="0" indent="-342900">
                        <a:spcBef>
                          <a:spcPts val="0"/>
                        </a:spcBef>
                        <a:spcAft>
                          <a:spcPts val="0"/>
                        </a:spcAft>
                        <a:buFont typeface="Symbol"/>
                        <a:buChar char=""/>
                        <a:tabLst>
                          <a:tab pos="457200" algn="l"/>
                        </a:tabLst>
                      </a:pPr>
                      <a:r>
                        <a:rPr lang="en-JM" sz="2800" b="1" dirty="0">
                          <a:solidFill>
                            <a:srgbClr val="00000A"/>
                          </a:solidFill>
                          <a:latin typeface="Calibri"/>
                          <a:ea typeface="Times New Roman"/>
                          <a:cs typeface="Calibri"/>
                        </a:rPr>
                        <a:t>Identify True or false- Keep the students attentive in reading.</a:t>
                      </a:r>
                      <a:endParaRPr lang="en-US" sz="2800" b="1" dirty="0">
                        <a:solidFill>
                          <a:srgbClr val="00000A"/>
                        </a:solidFill>
                        <a:latin typeface="Arial"/>
                        <a:ea typeface="Times New Roman"/>
                        <a:cs typeface="Times New Roman"/>
                      </a:endParaRPr>
                    </a:p>
                    <a:p>
                      <a:pPr marL="342900" marR="0" lvl="0" indent="-342900">
                        <a:spcBef>
                          <a:spcPts val="0"/>
                        </a:spcBef>
                        <a:spcAft>
                          <a:spcPts val="0"/>
                        </a:spcAft>
                        <a:buFont typeface="Symbol"/>
                        <a:buChar char=""/>
                        <a:tabLst>
                          <a:tab pos="457200" algn="l"/>
                        </a:tabLst>
                      </a:pPr>
                      <a:r>
                        <a:rPr lang="en-JM" sz="2800" b="1" dirty="0">
                          <a:solidFill>
                            <a:srgbClr val="00000A"/>
                          </a:solidFill>
                          <a:latin typeface="Calibri"/>
                          <a:ea typeface="Times New Roman"/>
                          <a:cs typeface="Calibri"/>
                        </a:rPr>
                        <a:t>Exact meaning questions- Teacher can check the understanding of the text.</a:t>
                      </a:r>
                      <a:endParaRPr lang="en-US" sz="2800" b="1" dirty="0">
                        <a:solidFill>
                          <a:srgbClr val="00000A"/>
                        </a:solidFill>
                        <a:latin typeface="Arial"/>
                        <a:ea typeface="Times New Roman"/>
                        <a:cs typeface="Times New Roman"/>
                      </a:endParaRPr>
                    </a:p>
                    <a:p>
                      <a:pPr marL="300355" marR="0" indent="-151765">
                        <a:spcBef>
                          <a:spcPts val="0"/>
                        </a:spcBef>
                        <a:spcAft>
                          <a:spcPts val="600"/>
                        </a:spcAft>
                        <a:tabLst>
                          <a:tab pos="457200" algn="l"/>
                        </a:tabLst>
                      </a:pPr>
                      <a:r>
                        <a:rPr lang="en-JM" sz="2800" b="1" dirty="0">
                          <a:solidFill>
                            <a:srgbClr val="FF0000"/>
                          </a:solidFill>
                          <a:latin typeface="Calibri"/>
                          <a:ea typeface="Times New Roman"/>
                          <a:cs typeface="Calibri"/>
                        </a:rPr>
                        <a:t>3.   After reading </a:t>
                      </a:r>
                      <a:r>
                        <a:rPr lang="en-JM" sz="2800" b="1" dirty="0">
                          <a:solidFill>
                            <a:srgbClr val="00000A"/>
                          </a:solidFill>
                          <a:latin typeface="Calibri"/>
                          <a:ea typeface="Times New Roman"/>
                          <a:cs typeface="Calibri"/>
                        </a:rPr>
                        <a:t>: Teachers may provide some inferred meaning questions or questions  related to students’ own experience or students’ lives . Students have to use their own words to answer these types of questions. These questions involve thinking about the text and understanding the links between ideas.</a:t>
                      </a:r>
                      <a:endParaRPr lang="en-US" sz="2800" b="1" dirty="0">
                        <a:solidFill>
                          <a:srgbClr val="00000A"/>
                        </a:solidFill>
                        <a:latin typeface="Arial"/>
                        <a:ea typeface="Times New Roman"/>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
        <p:nvSpPr>
          <p:cNvPr id="38913" name="Rectangle 1"/>
          <p:cNvSpPr>
            <a:spLocks noChangeArrowheads="1"/>
          </p:cNvSpPr>
          <p:nvPr/>
        </p:nvSpPr>
        <p:spPr bwMode="auto">
          <a:xfrm>
            <a:off x="685800" y="2438400"/>
            <a:ext cx="16840200" cy="789219"/>
          </a:xfrm>
          <a:prstGeom prst="rect">
            <a:avLst/>
          </a:prstGeom>
          <a:solidFill>
            <a:schemeClr val="accent2">
              <a:lumMod val="60000"/>
              <a:lumOff val="4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tabLst>
                <a:tab pos="783732" algn="l"/>
              </a:tabLst>
            </a:pPr>
            <a:r>
              <a:rPr lang="en-US" sz="4100" b="1" dirty="0" smtClean="0">
                <a:latin typeface="Arial" pitchFamily="34" charset="0"/>
                <a:ea typeface="Calibri" pitchFamily="34" charset="0"/>
                <a:cs typeface="Calibri" pitchFamily="34" charset="0"/>
              </a:rPr>
              <a:t>Resource paper-30: Stages of reading</a:t>
            </a:r>
            <a:endParaRPr lang="en-US" sz="41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38913"/>
                                        </p:tgtEl>
                                        <p:attrNameLst>
                                          <p:attrName>style.visibility</p:attrName>
                                        </p:attrNameLst>
                                      </p:cBhvr>
                                      <p:to>
                                        <p:strVal val="visible"/>
                                      </p:to>
                                    </p:set>
                                    <p:anim calcmode="lin" valueType="num">
                                      <p:cBhvr additive="base">
                                        <p:cTn id="17" dur="5000" fill="hold"/>
                                        <p:tgtEl>
                                          <p:spTgt spid="38913"/>
                                        </p:tgtEl>
                                        <p:attrNameLst>
                                          <p:attrName>ppt_x</p:attrName>
                                        </p:attrNameLst>
                                      </p:cBhvr>
                                      <p:tavLst>
                                        <p:tav tm="0">
                                          <p:val>
                                            <p:strVal val="#ppt_x"/>
                                          </p:val>
                                        </p:tav>
                                        <p:tav tm="100000">
                                          <p:val>
                                            <p:strVal val="#ppt_x"/>
                                          </p:val>
                                        </p:tav>
                                      </p:tavLst>
                                    </p:anim>
                                    <p:anim calcmode="lin" valueType="num">
                                      <p:cBhvr additive="base">
                                        <p:cTn id="18" dur="5000" fill="hold"/>
                                        <p:tgtEl>
                                          <p:spTgt spid="389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plus(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89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06401"/>
            <a:ext cx="17526000" cy="773830"/>
          </a:xfrm>
          <a:prstGeom prst="rect">
            <a:avLst/>
          </a:prstGeom>
          <a:solidFill>
            <a:schemeClr val="accent2">
              <a:lumMod val="40000"/>
              <a:lumOff val="60000"/>
            </a:schemeClr>
          </a:solidFill>
          <a:ln w="28575">
            <a:solidFill>
              <a:srgbClr val="FF0000"/>
            </a:solidFill>
          </a:ln>
        </p:spPr>
        <p:txBody>
          <a:bodyPr wrap="square" lIns="156746" tIns="78373" rIns="156746" bIns="78373" rtlCol="0">
            <a:spAutoFit/>
          </a:bodyPr>
          <a:lstStyle/>
          <a:p>
            <a:r>
              <a:rPr lang="en-US" sz="4000" dirty="0" smtClean="0"/>
              <a:t>Identify the activities used in video (23 min)</a:t>
            </a:r>
            <a:r>
              <a:rPr lang="en-US" sz="4000" b="1" dirty="0" smtClean="0"/>
              <a:t> </a:t>
            </a:r>
            <a:r>
              <a:rPr lang="en-US" sz="3600" b="1" dirty="0" smtClean="0"/>
              <a:t>(Revised using EIA video clip D4_S2_A2)</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001.jpg"/>
          <p:cNvPicPr>
            <a:picLocks noChangeAspect="1"/>
          </p:cNvPicPr>
          <p:nvPr/>
        </p:nvPicPr>
        <p:blipFill>
          <a:blip r:embed="rId2" cstate="print"/>
          <a:stretch>
            <a:fillRect/>
          </a:stretch>
        </p:blipFill>
        <p:spPr>
          <a:xfrm>
            <a:off x="0" y="1219200"/>
            <a:ext cx="18135600" cy="7924800"/>
          </a:xfrm>
          <a:prstGeom prst="rect">
            <a:avLst/>
          </a:prstGeom>
          <a:ln w="38100">
            <a:solidFill>
              <a:srgbClr val="FF0000"/>
            </a:solidFill>
          </a:ln>
        </p:spPr>
      </p:pic>
      <p:sp>
        <p:nvSpPr>
          <p:cNvPr id="4" name="TextBox 3"/>
          <p:cNvSpPr txBox="1"/>
          <p:nvPr/>
        </p:nvSpPr>
        <p:spPr>
          <a:xfrm>
            <a:off x="4267200" y="101601"/>
            <a:ext cx="8534400" cy="773830"/>
          </a:xfrm>
          <a:prstGeom prst="rect">
            <a:avLst/>
          </a:prstGeom>
          <a:solidFill>
            <a:schemeClr val="accent5">
              <a:lumMod val="60000"/>
              <a:lumOff val="40000"/>
            </a:schemeClr>
          </a:solidFill>
          <a:ln w="38100">
            <a:solidFill>
              <a:srgbClr val="FF0000"/>
            </a:solidFill>
          </a:ln>
        </p:spPr>
        <p:txBody>
          <a:bodyPr wrap="square" lIns="156746" tIns="78373" rIns="156746" bIns="78373" rtlCol="0">
            <a:spAutoFit/>
          </a:bodyPr>
          <a:lstStyle/>
          <a:p>
            <a:pPr algn="ctr"/>
            <a:r>
              <a:rPr lang="en-US" sz="4000" dirty="0" smtClean="0"/>
              <a:t>Checklist- 3</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nodeType="clickEffect">
                                  <p:stCondLst>
                                    <p:cond delay="0"/>
                                  </p:stCondLst>
                                  <p:childTnLst>
                                    <p:set>
                                      <p:cBhvr>
                                        <p:cTn id="11" dur="1000">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06400"/>
            <a:ext cx="16611600" cy="1851048"/>
          </a:xfrm>
          <a:prstGeom prst="rect">
            <a:avLst/>
          </a:prstGeom>
          <a:solidFill>
            <a:schemeClr val="accent5">
              <a:lumMod val="60000"/>
              <a:lumOff val="40000"/>
            </a:schemeClr>
          </a:solidFill>
          <a:ln w="28575">
            <a:solidFill>
              <a:srgbClr val="FF0000"/>
            </a:solidFill>
          </a:ln>
        </p:spPr>
        <p:txBody>
          <a:bodyPr wrap="square" lIns="156746" tIns="78373" rIns="156746" bIns="78373" rtlCol="0">
            <a:spAutoFit/>
          </a:bodyPr>
          <a:lstStyle/>
          <a:p>
            <a:pPr algn="ctr"/>
            <a:r>
              <a:rPr lang="en-US" sz="5500" dirty="0" smtClean="0"/>
              <a:t>Organize the participants in 3 groups and give them EFT books 3-5.</a:t>
            </a:r>
            <a:endParaRPr lang="en-US" sz="5500" dirty="0"/>
          </a:p>
        </p:txBody>
      </p:sp>
      <p:sp>
        <p:nvSpPr>
          <p:cNvPr id="3" name="TextBox 2"/>
          <p:cNvSpPr txBox="1"/>
          <p:nvPr/>
        </p:nvSpPr>
        <p:spPr>
          <a:xfrm>
            <a:off x="1219200" y="3542109"/>
            <a:ext cx="16002000" cy="1851048"/>
          </a:xfrm>
          <a:prstGeom prst="rect">
            <a:avLst/>
          </a:prstGeom>
          <a:blipFill>
            <a:blip r:embed="rId2" cstate="print"/>
            <a:tile tx="0" ty="0" sx="100000" sy="100000" flip="none" algn="tl"/>
          </a:blipFill>
          <a:ln w="28575">
            <a:solidFill>
              <a:srgbClr val="FF0000"/>
            </a:solidFill>
          </a:ln>
        </p:spPr>
        <p:txBody>
          <a:bodyPr wrap="square" lIns="156746" tIns="78373" rIns="156746" bIns="78373" rtlCol="0">
            <a:spAutoFit/>
          </a:bodyPr>
          <a:lstStyle/>
          <a:p>
            <a:pPr algn="ctr"/>
            <a:r>
              <a:rPr lang="en-US" sz="5500" dirty="0" smtClean="0"/>
              <a:t>Choose a lesson to prepare a lesson note showing 3 stages of reading</a:t>
            </a:r>
            <a:endParaRPr lang="en-US" sz="5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plus(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06400"/>
            <a:ext cx="16916400" cy="896940"/>
          </a:xfrm>
          <a:prstGeom prst="rect">
            <a:avLst/>
          </a:prstGeom>
          <a:solidFill>
            <a:schemeClr val="accent3">
              <a:lumMod val="40000"/>
              <a:lumOff val="60000"/>
            </a:schemeClr>
          </a:solidFill>
          <a:ln w="38100">
            <a:solidFill>
              <a:srgbClr val="FF0000"/>
            </a:solidFill>
          </a:ln>
        </p:spPr>
        <p:txBody>
          <a:bodyPr wrap="square" lIns="156746" tIns="78373" rIns="156746" bIns="78373" rtlCol="0">
            <a:spAutoFit/>
          </a:bodyPr>
          <a:lstStyle/>
          <a:p>
            <a:r>
              <a:rPr lang="en-US" sz="4800" dirty="0" smtClean="0"/>
              <a:t>Activity 3: Describing the importance of silent reading</a:t>
            </a:r>
            <a:endParaRPr lang="en-US" sz="4800" dirty="0"/>
          </a:p>
        </p:txBody>
      </p:sp>
      <p:sp>
        <p:nvSpPr>
          <p:cNvPr id="3" name="TextBox 2"/>
          <p:cNvSpPr txBox="1"/>
          <p:nvPr/>
        </p:nvSpPr>
        <p:spPr>
          <a:xfrm>
            <a:off x="609600" y="1447800"/>
            <a:ext cx="16916400" cy="1004662"/>
          </a:xfrm>
          <a:prstGeom prst="rect">
            <a:avLst/>
          </a:prstGeom>
          <a:solidFill>
            <a:schemeClr val="accent5">
              <a:lumMod val="60000"/>
              <a:lumOff val="40000"/>
            </a:schemeClr>
          </a:solidFill>
          <a:ln w="28575">
            <a:solidFill>
              <a:srgbClr val="FF0000"/>
            </a:solidFill>
          </a:ln>
        </p:spPr>
        <p:txBody>
          <a:bodyPr wrap="square" lIns="156746" tIns="78373" rIns="156746" bIns="78373" rtlCol="0">
            <a:spAutoFit/>
          </a:bodyPr>
          <a:lstStyle/>
          <a:p>
            <a:r>
              <a:rPr lang="en-US" sz="5500" dirty="0" smtClean="0"/>
              <a:t>Questions: Why silent reading is important? </a:t>
            </a:r>
            <a:endParaRPr lang="en-US" sz="5500" dirty="0"/>
          </a:p>
        </p:txBody>
      </p:sp>
      <p:sp>
        <p:nvSpPr>
          <p:cNvPr id="4" name="TextBox 3"/>
          <p:cNvSpPr txBox="1"/>
          <p:nvPr/>
        </p:nvSpPr>
        <p:spPr>
          <a:xfrm>
            <a:off x="609600" y="2590800"/>
            <a:ext cx="16840200" cy="1004662"/>
          </a:xfrm>
          <a:prstGeom prst="rect">
            <a:avLst/>
          </a:prstGeom>
          <a:solidFill>
            <a:schemeClr val="accent2">
              <a:lumMod val="60000"/>
              <a:lumOff val="40000"/>
            </a:schemeClr>
          </a:solidFill>
          <a:ln w="19050">
            <a:solidFill>
              <a:srgbClr val="FF0000"/>
            </a:solidFill>
          </a:ln>
        </p:spPr>
        <p:txBody>
          <a:bodyPr wrap="square" lIns="156746" tIns="78373" rIns="156746" bIns="78373" rtlCol="0">
            <a:spAutoFit/>
          </a:bodyPr>
          <a:lstStyle/>
          <a:p>
            <a:r>
              <a:rPr lang="en-US" sz="5500" dirty="0" smtClean="0"/>
              <a:t>Eliciting the possible answer.</a:t>
            </a:r>
            <a:endParaRPr lang="en-US" sz="5500" dirty="0"/>
          </a:p>
        </p:txBody>
      </p:sp>
      <p:sp>
        <p:nvSpPr>
          <p:cNvPr id="5" name="TextBox 4"/>
          <p:cNvSpPr txBox="1"/>
          <p:nvPr/>
        </p:nvSpPr>
        <p:spPr>
          <a:xfrm>
            <a:off x="609600" y="3849814"/>
            <a:ext cx="16764000" cy="3312986"/>
          </a:xfrm>
          <a:prstGeom prst="rect">
            <a:avLst/>
          </a:prstGeom>
          <a:solidFill>
            <a:srgbClr val="92D050"/>
          </a:solidFill>
          <a:ln w="28575">
            <a:solidFill>
              <a:srgbClr val="FF0000"/>
            </a:solidFill>
          </a:ln>
        </p:spPr>
        <p:txBody>
          <a:bodyPr wrap="square" lIns="156746" tIns="78373" rIns="156746" bIns="78373" rtlCol="0">
            <a:spAutoFit/>
          </a:bodyPr>
          <a:lstStyle/>
          <a:p>
            <a:r>
              <a:rPr lang="en-US" sz="4100" dirty="0" smtClean="0"/>
              <a:t>Silent reading skills are necessary for the students for studying, future work purposes and for pleasure. Reading aloud is un natural and not something we do in real life very often. We want to teach our students skills that will help them in real life.  However, reading aloud is helpful for the beginning learners in order to familiarize with the letters, words and sounds. </a:t>
            </a:r>
            <a:endParaRPr lang="en-US" sz="4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amond(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62000" y="44647"/>
            <a:ext cx="16916400" cy="2128047"/>
          </a:xfrm>
          <a:prstGeom prst="rect">
            <a:avLst/>
          </a:prstGeom>
          <a:solidFill>
            <a:schemeClr val="accent3">
              <a:lumMod val="60000"/>
              <a:lumOff val="4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tabLst>
                <a:tab pos="0" algn="l"/>
              </a:tabLst>
            </a:pPr>
            <a:r>
              <a:rPr lang="en-US" sz="4000" b="1" dirty="0" smtClean="0">
                <a:solidFill>
                  <a:srgbClr val="000000"/>
                </a:solidFill>
                <a:latin typeface="Arial" pitchFamily="34" charset="0"/>
                <a:ea typeface="Calibri" pitchFamily="34" charset="0"/>
                <a:cs typeface="Calibri" pitchFamily="34" charset="0"/>
              </a:rPr>
              <a:t>Day -4</a:t>
            </a:r>
            <a:endParaRPr lang="en-US" sz="4000" dirty="0" smtClean="0">
              <a:latin typeface="Arial" pitchFamily="34" charset="0"/>
              <a:cs typeface="Arial" pitchFamily="34" charset="0"/>
            </a:endParaRPr>
          </a:p>
          <a:p>
            <a:pPr algn="ctr" eaLnBrk="0" fontAlgn="base" hangingPunct="0">
              <a:spcBef>
                <a:spcPct val="0"/>
              </a:spcBef>
              <a:spcAft>
                <a:spcPct val="0"/>
              </a:spcAft>
              <a:tabLst>
                <a:tab pos="0" algn="l"/>
              </a:tabLst>
            </a:pPr>
            <a:r>
              <a:rPr lang="en-US" sz="4000" b="1" dirty="0" smtClean="0">
                <a:solidFill>
                  <a:srgbClr val="000000"/>
                </a:solidFill>
                <a:latin typeface="Arial" pitchFamily="34" charset="0"/>
                <a:ea typeface="Calibri" pitchFamily="34" charset="0"/>
                <a:cs typeface="Calibri" pitchFamily="34" charset="0"/>
              </a:rPr>
              <a:t>Session - 4</a:t>
            </a:r>
            <a:endParaRPr lang="en-US" sz="4000" dirty="0" smtClean="0">
              <a:latin typeface="Arial" pitchFamily="34" charset="0"/>
              <a:cs typeface="Arial" pitchFamily="34" charset="0"/>
            </a:endParaRPr>
          </a:p>
          <a:p>
            <a:pPr algn="ctr" eaLnBrk="0" fontAlgn="base" hangingPunct="0">
              <a:spcBef>
                <a:spcPct val="0"/>
              </a:spcBef>
              <a:spcAft>
                <a:spcPct val="0"/>
              </a:spcAft>
              <a:tabLst>
                <a:tab pos="0" algn="l"/>
              </a:tabLst>
            </a:pPr>
            <a:r>
              <a:rPr lang="en-US" sz="4000" b="1" dirty="0" smtClean="0">
                <a:solidFill>
                  <a:srgbClr val="000000"/>
                </a:solidFill>
                <a:latin typeface="Arial" pitchFamily="34" charset="0"/>
                <a:ea typeface="Calibri" pitchFamily="34" charset="0"/>
                <a:cs typeface="Calibri" pitchFamily="34" charset="0"/>
              </a:rPr>
              <a:t>Writing Skills</a:t>
            </a:r>
            <a:r>
              <a:rPr lang="en-US" sz="4800" b="1" dirty="0" smtClean="0">
                <a:solidFill>
                  <a:srgbClr val="000000"/>
                </a:solidFill>
                <a:latin typeface="Arial" pitchFamily="34" charset="0"/>
                <a:ea typeface="Calibri" pitchFamily="34" charset="0"/>
                <a:cs typeface="Calibri" pitchFamily="34" charset="0"/>
              </a:rPr>
              <a:t>  </a:t>
            </a:r>
            <a:endParaRPr lang="en-US" sz="4800" dirty="0" smtClean="0">
              <a:latin typeface="Arial" pitchFamily="34" charset="0"/>
              <a:cs typeface="Arial" pitchFamily="34" charset="0"/>
            </a:endParaRPr>
          </a:p>
        </p:txBody>
      </p:sp>
      <p:sp>
        <p:nvSpPr>
          <p:cNvPr id="3" name="Rectangle 2"/>
          <p:cNvSpPr/>
          <p:nvPr/>
        </p:nvSpPr>
        <p:spPr>
          <a:xfrm>
            <a:off x="762000" y="2286000"/>
            <a:ext cx="16916400" cy="773830"/>
          </a:xfrm>
          <a:prstGeom prst="rect">
            <a:avLst/>
          </a:prstGeom>
          <a:solidFill>
            <a:schemeClr val="accent5">
              <a:lumMod val="40000"/>
              <a:lumOff val="60000"/>
            </a:schemeClr>
          </a:solidFill>
          <a:ln w="28575">
            <a:solidFill>
              <a:srgbClr val="FF0000"/>
            </a:solidFill>
          </a:ln>
        </p:spPr>
        <p:txBody>
          <a:bodyPr wrap="square" lIns="156746" tIns="78373" rIns="156746" bIns="78373">
            <a:spAutoFit/>
          </a:bodyPr>
          <a:lstStyle/>
          <a:p>
            <a:pPr algn="ctr"/>
            <a:r>
              <a:rPr lang="en-US" sz="4000" b="1" dirty="0" smtClean="0"/>
              <a:t>Activity-1: Warm-up activity</a:t>
            </a:r>
            <a:r>
              <a:rPr lang="en-US" b="1" dirty="0" smtClean="0"/>
              <a:t>	</a:t>
            </a:r>
            <a:endParaRPr lang="en-US" dirty="0"/>
          </a:p>
        </p:txBody>
      </p:sp>
      <p:sp>
        <p:nvSpPr>
          <p:cNvPr id="4" name="Rectangle 3"/>
          <p:cNvSpPr/>
          <p:nvPr/>
        </p:nvSpPr>
        <p:spPr>
          <a:xfrm>
            <a:off x="914400" y="3254352"/>
            <a:ext cx="16764000" cy="1851048"/>
          </a:xfrm>
          <a:prstGeom prst="rect">
            <a:avLst/>
          </a:prstGeom>
          <a:solidFill>
            <a:srgbClr val="FFC000"/>
          </a:solidFill>
          <a:ln w="28575">
            <a:solidFill>
              <a:srgbClr val="FF0000"/>
            </a:solidFill>
          </a:ln>
        </p:spPr>
        <p:txBody>
          <a:bodyPr wrap="square" lIns="156746" tIns="78373" rIns="156746" bIns="78373">
            <a:spAutoFit/>
          </a:bodyPr>
          <a:lstStyle/>
          <a:p>
            <a:pPr algn="ctr"/>
            <a:r>
              <a:rPr lang="en-JM" sz="5500" b="1" dirty="0" smtClean="0"/>
              <a:t>Activity-2: </a:t>
            </a:r>
            <a:r>
              <a:rPr lang="en-US" sz="5500" b="1" dirty="0" smtClean="0"/>
              <a:t>Identify different writing activities in the </a:t>
            </a:r>
            <a:r>
              <a:rPr lang="en-US" sz="5500" b="1" dirty="0" err="1" smtClean="0"/>
              <a:t>EfT</a:t>
            </a:r>
            <a:r>
              <a:rPr lang="en-US" sz="5500" b="1" dirty="0" smtClean="0"/>
              <a:t> textbook: </a:t>
            </a:r>
            <a:endParaRPr lang="en-US" sz="5500" dirty="0"/>
          </a:p>
        </p:txBody>
      </p:sp>
      <p:sp>
        <p:nvSpPr>
          <p:cNvPr id="40962" name="Rectangle 2"/>
          <p:cNvSpPr>
            <a:spLocks noChangeArrowheads="1"/>
          </p:cNvSpPr>
          <p:nvPr/>
        </p:nvSpPr>
        <p:spPr bwMode="auto">
          <a:xfrm>
            <a:off x="914400" y="5334000"/>
            <a:ext cx="16764000" cy="2682045"/>
          </a:xfrm>
          <a:prstGeom prst="rect">
            <a:avLst/>
          </a:prstGeom>
          <a:solidFill>
            <a:schemeClr val="accent1">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just" fontAlgn="base">
              <a:spcBef>
                <a:spcPct val="0"/>
              </a:spcBef>
              <a:spcAft>
                <a:spcPct val="0"/>
              </a:spcAft>
              <a:buFontTx/>
              <a:buChar char="•"/>
              <a:tabLst>
                <a:tab pos="783732" algn="l"/>
              </a:tabLst>
            </a:pPr>
            <a:r>
              <a:rPr lang="en-JM" sz="4100" dirty="0" smtClean="0">
                <a:solidFill>
                  <a:srgbClr val="000000"/>
                </a:solidFill>
                <a:latin typeface="Arial" pitchFamily="34" charset="0"/>
                <a:ea typeface="Times New Roman" pitchFamily="18" charset="0"/>
                <a:cs typeface="Calibri" pitchFamily="34" charset="0"/>
              </a:rPr>
              <a:t>Divide the class into 5 groups. Ask them to work on </a:t>
            </a:r>
            <a:r>
              <a:rPr lang="en-JM" sz="4100" dirty="0" err="1" smtClean="0">
                <a:solidFill>
                  <a:srgbClr val="000000"/>
                </a:solidFill>
                <a:latin typeface="Arial" pitchFamily="34" charset="0"/>
                <a:ea typeface="Times New Roman" pitchFamily="18" charset="0"/>
                <a:cs typeface="Calibri" pitchFamily="34" charset="0"/>
              </a:rPr>
              <a:t>EfT</a:t>
            </a:r>
            <a:r>
              <a:rPr lang="en-JM" sz="4100" dirty="0" smtClean="0">
                <a:solidFill>
                  <a:srgbClr val="000000"/>
                </a:solidFill>
                <a:latin typeface="Arial" pitchFamily="34" charset="0"/>
                <a:ea typeface="Times New Roman" pitchFamily="18" charset="0"/>
                <a:cs typeface="Calibri" pitchFamily="34" charset="0"/>
              </a:rPr>
              <a:t> book Class 4, Unit:35 P.70-71, Activity B, A and  B. Ask them to grouped these activity into 3 categories-</a:t>
            </a:r>
            <a:r>
              <a:rPr lang="en-JM" sz="4100" b="1" dirty="0" smtClean="0">
                <a:solidFill>
                  <a:srgbClr val="000000"/>
                </a:solidFill>
                <a:latin typeface="Arial" pitchFamily="34" charset="0"/>
                <a:ea typeface="Times New Roman" pitchFamily="18" charset="0"/>
                <a:cs typeface="Calibri" pitchFamily="34" charset="0"/>
              </a:rPr>
              <a:t>Controlled, Guided and Free writing activities. </a:t>
            </a:r>
            <a:r>
              <a:rPr lang="en-JM" sz="4100" dirty="0" smtClean="0">
                <a:solidFill>
                  <a:srgbClr val="000000"/>
                </a:solidFill>
                <a:latin typeface="Arial" pitchFamily="34" charset="0"/>
                <a:ea typeface="Times New Roman" pitchFamily="18" charset="0"/>
                <a:cs typeface="Calibri" pitchFamily="34" charset="0"/>
              </a:rPr>
              <a:t>Give them 5 minutes for this activity.</a:t>
            </a:r>
            <a:endParaRPr lang="en-JM" sz="41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0961"/>
                                        </p:tgtEl>
                                        <p:attrNameLst>
                                          <p:attrName>style.visibility</p:attrName>
                                        </p:attrNameLst>
                                      </p:cBhvr>
                                      <p:to>
                                        <p:strVal val="visible"/>
                                      </p:to>
                                    </p:set>
                                    <p:animEffect transition="in" filter="slide(fromBottom)">
                                      <p:cBhvr>
                                        <p:cTn id="7" dur="500"/>
                                        <p:tgtEl>
                                          <p:spTgt spid="4096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 calcmode="lin" valueType="num">
                                      <p:cBhvr>
                                        <p:cTn id="1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0962"/>
                                        </p:tgtEl>
                                        <p:attrNameLst>
                                          <p:attrName>style.visibility</p:attrName>
                                        </p:attrNameLst>
                                      </p:cBhvr>
                                      <p:to>
                                        <p:strVal val="visible"/>
                                      </p:to>
                                    </p:set>
                                    <p:anim calcmode="lin" valueType="num">
                                      <p:cBhvr>
                                        <p:cTn id="26" dur="1000" fill="hold"/>
                                        <p:tgtEl>
                                          <p:spTgt spid="40962"/>
                                        </p:tgtEl>
                                        <p:attrNameLst>
                                          <p:attrName>ppt_w</p:attrName>
                                        </p:attrNameLst>
                                      </p:cBhvr>
                                      <p:tavLst>
                                        <p:tav tm="0">
                                          <p:val>
                                            <p:strVal val="#ppt_w*0.70"/>
                                          </p:val>
                                        </p:tav>
                                        <p:tav tm="100000">
                                          <p:val>
                                            <p:strVal val="#ppt_w"/>
                                          </p:val>
                                        </p:tav>
                                      </p:tavLst>
                                    </p:anim>
                                    <p:anim calcmode="lin" valueType="num">
                                      <p:cBhvr>
                                        <p:cTn id="27" dur="1000" fill="hold"/>
                                        <p:tgtEl>
                                          <p:spTgt spid="40962"/>
                                        </p:tgtEl>
                                        <p:attrNameLst>
                                          <p:attrName>ppt_h</p:attrName>
                                        </p:attrNameLst>
                                      </p:cBhvr>
                                      <p:tavLst>
                                        <p:tav tm="0">
                                          <p:val>
                                            <p:strVal val="#ppt_h"/>
                                          </p:val>
                                        </p:tav>
                                        <p:tav tm="100000">
                                          <p:val>
                                            <p:strVal val="#ppt_h"/>
                                          </p:val>
                                        </p:tav>
                                      </p:tavLst>
                                    </p:anim>
                                    <p:animEffect transition="in" filter="fade">
                                      <p:cBhvr>
                                        <p:cTn id="28" dur="1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animBg="1"/>
      <p:bldP spid="3" grpId="0" animBg="1"/>
      <p:bldP spid="4" grpId="0" animBg="1"/>
      <p:bldP spid="4096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a:stretch>
            <a:fillRect/>
          </a:stretch>
        </p:blipFill>
        <p:spPr bwMode="auto">
          <a:xfrm>
            <a:off x="0" y="0"/>
            <a:ext cx="18288000" cy="9144000"/>
          </a:xfrm>
          <a:prstGeom prst="rect">
            <a:avLst/>
          </a:prstGeom>
          <a:noFill/>
          <a:ln w="38100">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fade">
                                      <p:cBhvr>
                                        <p:cTn id="7" dur="1000"/>
                                        <p:tgtEl>
                                          <p:spTgt spid="80898"/>
                                        </p:tgtEl>
                                      </p:cBhvr>
                                    </p:animEffect>
                                    <p:anim calcmode="lin" valueType="num">
                                      <p:cBhvr>
                                        <p:cTn id="8" dur="1000" fill="hold"/>
                                        <p:tgtEl>
                                          <p:spTgt spid="80898"/>
                                        </p:tgtEl>
                                        <p:attrNameLst>
                                          <p:attrName>ppt_x</p:attrName>
                                        </p:attrNameLst>
                                      </p:cBhvr>
                                      <p:tavLst>
                                        <p:tav tm="0">
                                          <p:val>
                                            <p:strVal val="#ppt_x"/>
                                          </p:val>
                                        </p:tav>
                                        <p:tav tm="100000">
                                          <p:val>
                                            <p:strVal val="#ppt_x"/>
                                          </p:val>
                                        </p:tav>
                                      </p:tavLst>
                                    </p:anim>
                                    <p:anim calcmode="lin" valueType="num">
                                      <p:cBhvr>
                                        <p:cTn id="9" dur="1000" fill="hold"/>
                                        <p:tgtEl>
                                          <p:spTgt spid="808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03200"/>
            <a:ext cx="16002000" cy="1851048"/>
          </a:xfrm>
          <a:prstGeom prst="rect">
            <a:avLst/>
          </a:prstGeom>
          <a:solidFill>
            <a:schemeClr val="accent2">
              <a:lumMod val="40000"/>
              <a:lumOff val="60000"/>
            </a:schemeClr>
          </a:solidFill>
          <a:ln w="28575">
            <a:solidFill>
              <a:srgbClr val="FF0000"/>
            </a:solidFill>
          </a:ln>
        </p:spPr>
        <p:txBody>
          <a:bodyPr wrap="square" lIns="156746" tIns="78373" rIns="156746" bIns="78373">
            <a:spAutoFit/>
          </a:bodyPr>
          <a:lstStyle/>
          <a:p>
            <a:pPr algn="ctr"/>
            <a:r>
              <a:rPr lang="en-US" sz="5500" b="1" dirty="0" smtClean="0"/>
              <a:t>Activity-2: Identifying the challenges of teaching English to large classes </a:t>
            </a:r>
            <a:endParaRPr lang="en-US" sz="5500" dirty="0"/>
          </a:p>
        </p:txBody>
      </p:sp>
      <p:sp>
        <p:nvSpPr>
          <p:cNvPr id="15361" name="Rectangle 1"/>
          <p:cNvSpPr>
            <a:spLocks noChangeArrowheads="1"/>
          </p:cNvSpPr>
          <p:nvPr/>
        </p:nvSpPr>
        <p:spPr bwMode="auto">
          <a:xfrm>
            <a:off x="1066800" y="2399781"/>
            <a:ext cx="15849600" cy="3543819"/>
          </a:xfrm>
          <a:prstGeom prst="rect">
            <a:avLst/>
          </a:prstGeom>
          <a:blipFill>
            <a:blip r:embed="rId2" cstate="print"/>
            <a:tile tx="0" ty="0" sx="100000" sy="100000" flip="none" algn="tl"/>
          </a:blip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fontAlgn="base">
              <a:spcBef>
                <a:spcPct val="0"/>
              </a:spcBef>
              <a:spcAft>
                <a:spcPct val="0"/>
              </a:spcAft>
            </a:pPr>
            <a:r>
              <a:rPr lang="en-US" sz="5500" dirty="0" smtClean="0">
                <a:solidFill>
                  <a:srgbClr val="000000"/>
                </a:solidFill>
                <a:latin typeface="Arial" pitchFamily="34" charset="0"/>
                <a:ea typeface="Calibri" pitchFamily="34" charset="0"/>
                <a:cs typeface="Calibri" pitchFamily="34" charset="0"/>
              </a:rPr>
              <a:t>Collecting the challenges teaching English to a large class through </a:t>
            </a:r>
            <a:r>
              <a:rPr lang="en-US" sz="5500" dirty="0" smtClean="0">
                <a:solidFill>
                  <a:srgbClr val="FF0000"/>
                </a:solidFill>
                <a:latin typeface="Arial" pitchFamily="34" charset="0"/>
                <a:ea typeface="Calibri" pitchFamily="34" charset="0"/>
                <a:cs typeface="Calibri" pitchFamily="34" charset="0"/>
              </a:rPr>
              <a:t>brainstorming</a:t>
            </a:r>
            <a:r>
              <a:rPr lang="en-US" sz="5500" dirty="0" smtClean="0">
                <a:solidFill>
                  <a:srgbClr val="000000"/>
                </a:solidFill>
                <a:latin typeface="Arial" pitchFamily="34" charset="0"/>
                <a:ea typeface="Calibri" pitchFamily="34" charset="0"/>
                <a:cs typeface="Calibri" pitchFamily="34" charset="0"/>
              </a:rPr>
              <a:t> on the board. Encourage them to reflect on their experiences in classroom teaching. </a:t>
            </a:r>
            <a:endParaRPr lang="en-US" sz="5500" dirty="0" smtClean="0">
              <a:latin typeface="Arial" pitchFamily="34" charset="0"/>
              <a:cs typeface="Arial" pitchFamily="34" charset="0"/>
            </a:endParaRPr>
          </a:p>
        </p:txBody>
      </p:sp>
      <p:sp>
        <p:nvSpPr>
          <p:cNvPr id="4" name="Rectangle 3"/>
          <p:cNvSpPr/>
          <p:nvPr/>
        </p:nvSpPr>
        <p:spPr>
          <a:xfrm>
            <a:off x="1143000" y="6172200"/>
            <a:ext cx="15849600" cy="2697433"/>
          </a:xfrm>
          <a:prstGeom prst="rect">
            <a:avLst/>
          </a:prstGeom>
          <a:blipFill>
            <a:blip r:embed="rId3" cstate="print"/>
            <a:tile tx="0" ty="0" sx="100000" sy="100000" flip="none" algn="tl"/>
          </a:blipFill>
          <a:ln w="28575">
            <a:solidFill>
              <a:srgbClr val="FF0000"/>
            </a:solidFill>
          </a:ln>
        </p:spPr>
        <p:txBody>
          <a:bodyPr wrap="square" lIns="156746" tIns="78373" rIns="156746" bIns="78373">
            <a:spAutoFit/>
          </a:bodyPr>
          <a:lstStyle/>
          <a:p>
            <a:r>
              <a:rPr lang="en-US" sz="5500" dirty="0" err="1" smtClean="0"/>
              <a:t>Organise</a:t>
            </a:r>
            <a:r>
              <a:rPr lang="en-US" sz="5500" dirty="0" smtClean="0"/>
              <a:t> participants into 5 groups. Tell them to list the 7 major challenges of teaching English to large classes from the board list</a:t>
            </a:r>
            <a:endParaRPr lang="en-US" sz="5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5361"/>
                                        </p:tgtEl>
                                        <p:attrNameLst>
                                          <p:attrName>style.visibility</p:attrName>
                                        </p:attrNameLst>
                                      </p:cBhvr>
                                      <p:to>
                                        <p:strVal val="visible"/>
                                      </p:to>
                                    </p:set>
                                    <p:anim calcmode="lin" valueType="num">
                                      <p:cBhvr>
                                        <p:cTn id="15" dur="500" fill="hold"/>
                                        <p:tgtEl>
                                          <p:spTgt spid="15361"/>
                                        </p:tgtEl>
                                        <p:attrNameLst>
                                          <p:attrName>ppt_w</p:attrName>
                                        </p:attrNameLst>
                                      </p:cBhvr>
                                      <p:tavLst>
                                        <p:tav tm="0">
                                          <p:val>
                                            <p:fltVal val="0"/>
                                          </p:val>
                                        </p:tav>
                                        <p:tav tm="100000">
                                          <p:val>
                                            <p:strVal val="#ppt_w"/>
                                          </p:val>
                                        </p:tav>
                                      </p:tavLst>
                                    </p:anim>
                                    <p:anim calcmode="lin" valueType="num">
                                      <p:cBhvr>
                                        <p:cTn id="16" dur="500" fill="hold"/>
                                        <p:tgtEl>
                                          <p:spTgt spid="15361"/>
                                        </p:tgtEl>
                                        <p:attrNameLst>
                                          <p:attrName>ppt_h</p:attrName>
                                        </p:attrNameLst>
                                      </p:cBhvr>
                                      <p:tavLst>
                                        <p:tav tm="0">
                                          <p:val>
                                            <p:fltVal val="0"/>
                                          </p:val>
                                        </p:tav>
                                        <p:tav tm="100000">
                                          <p:val>
                                            <p:strVal val="#ppt_h"/>
                                          </p:val>
                                        </p:tav>
                                      </p:tavLst>
                                    </p:anim>
                                    <p:anim calcmode="lin" valueType="num">
                                      <p:cBhvr>
                                        <p:cTn id="17" dur="500" fill="hold"/>
                                        <p:tgtEl>
                                          <p:spTgt spid="15361"/>
                                        </p:tgtEl>
                                        <p:attrNameLst>
                                          <p:attrName>style.rotation</p:attrName>
                                        </p:attrNameLst>
                                      </p:cBhvr>
                                      <p:tavLst>
                                        <p:tav tm="0">
                                          <p:val>
                                            <p:fltVal val="360"/>
                                          </p:val>
                                        </p:tav>
                                        <p:tav tm="100000">
                                          <p:val>
                                            <p:fltVal val="0"/>
                                          </p:val>
                                        </p:tav>
                                      </p:tavLst>
                                    </p:anim>
                                    <p:animEffect transition="in" filter="fade">
                                      <p:cBhvr>
                                        <p:cTn id="18" dur="500"/>
                                        <p:tgtEl>
                                          <p:spTgt spid="15361"/>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style.rotation</p:attrName>
                                        </p:attrNameLst>
                                      </p:cBhvr>
                                      <p:tavLst>
                                        <p:tav tm="0">
                                          <p:val>
                                            <p:fltVal val="720"/>
                                          </p:val>
                                        </p:tav>
                                        <p:tav tm="100000">
                                          <p:val>
                                            <p:fltVal val="0"/>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 calcmode="lin" valueType="num">
                                      <p:cBhvr>
                                        <p:cTn id="26"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361"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1" y="0"/>
            <a:ext cx="18287998" cy="9144000"/>
          </a:xfrm>
          <a:prstGeom prst="rect">
            <a:avLst/>
          </a:prstGeom>
          <a:noFill/>
          <a:ln w="38100">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100"/>
                                        <p:tgtEl>
                                          <p:spTgt spid="81922"/>
                                        </p:tgtEl>
                                      </p:cBhvr>
                                    </p:animEffect>
                                    <p:anim calcmode="lin" valueType="num">
                                      <p:cBhvr>
                                        <p:cTn id="8" dur="400" fill="hold"/>
                                        <p:tgtEl>
                                          <p:spTgt spid="81922"/>
                                        </p:tgtEl>
                                        <p:attrNameLst>
                                          <p:attrName>ppt_x</p:attrName>
                                        </p:attrNameLst>
                                      </p:cBhvr>
                                      <p:tavLst>
                                        <p:tav tm="0">
                                          <p:val>
                                            <p:strVal val="#ppt_x"/>
                                          </p:val>
                                        </p:tav>
                                        <p:tav tm="100000">
                                          <p:val>
                                            <p:strVal val="#ppt_x"/>
                                          </p:val>
                                        </p:tav>
                                      </p:tavLst>
                                    </p:anim>
                                    <p:anim calcmode="lin" valueType="num">
                                      <p:cBhvr>
                                        <p:cTn id="9" dur="400" fill="hold"/>
                                        <p:tgtEl>
                                          <p:spTgt spid="8192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19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19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1"/>
            <a:ext cx="16916400" cy="1004662"/>
          </a:xfrm>
          <a:prstGeom prst="rect">
            <a:avLst/>
          </a:prstGeom>
          <a:solidFill>
            <a:schemeClr val="accent2">
              <a:lumMod val="60000"/>
              <a:lumOff val="40000"/>
            </a:schemeClr>
          </a:solidFill>
          <a:ln w="28575">
            <a:solidFill>
              <a:srgbClr val="FF0000"/>
            </a:solidFill>
          </a:ln>
        </p:spPr>
        <p:txBody>
          <a:bodyPr wrap="square" lIns="156746" tIns="78373" rIns="156746" bIns="78373" rtlCol="0">
            <a:spAutoFit/>
          </a:bodyPr>
          <a:lstStyle/>
          <a:p>
            <a:pPr algn="ctr"/>
            <a:r>
              <a:rPr lang="en-US" sz="5500" dirty="0" smtClean="0"/>
              <a:t>Group work presentation</a:t>
            </a:r>
            <a:endParaRPr lang="en-US" sz="5500" dirty="0"/>
          </a:p>
        </p:txBody>
      </p:sp>
      <p:sp>
        <p:nvSpPr>
          <p:cNvPr id="3" name="TextBox 2"/>
          <p:cNvSpPr txBox="1"/>
          <p:nvPr/>
        </p:nvSpPr>
        <p:spPr>
          <a:xfrm>
            <a:off x="914400" y="4050109"/>
            <a:ext cx="16459200" cy="1851048"/>
          </a:xfrm>
          <a:prstGeom prst="rect">
            <a:avLst/>
          </a:prstGeom>
          <a:blipFill>
            <a:blip r:embed="rId2" cstate="print"/>
            <a:tile tx="0" ty="0" sx="100000" sy="100000" flip="none" algn="tl"/>
          </a:blipFill>
          <a:ln w="28575">
            <a:solidFill>
              <a:srgbClr val="FF0000"/>
            </a:solidFill>
          </a:ln>
        </p:spPr>
        <p:txBody>
          <a:bodyPr wrap="square" lIns="156746" tIns="78373" rIns="156746" bIns="78373" rtlCol="0">
            <a:spAutoFit/>
          </a:bodyPr>
          <a:lstStyle/>
          <a:p>
            <a:pPr algn="ctr"/>
            <a:r>
              <a:rPr lang="en-US" sz="5500" dirty="0" smtClean="0"/>
              <a:t>Answer: A, 70 page controlled, A, 71 page, guided and B, 71 page- free writing.</a:t>
            </a:r>
            <a:endParaRPr lang="en-US" sz="5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52400"/>
            <a:ext cx="16764000" cy="1389383"/>
          </a:xfrm>
          <a:prstGeom prst="rect">
            <a:avLst/>
          </a:prstGeom>
          <a:blipFill>
            <a:blip r:embed="rId2" cstate="print"/>
            <a:tile tx="0" ty="0" sx="100000" sy="100000" flip="none" algn="tl"/>
          </a:blipFill>
          <a:ln w="28575">
            <a:solidFill>
              <a:srgbClr val="FF0000"/>
            </a:solidFill>
          </a:ln>
        </p:spPr>
        <p:txBody>
          <a:bodyPr wrap="square" lIns="156746" tIns="78373" rIns="156746" bIns="78373">
            <a:spAutoFit/>
          </a:bodyPr>
          <a:lstStyle/>
          <a:p>
            <a:pPr algn="ctr"/>
            <a:r>
              <a:rPr lang="en-JM" sz="4000" b="1" dirty="0" smtClean="0"/>
              <a:t>Activity-3:</a:t>
            </a:r>
            <a:r>
              <a:rPr lang="en-US" sz="4000" b="1" dirty="0" smtClean="0"/>
              <a:t> Identifying the characteristics of controlled and guided writing activities</a:t>
            </a:r>
            <a:r>
              <a:rPr lang="en-JM" sz="4000" b="1" dirty="0" smtClean="0"/>
              <a:t> </a:t>
            </a:r>
            <a:endParaRPr lang="en-US" sz="4000" dirty="0"/>
          </a:p>
        </p:txBody>
      </p:sp>
      <p:sp>
        <p:nvSpPr>
          <p:cNvPr id="3" name="Rectangle 2"/>
          <p:cNvSpPr/>
          <p:nvPr/>
        </p:nvSpPr>
        <p:spPr>
          <a:xfrm>
            <a:off x="762000" y="1752600"/>
            <a:ext cx="16764000" cy="1420161"/>
          </a:xfrm>
          <a:prstGeom prst="rect">
            <a:avLst/>
          </a:prstGeom>
          <a:solidFill>
            <a:schemeClr val="accent3">
              <a:lumMod val="60000"/>
              <a:lumOff val="40000"/>
            </a:schemeClr>
          </a:solidFill>
          <a:ln w="28575">
            <a:solidFill>
              <a:srgbClr val="FF0000"/>
            </a:solidFill>
          </a:ln>
        </p:spPr>
        <p:txBody>
          <a:bodyPr wrap="square" lIns="156746" tIns="78373" rIns="156746" bIns="78373">
            <a:spAutoFit/>
          </a:bodyPr>
          <a:lstStyle/>
          <a:p>
            <a:r>
              <a:rPr lang="en-JM" sz="4100" dirty="0" smtClean="0"/>
              <a:t>Do a demonstration. After demonstration they have find out the characteristics of controlled and guided writing activities. </a:t>
            </a:r>
            <a:endParaRPr lang="en-US" sz="4100" dirty="0"/>
          </a:p>
        </p:txBody>
      </p:sp>
      <p:graphicFrame>
        <p:nvGraphicFramePr>
          <p:cNvPr id="5" name="Table 4"/>
          <p:cNvGraphicFramePr>
            <a:graphicFrameLocks noGrp="1"/>
          </p:cNvGraphicFramePr>
          <p:nvPr/>
        </p:nvGraphicFramePr>
        <p:xfrm>
          <a:off x="762000" y="3352800"/>
          <a:ext cx="16687800" cy="5608320"/>
        </p:xfrm>
        <a:graphic>
          <a:graphicData uri="http://schemas.openxmlformats.org/drawingml/2006/table">
            <a:tbl>
              <a:tblPr/>
              <a:tblGrid>
                <a:gridCol w="16687800"/>
              </a:tblGrid>
              <a:tr h="543221">
                <a:tc>
                  <a:txBody>
                    <a:bodyPr/>
                    <a:lstStyle/>
                    <a:p>
                      <a:pPr marL="0" marR="0">
                        <a:lnSpc>
                          <a:spcPct val="115000"/>
                        </a:lnSpc>
                        <a:spcBef>
                          <a:spcPts val="0"/>
                        </a:spcBef>
                        <a:spcAft>
                          <a:spcPts val="0"/>
                        </a:spcAft>
                      </a:pPr>
                      <a:r>
                        <a:rPr lang="en-JM" sz="3200" b="1" dirty="0">
                          <a:solidFill>
                            <a:srgbClr val="000000"/>
                          </a:solidFill>
                          <a:latin typeface="Calibri"/>
                          <a:ea typeface="Calibri"/>
                          <a:cs typeface="Calibri"/>
                        </a:rPr>
                        <a:t>Class 2, Unit 3, Lesson 3, E ( Ask the participants to play role class to students)</a:t>
                      </a:r>
                      <a:endParaRPr lang="en-US" sz="32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543221">
                <a:tc>
                  <a:txBody>
                    <a:bodyPr/>
                    <a:lstStyle/>
                    <a:p>
                      <a:pPr marL="0" marR="0">
                        <a:lnSpc>
                          <a:spcPct val="115000"/>
                        </a:lnSpc>
                        <a:spcBef>
                          <a:spcPts val="0"/>
                        </a:spcBef>
                        <a:spcAft>
                          <a:spcPts val="0"/>
                        </a:spcAft>
                      </a:pPr>
                      <a:r>
                        <a:rPr lang="en-JM" sz="3200" b="1">
                          <a:solidFill>
                            <a:srgbClr val="000000"/>
                          </a:solidFill>
                          <a:latin typeface="Calibri"/>
                          <a:ea typeface="Calibri"/>
                          <a:cs typeface="Calibri"/>
                        </a:rPr>
                        <a:t>L.O: write the name of the parts of the body</a:t>
                      </a:r>
                      <a:endParaRPr lang="en-US" sz="320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172885">
                <a:tc>
                  <a:txBody>
                    <a:bodyPr/>
                    <a:lstStyle/>
                    <a:p>
                      <a:pPr marL="2514600" marR="0" lvl="5" indent="-228600">
                        <a:lnSpc>
                          <a:spcPct val="115000"/>
                        </a:lnSpc>
                        <a:spcBef>
                          <a:spcPts val="0"/>
                        </a:spcBef>
                        <a:spcAft>
                          <a:spcPts val="0"/>
                        </a:spcAft>
                        <a:buFont typeface="+mj-lt"/>
                        <a:buAutoNum type="arabicPeriod"/>
                        <a:tabLst>
                          <a:tab pos="300355" algn="l"/>
                        </a:tabLst>
                      </a:pPr>
                      <a:r>
                        <a:rPr lang="en-JM" sz="3200" dirty="0">
                          <a:solidFill>
                            <a:srgbClr val="000000"/>
                          </a:solidFill>
                          <a:latin typeface="Calibri"/>
                          <a:ea typeface="Calibri"/>
                          <a:cs typeface="Calibri"/>
                        </a:rPr>
                        <a:t>Students, open page </a:t>
                      </a:r>
                      <a:r>
                        <a:rPr lang="en-JM" sz="3200" dirty="0" smtClean="0">
                          <a:solidFill>
                            <a:srgbClr val="000000"/>
                          </a:solidFill>
                          <a:latin typeface="Calibri"/>
                          <a:ea typeface="Calibri"/>
                          <a:cs typeface="Calibri"/>
                        </a:rPr>
                        <a:t>25(Show </a:t>
                      </a:r>
                      <a:r>
                        <a:rPr lang="en-JM" sz="3200" dirty="0">
                          <a:solidFill>
                            <a:srgbClr val="000000"/>
                          </a:solidFill>
                          <a:latin typeface="Calibri"/>
                          <a:ea typeface="Calibri"/>
                          <a:cs typeface="Calibri"/>
                        </a:rPr>
                        <a:t>the page)</a:t>
                      </a:r>
                      <a:endParaRPr lang="en-US" sz="3200" dirty="0">
                        <a:latin typeface="Calibri"/>
                        <a:ea typeface="Calibri"/>
                        <a:cs typeface="Times New Roman"/>
                      </a:endParaRPr>
                    </a:p>
                    <a:p>
                      <a:pPr marL="2514600" marR="0" lvl="5" indent="-228600">
                        <a:lnSpc>
                          <a:spcPct val="115000"/>
                        </a:lnSpc>
                        <a:spcBef>
                          <a:spcPts val="0"/>
                        </a:spcBef>
                        <a:spcAft>
                          <a:spcPts val="0"/>
                        </a:spcAft>
                        <a:buFont typeface="+mj-lt"/>
                        <a:buAutoNum type="arabicPeriod"/>
                        <a:tabLst>
                          <a:tab pos="300355" algn="l"/>
                        </a:tabLst>
                      </a:pPr>
                      <a:r>
                        <a:rPr lang="en-JM" sz="3200" dirty="0">
                          <a:solidFill>
                            <a:srgbClr val="000000"/>
                          </a:solidFill>
                          <a:latin typeface="Calibri"/>
                          <a:ea typeface="Calibri"/>
                          <a:cs typeface="Calibri"/>
                        </a:rPr>
                        <a:t>Point the picture and ask `What’s this?’ Do it chorus.</a:t>
                      </a:r>
                      <a:endParaRPr lang="en-US" sz="3200" dirty="0">
                        <a:latin typeface="Calibri"/>
                        <a:ea typeface="Calibri"/>
                        <a:cs typeface="Times New Roman"/>
                      </a:endParaRPr>
                    </a:p>
                    <a:p>
                      <a:pPr marL="2514600" marR="0" lvl="5" indent="-228600">
                        <a:lnSpc>
                          <a:spcPct val="115000"/>
                        </a:lnSpc>
                        <a:spcBef>
                          <a:spcPts val="0"/>
                        </a:spcBef>
                        <a:spcAft>
                          <a:spcPts val="0"/>
                        </a:spcAft>
                        <a:buFont typeface="+mj-lt"/>
                        <a:buAutoNum type="arabicPeriod"/>
                        <a:tabLst>
                          <a:tab pos="300355" algn="l"/>
                        </a:tabLst>
                      </a:pPr>
                      <a:r>
                        <a:rPr lang="en-JM" sz="3200" dirty="0">
                          <a:solidFill>
                            <a:srgbClr val="000000"/>
                          </a:solidFill>
                          <a:latin typeface="Calibri"/>
                          <a:ea typeface="Calibri"/>
                          <a:cs typeface="Calibri"/>
                        </a:rPr>
                        <a:t>Ask to write the words under each picture or in their exercise books.</a:t>
                      </a:r>
                      <a:endParaRPr lang="en-US" sz="3200" dirty="0">
                        <a:latin typeface="Calibri"/>
                        <a:ea typeface="Calibri"/>
                        <a:cs typeface="Times New Roman"/>
                      </a:endParaRPr>
                    </a:p>
                    <a:p>
                      <a:pPr marL="2514600" marR="0" lvl="5" indent="-228600">
                        <a:lnSpc>
                          <a:spcPct val="115000"/>
                        </a:lnSpc>
                        <a:spcBef>
                          <a:spcPts val="0"/>
                        </a:spcBef>
                        <a:spcAft>
                          <a:spcPts val="0"/>
                        </a:spcAft>
                        <a:buFont typeface="+mj-lt"/>
                        <a:buAutoNum type="arabicPeriod"/>
                        <a:tabLst>
                          <a:tab pos="300355" algn="l"/>
                        </a:tabLst>
                      </a:pPr>
                      <a:r>
                        <a:rPr lang="en-JM" sz="3200" dirty="0">
                          <a:solidFill>
                            <a:srgbClr val="000000"/>
                          </a:solidFill>
                          <a:latin typeface="Calibri"/>
                          <a:ea typeface="Calibri"/>
                          <a:cs typeface="Calibri"/>
                        </a:rPr>
                        <a:t>Walk around and monitor and mentor.</a:t>
                      </a:r>
                      <a:endParaRPr lang="en-US" sz="32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543221">
                <a:tc>
                  <a:txBody>
                    <a:bodyPr/>
                    <a:lstStyle/>
                    <a:p>
                      <a:pPr marL="0" marR="0">
                        <a:lnSpc>
                          <a:spcPct val="115000"/>
                        </a:lnSpc>
                        <a:spcBef>
                          <a:spcPts val="0"/>
                        </a:spcBef>
                        <a:spcAft>
                          <a:spcPts val="0"/>
                        </a:spcAft>
                      </a:pPr>
                      <a:r>
                        <a:rPr lang="en-JM" sz="3200" b="1">
                          <a:solidFill>
                            <a:srgbClr val="000000"/>
                          </a:solidFill>
                          <a:latin typeface="Calibri"/>
                          <a:ea typeface="Calibri"/>
                          <a:cs typeface="Calibri"/>
                        </a:rPr>
                        <a:t>Class-5, lesson-28, B2 (Ask the participants to play role class 5 students)</a:t>
                      </a:r>
                      <a:endParaRPr lang="en-US" sz="320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121664">
                <a:tc>
                  <a:txBody>
                    <a:bodyPr/>
                    <a:lstStyle/>
                    <a:p>
                      <a:pPr marL="742950" marR="0" lvl="1" indent="-285750">
                        <a:lnSpc>
                          <a:spcPct val="115000"/>
                        </a:lnSpc>
                        <a:spcBef>
                          <a:spcPts val="0"/>
                        </a:spcBef>
                        <a:spcAft>
                          <a:spcPts val="0"/>
                        </a:spcAft>
                        <a:buFont typeface="+mj-lt"/>
                        <a:buAutoNum type="arabicPeriod"/>
                        <a:tabLst>
                          <a:tab pos="300355" algn="l"/>
                        </a:tabLst>
                      </a:pPr>
                      <a:r>
                        <a:rPr lang="en-JM" sz="3200" dirty="0">
                          <a:solidFill>
                            <a:srgbClr val="000000"/>
                          </a:solidFill>
                          <a:latin typeface="Calibri"/>
                          <a:ea typeface="Calibri"/>
                          <a:cs typeface="Calibri"/>
                        </a:rPr>
                        <a:t>Students, open page </a:t>
                      </a:r>
                      <a:r>
                        <a:rPr lang="en-JM" sz="3200" dirty="0" smtClean="0">
                          <a:solidFill>
                            <a:srgbClr val="000000"/>
                          </a:solidFill>
                          <a:latin typeface="Calibri"/>
                          <a:ea typeface="Calibri"/>
                          <a:cs typeface="Calibri"/>
                        </a:rPr>
                        <a:t>89. </a:t>
                      </a:r>
                      <a:r>
                        <a:rPr lang="en-JM" sz="3200" dirty="0">
                          <a:solidFill>
                            <a:srgbClr val="000000"/>
                          </a:solidFill>
                          <a:latin typeface="Calibri"/>
                          <a:ea typeface="Calibri"/>
                          <a:cs typeface="Calibri"/>
                        </a:rPr>
                        <a:t>Look at this form. Fill the form out with the information about yourself </a:t>
                      </a:r>
                      <a:endParaRPr lang="en-US" sz="3200" dirty="0">
                        <a:latin typeface="Calibri"/>
                        <a:ea typeface="Calibri"/>
                        <a:cs typeface="Times New Roman"/>
                      </a:endParaRPr>
                    </a:p>
                    <a:p>
                      <a:pPr marL="742950" marR="0" lvl="1" indent="-285750">
                        <a:lnSpc>
                          <a:spcPct val="115000"/>
                        </a:lnSpc>
                        <a:spcBef>
                          <a:spcPts val="0"/>
                        </a:spcBef>
                        <a:spcAft>
                          <a:spcPts val="0"/>
                        </a:spcAft>
                        <a:buFont typeface="+mj-lt"/>
                        <a:buAutoNum type="arabicPeriod"/>
                        <a:tabLst>
                          <a:tab pos="300355" algn="l"/>
                        </a:tabLst>
                      </a:pPr>
                      <a:r>
                        <a:rPr lang="en-JM" sz="3200" dirty="0">
                          <a:solidFill>
                            <a:srgbClr val="000000"/>
                          </a:solidFill>
                          <a:latin typeface="Calibri"/>
                          <a:ea typeface="Calibri"/>
                          <a:cs typeface="Calibri"/>
                        </a:rPr>
                        <a:t>Walk around and monitor and mentor.</a:t>
                      </a:r>
                      <a:endParaRPr lang="en-US" sz="32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from="(-#ppt_w/2)" to="(#ppt_x)" calcmode="lin" valueType="num">
                                      <p:cBhvr>
                                        <p:cTn id="15" dur="600" fill="hold">
                                          <p:stCondLst>
                                            <p:cond delay="0"/>
                                          </p:stCondLst>
                                        </p:cTn>
                                        <p:tgtEl>
                                          <p:spTgt spid="3"/>
                                        </p:tgtEl>
                                        <p:attrNameLst>
                                          <p:attrName>ppt_x</p:attrName>
                                        </p:attrNameLst>
                                      </p:cBhvr>
                                    </p:anim>
                                    <p:anim from="0" to="-1.0" calcmode="lin" valueType="num">
                                      <p:cBhvr>
                                        <p:cTn id="16" dur="200" decel="50000" autoRev="1" fill="hold">
                                          <p:stCondLst>
                                            <p:cond delay="600"/>
                                          </p:stCondLst>
                                        </p:cTn>
                                        <p:tgtEl>
                                          <p:spTgt spid="3"/>
                                        </p:tgtEl>
                                        <p:attrNameLst>
                                          <p:attrName>xshear</p:attrName>
                                        </p:attrNameLst>
                                      </p:cBhvr>
                                    </p:anim>
                                    <p:animScale>
                                      <p:cBhvr>
                                        <p:cTn id="17" dur="200" decel="100000" autoRev="1" fill="hold">
                                          <p:stCondLst>
                                            <p:cond delay="600"/>
                                          </p:stCondLst>
                                        </p:cTn>
                                        <p:tgtEl>
                                          <p:spTgt spid="3"/>
                                        </p:tgtEl>
                                      </p:cBhvr>
                                      <p:from x="100000" y="100000"/>
                                      <p:to x="80000" y="100000"/>
                                    </p:animScale>
                                    <p:anim by="(#ppt_h/3+#ppt_w*0.1)" calcmode="lin" valueType="num">
                                      <p:cBhvr additive="sum">
                                        <p:cTn id="18" dur="200" decel="100000" autoRev="1" fill="hold">
                                          <p:stCondLst>
                                            <p:cond delay="600"/>
                                          </p:stCondLst>
                                        </p:cTn>
                                        <p:tgtEl>
                                          <p:spTgt spid="3"/>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0" y="0"/>
            <a:ext cx="18478500" cy="9144000"/>
          </a:xfrm>
          <a:prstGeom prst="rect">
            <a:avLst/>
          </a:prstGeom>
          <a:noFill/>
          <a:ln w="38100">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fade">
                                      <p:cBhvr>
                                        <p:cTn id="7" dur="2000"/>
                                        <p:tgtEl>
                                          <p:spTgt spid="82946"/>
                                        </p:tgtEl>
                                      </p:cBhvr>
                                    </p:animEffect>
                                    <p:anim calcmode="lin" valueType="num">
                                      <p:cBhvr>
                                        <p:cTn id="8" dur="2000" fill="hold"/>
                                        <p:tgtEl>
                                          <p:spTgt spid="82946"/>
                                        </p:tgtEl>
                                        <p:attrNameLst>
                                          <p:attrName>style.rotation</p:attrName>
                                        </p:attrNameLst>
                                      </p:cBhvr>
                                      <p:tavLst>
                                        <p:tav tm="0">
                                          <p:val>
                                            <p:fltVal val="720"/>
                                          </p:val>
                                        </p:tav>
                                        <p:tav tm="100000">
                                          <p:val>
                                            <p:fltVal val="0"/>
                                          </p:val>
                                        </p:tav>
                                      </p:tavLst>
                                    </p:anim>
                                    <p:anim calcmode="lin" valueType="num">
                                      <p:cBhvr>
                                        <p:cTn id="9" dur="2000" fill="hold"/>
                                        <p:tgtEl>
                                          <p:spTgt spid="82946"/>
                                        </p:tgtEl>
                                        <p:attrNameLst>
                                          <p:attrName>ppt_h</p:attrName>
                                        </p:attrNameLst>
                                      </p:cBhvr>
                                      <p:tavLst>
                                        <p:tav tm="0">
                                          <p:val>
                                            <p:fltVal val="0"/>
                                          </p:val>
                                        </p:tav>
                                        <p:tav tm="100000">
                                          <p:val>
                                            <p:strVal val="#ppt_h"/>
                                          </p:val>
                                        </p:tav>
                                      </p:tavLst>
                                    </p:anim>
                                    <p:anim calcmode="lin" valueType="num">
                                      <p:cBhvr>
                                        <p:cTn id="10" dur="2000" fill="hold"/>
                                        <p:tgtEl>
                                          <p:spTgt spid="8294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8288000" cy="9144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p>
        </p:txBody>
      </p:sp>
      <p:pic>
        <p:nvPicPr>
          <p:cNvPr id="3" name="Picture 2" descr="body.PNG"/>
          <p:cNvPicPr>
            <a:picLocks noChangeAspect="1"/>
          </p:cNvPicPr>
          <p:nvPr/>
        </p:nvPicPr>
        <p:blipFill>
          <a:blip r:embed="rId2" cstate="print"/>
          <a:stretch>
            <a:fillRect/>
          </a:stretch>
        </p:blipFill>
        <p:spPr>
          <a:xfrm>
            <a:off x="3" y="0"/>
            <a:ext cx="18287998" cy="6908800"/>
          </a:xfrm>
          <a:prstGeom prst="rect">
            <a:avLst/>
          </a:prstGeom>
        </p:spPr>
      </p:pic>
      <p:sp>
        <p:nvSpPr>
          <p:cNvPr id="4" name="Bent Arrow 3"/>
          <p:cNvSpPr/>
          <p:nvPr/>
        </p:nvSpPr>
        <p:spPr>
          <a:xfrm rot="14063126">
            <a:off x="3473530" y="-805168"/>
            <a:ext cx="812800" cy="30480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solidFill>
                <a:schemeClr val="tx1"/>
              </a:solidFill>
            </a:endParaRPr>
          </a:p>
        </p:txBody>
      </p:sp>
      <p:sp>
        <p:nvSpPr>
          <p:cNvPr id="6" name="Bent Arrow 5"/>
          <p:cNvSpPr/>
          <p:nvPr/>
        </p:nvSpPr>
        <p:spPr>
          <a:xfrm rot="5161363">
            <a:off x="13653012" y="2609492"/>
            <a:ext cx="812800" cy="30480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solidFill>
                <a:schemeClr val="tx1"/>
              </a:solidFill>
            </a:endParaRPr>
          </a:p>
        </p:txBody>
      </p:sp>
      <p:sp>
        <p:nvSpPr>
          <p:cNvPr id="7" name="Bent Arrow 6"/>
          <p:cNvSpPr/>
          <p:nvPr/>
        </p:nvSpPr>
        <p:spPr>
          <a:xfrm rot="1991093">
            <a:off x="9573932" y="3409539"/>
            <a:ext cx="1219200" cy="20320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solidFill>
                <a:schemeClr val="tx1"/>
              </a:solidFill>
            </a:endParaRPr>
          </a:p>
        </p:txBody>
      </p:sp>
      <p:sp>
        <p:nvSpPr>
          <p:cNvPr id="8" name="Bent Arrow 7"/>
          <p:cNvSpPr/>
          <p:nvPr/>
        </p:nvSpPr>
        <p:spPr>
          <a:xfrm rot="14063126">
            <a:off x="3930728" y="2852431"/>
            <a:ext cx="812800" cy="30480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solidFill>
                <a:schemeClr val="tx1"/>
              </a:solidFill>
            </a:endParaRPr>
          </a:p>
        </p:txBody>
      </p:sp>
      <p:sp>
        <p:nvSpPr>
          <p:cNvPr id="9" name="Bent Arrow 8"/>
          <p:cNvSpPr/>
          <p:nvPr/>
        </p:nvSpPr>
        <p:spPr>
          <a:xfrm rot="2609452">
            <a:off x="4386732" y="711992"/>
            <a:ext cx="1219200" cy="20320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solidFill>
                <a:schemeClr val="tx1"/>
              </a:solidFill>
            </a:endParaRPr>
          </a:p>
        </p:txBody>
      </p:sp>
      <p:sp>
        <p:nvSpPr>
          <p:cNvPr id="10" name="Bent Arrow 9"/>
          <p:cNvSpPr/>
          <p:nvPr/>
        </p:nvSpPr>
        <p:spPr>
          <a:xfrm rot="2606460">
            <a:off x="9720134" y="305944"/>
            <a:ext cx="1219200" cy="20320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solidFill>
                <a:schemeClr val="tx1"/>
              </a:solidFill>
            </a:endParaRPr>
          </a:p>
        </p:txBody>
      </p:sp>
      <p:sp>
        <p:nvSpPr>
          <p:cNvPr id="11" name="Bent Arrow 10"/>
          <p:cNvSpPr/>
          <p:nvPr/>
        </p:nvSpPr>
        <p:spPr>
          <a:xfrm rot="14063126">
            <a:off x="16287672" y="-93968"/>
            <a:ext cx="812800" cy="30480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solidFill>
                <a:schemeClr val="tx1"/>
              </a:solidFill>
            </a:endParaRPr>
          </a:p>
        </p:txBody>
      </p:sp>
      <p:sp>
        <p:nvSpPr>
          <p:cNvPr id="12" name="Bent Arrow 11"/>
          <p:cNvSpPr/>
          <p:nvPr/>
        </p:nvSpPr>
        <p:spPr>
          <a:xfrm rot="1951216">
            <a:off x="5905316" y="4123171"/>
            <a:ext cx="1219200" cy="20320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solidFill>
                <a:schemeClr val="tx1"/>
              </a:solidFill>
            </a:endParaRPr>
          </a:p>
        </p:txBody>
      </p:sp>
      <p:sp>
        <p:nvSpPr>
          <p:cNvPr id="13" name="TextBox 12"/>
          <p:cNvSpPr txBox="1"/>
          <p:nvPr/>
        </p:nvSpPr>
        <p:spPr>
          <a:xfrm>
            <a:off x="4724400" y="7010401"/>
            <a:ext cx="8382000" cy="1743326"/>
          </a:xfrm>
          <a:prstGeom prst="rect">
            <a:avLst/>
          </a:prstGeom>
          <a:noFill/>
        </p:spPr>
        <p:txBody>
          <a:bodyPr wrap="square" lIns="156746" tIns="78373" rIns="156746" bIns="78373" rtlCol="0">
            <a:spAutoFit/>
          </a:bodyPr>
          <a:lstStyle/>
          <a:p>
            <a:pPr algn="ctr"/>
            <a:r>
              <a:rPr lang="en-JM" sz="10300" dirty="0" smtClean="0">
                <a:latin typeface="Times New Roman" pitchFamily="18" charset="0"/>
                <a:cs typeface="Times New Roman" pitchFamily="18" charset="0"/>
              </a:rPr>
              <a:t>What’s this?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1" nodeType="clickEffect">
                                  <p:stCondLst>
                                    <p:cond delay="0"/>
                                  </p:stCondLst>
                                  <p:childTnLst>
                                    <p:animEffect transition="out" filter="box(i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xit" presetSubtype="16" fill="hold" grpId="1" nodeType="clickEffect">
                                  <p:stCondLst>
                                    <p:cond delay="0"/>
                                  </p:stCondLst>
                                  <p:childTnLst>
                                    <p:animEffect transition="out" filter="box(in)">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6"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1" nodeType="clickEffect">
                                  <p:stCondLst>
                                    <p:cond delay="0"/>
                                  </p:stCondLst>
                                  <p:childTnLst>
                                    <p:animEffect transition="out" filter="box(in)">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8"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amond(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grpId="1" nodeType="clickEffect">
                                  <p:stCondLst>
                                    <p:cond delay="0"/>
                                  </p:stCondLst>
                                  <p:childTnLst>
                                    <p:animEffect transition="out" filter="box(in)">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9"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2" presetClass="entr" presetSubtype="4"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slide(fromBottom)">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xit" presetSubtype="16" fill="hold" grpId="1" nodeType="clickEffect">
                                  <p:stCondLst>
                                    <p:cond delay="0"/>
                                  </p:stCondLst>
                                  <p:childTnLst>
                                    <p:animEffect transition="out" filter="box(in)">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13" presetClass="entr" presetSubtype="16"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plus(in)">
                                      <p:cBhvr>
                                        <p:cTn id="58" dur="20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grpId="1" nodeType="clickEffect">
                                  <p:stCondLst>
                                    <p:cond delay="0"/>
                                  </p:stCondLst>
                                  <p:childTnLst>
                                    <p:animEffect transition="out" filter="box(in)">
                                      <p:cBhvr>
                                        <p:cTn id="62" dur="500"/>
                                        <p:tgtEl>
                                          <p:spTgt spid="7"/>
                                        </p:tgtEl>
                                      </p:cBhvr>
                                    </p:animEffect>
                                    <p:set>
                                      <p:cBhvr>
                                        <p:cTn id="63" dur="1" fill="hold">
                                          <p:stCondLst>
                                            <p:cond delay="499"/>
                                          </p:stCondLst>
                                        </p:cTn>
                                        <p:tgtEl>
                                          <p:spTgt spid="7"/>
                                        </p:tgtEl>
                                        <p:attrNameLst>
                                          <p:attrName>style.visibility</p:attrName>
                                        </p:attrNameLst>
                                      </p:cBhvr>
                                      <p:to>
                                        <p:strVal val="hidden"/>
                                      </p:to>
                                    </p:set>
                                  </p:childTnLst>
                                </p:cTn>
                              </p:par>
                              <p:par>
                                <p:cTn id="64" presetID="14" presetClass="entr" presetSubtype="1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randombar(horizontal)">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xit" presetSubtype="16" fill="hold" grpId="1" nodeType="clickEffect">
                                  <p:stCondLst>
                                    <p:cond delay="0"/>
                                  </p:stCondLst>
                                  <p:childTnLst>
                                    <p:animEffect transition="out" filter="box(in)">
                                      <p:cBhvr>
                                        <p:cTn id="70" dur="500"/>
                                        <p:tgtEl>
                                          <p:spTgt spid="6"/>
                                        </p:tgtEl>
                                      </p:cBhvr>
                                    </p:animEffect>
                                    <p:set>
                                      <p:cBhvr>
                                        <p:cTn id="7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a:stretch>
            <a:fillRect/>
          </a:stretch>
        </p:blipFill>
        <p:spPr bwMode="auto">
          <a:xfrm>
            <a:off x="0" y="0"/>
            <a:ext cx="18288000" cy="9144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 from="(-#ppt_w/2)" to="(#ppt_x)" calcmode="lin" valueType="num">
                                      <p:cBhvr>
                                        <p:cTn id="7" dur="600" fill="hold">
                                          <p:stCondLst>
                                            <p:cond delay="0"/>
                                          </p:stCondLst>
                                        </p:cTn>
                                        <p:tgtEl>
                                          <p:spTgt spid="83970"/>
                                        </p:tgtEl>
                                        <p:attrNameLst>
                                          <p:attrName>ppt_x</p:attrName>
                                        </p:attrNameLst>
                                      </p:cBhvr>
                                    </p:anim>
                                    <p:anim from="0" to="-1.0" calcmode="lin" valueType="num">
                                      <p:cBhvr>
                                        <p:cTn id="8" dur="200" decel="50000" autoRev="1" fill="hold">
                                          <p:stCondLst>
                                            <p:cond delay="600"/>
                                          </p:stCondLst>
                                        </p:cTn>
                                        <p:tgtEl>
                                          <p:spTgt spid="83970"/>
                                        </p:tgtEl>
                                        <p:attrNameLst>
                                          <p:attrName>xshear</p:attrName>
                                        </p:attrNameLst>
                                      </p:cBhvr>
                                    </p:anim>
                                    <p:animScale>
                                      <p:cBhvr>
                                        <p:cTn id="9" dur="200" decel="100000" autoRev="1" fill="hold">
                                          <p:stCondLst>
                                            <p:cond delay="600"/>
                                          </p:stCondLst>
                                        </p:cTn>
                                        <p:tgtEl>
                                          <p:spTgt spid="83970"/>
                                        </p:tgtEl>
                                      </p:cBhvr>
                                      <p:from x="100000" y="100000"/>
                                      <p:to x="80000" y="100000"/>
                                    </p:animScale>
                                    <p:anim by="(#ppt_h/3+#ppt_w*0.1)" calcmode="lin" valueType="num">
                                      <p:cBhvr additive="sum">
                                        <p:cTn id="10" dur="200" decel="100000" autoRev="1" fill="hold">
                                          <p:stCondLst>
                                            <p:cond delay="600"/>
                                          </p:stCondLst>
                                        </p:cTn>
                                        <p:tgtEl>
                                          <p:spTgt spid="8397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457200" y="76200"/>
            <a:ext cx="17221200" cy="3851595"/>
          </a:xfrm>
          <a:prstGeom prst="rect">
            <a:avLst/>
          </a:prstGeom>
          <a:solidFill>
            <a:schemeClr val="accent2">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4000" dirty="0" smtClean="0">
                <a:solidFill>
                  <a:srgbClr val="FF0000"/>
                </a:solidFill>
                <a:latin typeface="Arial" pitchFamily="34" charset="0"/>
                <a:ea typeface="Calibri" pitchFamily="34" charset="0"/>
                <a:cs typeface="Calibri" pitchFamily="34" charset="0"/>
              </a:rPr>
              <a:t>Discuss the following questions in groups. </a:t>
            </a:r>
            <a:endParaRPr lang="en-US" sz="4000" dirty="0" smtClean="0">
              <a:solidFill>
                <a:srgbClr val="FF0000"/>
              </a:solidFill>
              <a:latin typeface="Arial" pitchFamily="34" charset="0"/>
              <a:cs typeface="Arial" pitchFamily="34" charset="0"/>
            </a:endParaRPr>
          </a:p>
          <a:p>
            <a:pPr eaLnBrk="0" fontAlgn="base" hangingPunct="0">
              <a:spcBef>
                <a:spcPct val="0"/>
              </a:spcBef>
              <a:spcAft>
                <a:spcPct val="0"/>
              </a:spcAft>
            </a:pPr>
            <a:r>
              <a:rPr lang="en-US" sz="4000" dirty="0" smtClean="0">
                <a:solidFill>
                  <a:srgbClr val="000000"/>
                </a:solidFill>
                <a:latin typeface="Arial" pitchFamily="34" charset="0"/>
                <a:ea typeface="Arial Unicode MS" pitchFamily="34" charset="-128"/>
                <a:cs typeface="Calibri" pitchFamily="34" charset="0"/>
              </a:rPr>
              <a:t>a)</a:t>
            </a:r>
            <a:r>
              <a:rPr lang="en-US" sz="4000" dirty="0" smtClean="0">
                <a:solidFill>
                  <a:srgbClr val="000000"/>
                </a:solidFill>
                <a:latin typeface="Arial" pitchFamily="34" charset="0"/>
                <a:ea typeface="SymbolMT"/>
                <a:cs typeface="Calibri" pitchFamily="34" charset="0"/>
              </a:rPr>
              <a:t> </a:t>
            </a:r>
            <a:r>
              <a:rPr lang="en-US" sz="4000" dirty="0" smtClean="0">
                <a:solidFill>
                  <a:srgbClr val="000000"/>
                </a:solidFill>
                <a:latin typeface="Arial" pitchFamily="34" charset="0"/>
                <a:ea typeface="Calibri" pitchFamily="34" charset="0"/>
                <a:cs typeface="Calibri" pitchFamily="34" charset="0"/>
              </a:rPr>
              <a:t>How much support do students have with the language?</a:t>
            </a:r>
            <a:endParaRPr lang="en-US" sz="4000" dirty="0" smtClean="0">
              <a:latin typeface="Arial" pitchFamily="34" charset="0"/>
              <a:cs typeface="Arial" pitchFamily="34" charset="0"/>
            </a:endParaRPr>
          </a:p>
          <a:p>
            <a:pPr eaLnBrk="0" fontAlgn="base" hangingPunct="0">
              <a:spcBef>
                <a:spcPct val="0"/>
              </a:spcBef>
              <a:spcAft>
                <a:spcPct val="0"/>
              </a:spcAft>
            </a:pPr>
            <a:r>
              <a:rPr lang="en-US" sz="4000" dirty="0" smtClean="0">
                <a:solidFill>
                  <a:srgbClr val="000000"/>
                </a:solidFill>
                <a:latin typeface="Arial" pitchFamily="34" charset="0"/>
                <a:ea typeface="Arial Unicode MS" pitchFamily="34" charset="-128"/>
                <a:cs typeface="Calibri" pitchFamily="34" charset="0"/>
              </a:rPr>
              <a:t>b) </a:t>
            </a:r>
            <a:r>
              <a:rPr lang="en-US" sz="4000" dirty="0" smtClean="0">
                <a:solidFill>
                  <a:srgbClr val="000000"/>
                </a:solidFill>
                <a:latin typeface="Arial" pitchFamily="34" charset="0"/>
                <a:ea typeface="Calibri" pitchFamily="34" charset="0"/>
                <a:cs typeface="Calibri" pitchFamily="34" charset="0"/>
              </a:rPr>
              <a:t>Who controls the language used? How much choice do students have?</a:t>
            </a:r>
            <a:endParaRPr lang="en-US" sz="4000" dirty="0" smtClean="0">
              <a:latin typeface="Arial" pitchFamily="34" charset="0"/>
              <a:cs typeface="Arial" pitchFamily="34" charset="0"/>
            </a:endParaRPr>
          </a:p>
          <a:p>
            <a:pPr eaLnBrk="0" fontAlgn="base" hangingPunct="0">
              <a:spcBef>
                <a:spcPct val="0"/>
              </a:spcBef>
              <a:spcAft>
                <a:spcPct val="0"/>
              </a:spcAft>
            </a:pPr>
            <a:r>
              <a:rPr lang="en-US" sz="4000" dirty="0" smtClean="0">
                <a:solidFill>
                  <a:srgbClr val="000000"/>
                </a:solidFill>
                <a:latin typeface="Arial" pitchFamily="34" charset="0"/>
                <a:ea typeface="Arial Unicode MS" pitchFamily="34" charset="-128"/>
                <a:cs typeface="Calibri" pitchFamily="34" charset="0"/>
              </a:rPr>
              <a:t>c) </a:t>
            </a:r>
            <a:r>
              <a:rPr lang="en-US" sz="4000" dirty="0" smtClean="0">
                <a:solidFill>
                  <a:srgbClr val="000000"/>
                </a:solidFill>
                <a:latin typeface="Arial" pitchFamily="34" charset="0"/>
                <a:ea typeface="Calibri" pitchFamily="34" charset="0"/>
                <a:cs typeface="Calibri" pitchFamily="34" charset="0"/>
              </a:rPr>
              <a:t>Is the focus of the activities on developing </a:t>
            </a:r>
            <a:r>
              <a:rPr lang="en-US" sz="4000" b="1" dirty="0" smtClean="0">
                <a:solidFill>
                  <a:srgbClr val="000000"/>
                </a:solidFill>
                <a:latin typeface="Arial" pitchFamily="34" charset="0"/>
                <a:ea typeface="Calibri" pitchFamily="34" charset="0"/>
                <a:cs typeface="Calibri" pitchFamily="34" charset="0"/>
              </a:rPr>
              <a:t>accuracy </a:t>
            </a:r>
            <a:r>
              <a:rPr lang="en-US" sz="4000" dirty="0" smtClean="0">
                <a:solidFill>
                  <a:srgbClr val="000000"/>
                </a:solidFill>
                <a:latin typeface="Arial" pitchFamily="34" charset="0"/>
                <a:ea typeface="Calibri" pitchFamily="34" charset="0"/>
                <a:cs typeface="Calibri" pitchFamily="34" charset="0"/>
              </a:rPr>
              <a:t>or </a:t>
            </a:r>
            <a:r>
              <a:rPr lang="en-US" sz="4000" b="1" dirty="0" smtClean="0">
                <a:solidFill>
                  <a:srgbClr val="000000"/>
                </a:solidFill>
                <a:latin typeface="Arial" pitchFamily="34" charset="0"/>
                <a:ea typeface="Calibri" pitchFamily="34" charset="0"/>
                <a:cs typeface="Calibri" pitchFamily="34" charset="0"/>
              </a:rPr>
              <a:t>fluency</a:t>
            </a:r>
            <a:r>
              <a:rPr lang="en-US" sz="4000" dirty="0" smtClean="0">
                <a:solidFill>
                  <a:srgbClr val="000000"/>
                </a:solidFill>
                <a:latin typeface="Arial" pitchFamily="34" charset="0"/>
                <a:ea typeface="Calibri" pitchFamily="34" charset="0"/>
                <a:cs typeface="Calibri" pitchFamily="34" charset="0"/>
              </a:rPr>
              <a:t>? Should mistakes be</a:t>
            </a:r>
          </a:p>
          <a:p>
            <a:pPr eaLnBrk="0" fontAlgn="base" hangingPunct="0">
              <a:spcBef>
                <a:spcPct val="0"/>
              </a:spcBef>
              <a:spcAft>
                <a:spcPct val="0"/>
              </a:spcAft>
            </a:pPr>
            <a:r>
              <a:rPr lang="en-US" sz="4000" dirty="0" smtClean="0">
                <a:solidFill>
                  <a:srgbClr val="000000"/>
                </a:solidFill>
                <a:latin typeface="Arial" pitchFamily="34" charset="0"/>
                <a:ea typeface="Calibri" pitchFamily="34" charset="0"/>
                <a:cs typeface="Calibri" pitchFamily="34" charset="0"/>
              </a:rPr>
              <a:t>corrected?</a:t>
            </a:r>
            <a:r>
              <a:rPr lang="en-US" sz="4000" dirty="0" smtClean="0">
                <a:latin typeface="Arial" pitchFamily="34" charset="0"/>
                <a:cs typeface="Arial" pitchFamily="34" charset="0"/>
              </a:rPr>
              <a:t> </a:t>
            </a:r>
          </a:p>
        </p:txBody>
      </p:sp>
      <p:graphicFrame>
        <p:nvGraphicFramePr>
          <p:cNvPr id="3" name="Table 2"/>
          <p:cNvGraphicFramePr>
            <a:graphicFrameLocks noGrp="1"/>
          </p:cNvGraphicFramePr>
          <p:nvPr/>
        </p:nvGraphicFramePr>
        <p:xfrm>
          <a:off x="457200" y="5638800"/>
          <a:ext cx="17373600" cy="3364992"/>
        </p:xfrm>
        <a:graphic>
          <a:graphicData uri="http://schemas.openxmlformats.org/drawingml/2006/table">
            <a:tbl>
              <a:tblPr/>
              <a:tblGrid>
                <a:gridCol w="17373600"/>
              </a:tblGrid>
              <a:tr h="2804160">
                <a:tc>
                  <a:txBody>
                    <a:bodyPr/>
                    <a:lstStyle/>
                    <a:p>
                      <a:pPr marL="0" marR="0" algn="ctr">
                        <a:lnSpc>
                          <a:spcPct val="115000"/>
                        </a:lnSpc>
                        <a:spcBef>
                          <a:spcPts val="600"/>
                        </a:spcBef>
                        <a:spcAft>
                          <a:spcPts val="0"/>
                        </a:spcAft>
                      </a:pPr>
                      <a:r>
                        <a:rPr lang="en-US" sz="3200" b="1" dirty="0">
                          <a:solidFill>
                            <a:srgbClr val="FF0000"/>
                          </a:solidFill>
                          <a:latin typeface="Calibri"/>
                          <a:ea typeface="Calibri"/>
                          <a:cs typeface="Calibri"/>
                        </a:rPr>
                        <a:t>Controlled and guided writing activities have the following characteristics</a:t>
                      </a:r>
                      <a:r>
                        <a:rPr lang="en-US" sz="3200" b="1" dirty="0">
                          <a:solidFill>
                            <a:srgbClr val="000000"/>
                          </a:solidFill>
                          <a:latin typeface="Calibri"/>
                          <a:ea typeface="Calibri"/>
                          <a:cs typeface="Calibri"/>
                        </a:rPr>
                        <a:t>:</a:t>
                      </a:r>
                      <a:endParaRPr lang="en-US" sz="3200" b="1"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3200" b="1" dirty="0">
                          <a:solidFill>
                            <a:srgbClr val="000000"/>
                          </a:solidFill>
                          <a:latin typeface="Calibri"/>
                          <a:ea typeface="Calibri"/>
                          <a:cs typeface="Calibri"/>
                        </a:rPr>
                        <a:t>Students have a lot of support with the language.</a:t>
                      </a:r>
                      <a:endParaRPr lang="en-US" sz="3200" b="1" dirty="0">
                        <a:solidFill>
                          <a:srgbClr val="000000"/>
                        </a:solidFill>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3200" b="1" dirty="0">
                          <a:solidFill>
                            <a:srgbClr val="000000"/>
                          </a:solidFill>
                          <a:latin typeface="Calibri"/>
                          <a:ea typeface="Calibri"/>
                          <a:cs typeface="Calibri"/>
                        </a:rPr>
                        <a:t>The language is controlled by the teacher. Students have no choice in controlled writings but have a little choice in guided one.</a:t>
                      </a:r>
                      <a:endParaRPr lang="en-US" sz="3200" b="1" dirty="0">
                        <a:solidFill>
                          <a:srgbClr val="000000"/>
                        </a:solidFill>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3200" b="1" dirty="0">
                          <a:solidFill>
                            <a:srgbClr val="000000"/>
                          </a:solidFill>
                          <a:latin typeface="Calibri"/>
                          <a:ea typeface="Calibri"/>
                          <a:cs typeface="Calibri"/>
                        </a:rPr>
                        <a:t>The focus of the activity is on accuracy. </a:t>
                      </a:r>
                      <a:endParaRPr lang="en-US" sz="3200" b="1" dirty="0">
                        <a:solidFill>
                          <a:srgbClr val="000000"/>
                        </a:solidFill>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3200" b="1" dirty="0">
                          <a:solidFill>
                            <a:srgbClr val="000000"/>
                          </a:solidFill>
                          <a:latin typeface="Calibri"/>
                          <a:ea typeface="Calibri"/>
                          <a:cs typeface="Calibri"/>
                        </a:rPr>
                        <a:t>Mistakes should be corrected.</a:t>
                      </a:r>
                      <a:endParaRPr lang="en-US" sz="3200" b="1" dirty="0">
                        <a:solidFill>
                          <a:srgbClr val="000000"/>
                        </a:solidFill>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bl>
          </a:graphicData>
        </a:graphic>
      </p:graphicFrame>
      <p:sp>
        <p:nvSpPr>
          <p:cNvPr id="46082" name="Rectangle 2"/>
          <p:cNvSpPr>
            <a:spLocks noChangeArrowheads="1"/>
          </p:cNvSpPr>
          <p:nvPr/>
        </p:nvSpPr>
        <p:spPr bwMode="auto">
          <a:xfrm>
            <a:off x="533400" y="4114800"/>
            <a:ext cx="17145000" cy="1261884"/>
          </a:xfrm>
          <a:prstGeom prst="rect">
            <a:avLst/>
          </a:prstGeom>
          <a:blipFill>
            <a:blip r:embed="rId3" cstate="print"/>
            <a:tile tx="0" ty="0" sx="100000" sy="100000" flip="none" algn="tl"/>
          </a:blipFill>
          <a:ln w="28575">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fontAlgn="base">
              <a:spcBef>
                <a:spcPct val="0"/>
              </a:spcBef>
              <a:spcAft>
                <a:spcPct val="0"/>
              </a:spcAft>
            </a:pPr>
            <a:r>
              <a:rPr lang="en-US" sz="4100" b="1" dirty="0" smtClean="0">
                <a:solidFill>
                  <a:srgbClr val="000000"/>
                </a:solidFill>
                <a:latin typeface="Arial" pitchFamily="34" charset="0"/>
                <a:ea typeface="Calibri" pitchFamily="34" charset="0"/>
                <a:cs typeface="Calibri" pitchFamily="34" charset="0"/>
              </a:rPr>
              <a:t>Resource paper _31: Characteristics of controlled and guided writings</a:t>
            </a:r>
            <a:endParaRPr lang="en-US" sz="41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46081"/>
                                        </p:tgtEl>
                                        <p:attrNameLst>
                                          <p:attrName>style.visibility</p:attrName>
                                        </p:attrNameLst>
                                      </p:cBhvr>
                                      <p:to>
                                        <p:strVal val="visible"/>
                                      </p:to>
                                    </p:set>
                                    <p:anim calcmode="lin" valueType="num">
                                      <p:cBhvr>
                                        <p:cTn id="7" dur="500" fill="hold"/>
                                        <p:tgtEl>
                                          <p:spTgt spid="46081"/>
                                        </p:tgtEl>
                                        <p:attrNameLst>
                                          <p:attrName>ppt_w</p:attrName>
                                        </p:attrNameLst>
                                      </p:cBhvr>
                                      <p:tavLst>
                                        <p:tav tm="0">
                                          <p:val>
                                            <p:strVal val="#ppt_w*2.5"/>
                                          </p:val>
                                        </p:tav>
                                        <p:tav tm="100000">
                                          <p:val>
                                            <p:strVal val="#ppt_w"/>
                                          </p:val>
                                        </p:tav>
                                      </p:tavLst>
                                    </p:anim>
                                    <p:anim calcmode="lin" valueType="num">
                                      <p:cBhvr>
                                        <p:cTn id="8" dur="500" fill="hold"/>
                                        <p:tgtEl>
                                          <p:spTgt spid="46081"/>
                                        </p:tgtEl>
                                        <p:attrNameLst>
                                          <p:attrName>ppt_h</p:attrName>
                                        </p:attrNameLst>
                                      </p:cBhvr>
                                      <p:tavLst>
                                        <p:tav tm="0">
                                          <p:val>
                                            <p:strVal val="#ppt_h*0.01"/>
                                          </p:val>
                                        </p:tav>
                                        <p:tav tm="100000">
                                          <p:val>
                                            <p:strVal val="#ppt_h"/>
                                          </p:val>
                                        </p:tav>
                                      </p:tavLst>
                                    </p:anim>
                                    <p:anim calcmode="lin" valueType="num">
                                      <p:cBhvr>
                                        <p:cTn id="9" dur="500" fill="hold"/>
                                        <p:tgtEl>
                                          <p:spTgt spid="46081"/>
                                        </p:tgtEl>
                                        <p:attrNameLst>
                                          <p:attrName>ppt_x</p:attrName>
                                        </p:attrNameLst>
                                      </p:cBhvr>
                                      <p:tavLst>
                                        <p:tav tm="0">
                                          <p:val>
                                            <p:strVal val="#ppt_x"/>
                                          </p:val>
                                        </p:tav>
                                        <p:tav tm="100000">
                                          <p:val>
                                            <p:strVal val="#ppt_x"/>
                                          </p:val>
                                        </p:tav>
                                      </p:tavLst>
                                    </p:anim>
                                    <p:anim calcmode="lin" valueType="num">
                                      <p:cBhvr>
                                        <p:cTn id="10" dur="500" fill="hold"/>
                                        <p:tgtEl>
                                          <p:spTgt spid="46081"/>
                                        </p:tgtEl>
                                        <p:attrNameLst>
                                          <p:attrName>ppt_y</p:attrName>
                                        </p:attrNameLst>
                                      </p:cBhvr>
                                      <p:tavLst>
                                        <p:tav tm="0">
                                          <p:val>
                                            <p:strVal val="#ppt_h+1"/>
                                          </p:val>
                                        </p:tav>
                                        <p:tav tm="100000">
                                          <p:val>
                                            <p:strVal val="#ppt_y"/>
                                          </p:val>
                                        </p:tav>
                                      </p:tavLst>
                                    </p:anim>
                                    <p:animEffect transition="in" filter="fade">
                                      <p:cBhvr>
                                        <p:cTn id="11" dur="500"/>
                                        <p:tgtEl>
                                          <p:spTgt spid="46081"/>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46082"/>
                                        </p:tgtEl>
                                        <p:attrNameLst>
                                          <p:attrName>style.visibility</p:attrName>
                                        </p:attrNameLst>
                                      </p:cBhvr>
                                      <p:to>
                                        <p:strVal val="visible"/>
                                      </p:to>
                                    </p:set>
                                    <p:anim calcmode="lin" valueType="num">
                                      <p:cBhvr>
                                        <p:cTn id="16" dur="500" fill="hold"/>
                                        <p:tgtEl>
                                          <p:spTgt spid="46082"/>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46082"/>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46082"/>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4608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8" presetClass="entr" presetSubtype="0" accel="10000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strVal val="#ppt_w*2.5"/>
                                          </p:val>
                                        </p:tav>
                                        <p:tav tm="100000">
                                          <p:val>
                                            <p:strVal val="#ppt_w"/>
                                          </p:val>
                                        </p:tav>
                                      </p:tavLst>
                                    </p:anim>
                                    <p:anim calcmode="lin" valueType="num">
                                      <p:cBhvr>
                                        <p:cTn id="25" dur="500" fill="hold"/>
                                        <p:tgtEl>
                                          <p:spTgt spid="3"/>
                                        </p:tgtEl>
                                        <p:attrNameLst>
                                          <p:attrName>ppt_h</p:attrName>
                                        </p:attrNameLst>
                                      </p:cBhvr>
                                      <p:tavLst>
                                        <p:tav tm="0">
                                          <p:val>
                                            <p:strVal val="#ppt_h*0.01"/>
                                          </p:val>
                                        </p:tav>
                                        <p:tav tm="100000">
                                          <p:val>
                                            <p:strVal val="#ppt_h"/>
                                          </p:val>
                                        </p:tav>
                                      </p:tavLst>
                                    </p:anim>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h+1"/>
                                          </p:val>
                                        </p:tav>
                                        <p:tav tm="100000">
                                          <p:val>
                                            <p:strVal val="#ppt_y"/>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animBg="1"/>
      <p:bldP spid="4608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1600"/>
            <a:ext cx="17068800" cy="1389383"/>
          </a:xfrm>
          <a:prstGeom prst="rect">
            <a:avLst/>
          </a:prstGeom>
          <a:blipFill>
            <a:blip r:embed="rId2" cstate="print"/>
            <a:tile tx="0" ty="0" sx="100000" sy="100000" flip="none" algn="tl"/>
          </a:blipFill>
          <a:ln w="28575">
            <a:solidFill>
              <a:srgbClr val="FF0000"/>
            </a:solidFill>
          </a:ln>
        </p:spPr>
        <p:txBody>
          <a:bodyPr wrap="square" lIns="156746" tIns="78373" rIns="156746" bIns="78373">
            <a:spAutoFit/>
          </a:bodyPr>
          <a:lstStyle/>
          <a:p>
            <a:pPr algn="ctr"/>
            <a:r>
              <a:rPr lang="en-JM" sz="4000" b="1" dirty="0" smtClean="0"/>
              <a:t>Activity-4:</a:t>
            </a:r>
            <a:r>
              <a:rPr lang="en-US" sz="4000" b="1" dirty="0" smtClean="0"/>
              <a:t> Identifying the characteristics of free writing activity</a:t>
            </a:r>
            <a:r>
              <a:rPr lang="en-JM" sz="4000" b="1" dirty="0" smtClean="0"/>
              <a:t> (Revised </a:t>
            </a:r>
            <a:r>
              <a:rPr lang="en-JM" sz="4000" b="1" dirty="0" smtClean="0"/>
              <a:t>using EIA </a:t>
            </a:r>
            <a:r>
              <a:rPr lang="en-JM" sz="4000" b="1" dirty="0" smtClean="0"/>
              <a:t>video </a:t>
            </a:r>
            <a:r>
              <a:rPr lang="en-JM" sz="4000" b="1" dirty="0" smtClean="0"/>
              <a:t>clip </a:t>
            </a:r>
            <a:r>
              <a:rPr lang="en-JM" sz="4000" b="1" dirty="0" smtClean="0"/>
              <a:t>D4_S4_A4a, </a:t>
            </a:r>
            <a:r>
              <a:rPr lang="en-JM" sz="4000" b="1" dirty="0" smtClean="0"/>
              <a:t>D4_S4_A4b </a:t>
            </a:r>
            <a:r>
              <a:rPr lang="en-JM" sz="4000" b="1" dirty="0" smtClean="0"/>
              <a:t>)</a:t>
            </a:r>
            <a:endParaRPr lang="en-US" sz="4000" dirty="0"/>
          </a:p>
        </p:txBody>
      </p:sp>
      <p:sp>
        <p:nvSpPr>
          <p:cNvPr id="3" name="TextBox 2"/>
          <p:cNvSpPr txBox="1"/>
          <p:nvPr/>
        </p:nvSpPr>
        <p:spPr>
          <a:xfrm>
            <a:off x="609600" y="1752600"/>
            <a:ext cx="16916400" cy="7738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28575">
            <a:solidFill>
              <a:srgbClr val="FF0000"/>
            </a:solidFill>
          </a:ln>
        </p:spPr>
        <p:txBody>
          <a:bodyPr wrap="square" lIns="156746" tIns="78373" rIns="156746" bIns="78373" rtlCol="0">
            <a:spAutoFit/>
          </a:bodyPr>
          <a:lstStyle/>
          <a:p>
            <a:pPr algn="ctr"/>
            <a:r>
              <a:rPr lang="en-US" sz="4000" dirty="0" smtClean="0"/>
              <a:t>While watching the video answer the following questions:</a:t>
            </a:r>
            <a:endParaRPr lang="en-US" sz="4000" dirty="0"/>
          </a:p>
        </p:txBody>
      </p:sp>
      <p:sp>
        <p:nvSpPr>
          <p:cNvPr id="5" name="TextBox 4"/>
          <p:cNvSpPr txBox="1"/>
          <p:nvPr/>
        </p:nvSpPr>
        <p:spPr>
          <a:xfrm>
            <a:off x="457200" y="7199709"/>
            <a:ext cx="17068800" cy="835385"/>
          </a:xfrm>
          <a:prstGeom prst="rect">
            <a:avLst/>
          </a:prstGeom>
          <a:blipFill>
            <a:blip r:embed="rId3" cstate="print"/>
            <a:tile tx="0" ty="0" sx="100000" sy="100000" flip="none" algn="tl"/>
          </a:blipFill>
          <a:ln w="28575">
            <a:solidFill>
              <a:srgbClr val="FF0000"/>
            </a:solidFill>
          </a:ln>
        </p:spPr>
        <p:txBody>
          <a:bodyPr wrap="square" lIns="156746" tIns="78373" rIns="156746" bIns="78373" rtlCol="0">
            <a:spAutoFit/>
          </a:bodyPr>
          <a:lstStyle/>
          <a:p>
            <a:r>
              <a:rPr lang="en-US" sz="4400" dirty="0" smtClean="0"/>
              <a:t>What characteristics of a free writing activity is the teacher following? </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strVal val="#ppt_w*0.05"/>
                                          </p:val>
                                        </p:tav>
                                        <p:tav tm="100000">
                                          <p:val>
                                            <p:strVal val="#ppt_w"/>
                                          </p:val>
                                        </p:tav>
                                      </p:tavLst>
                                    </p:anim>
                                    <p:anim calcmode="lin" valueType="num">
                                      <p:cBhvr>
                                        <p:cTn id="16" dur="500" fill="hold"/>
                                        <p:tgtEl>
                                          <p:spTgt spid="3"/>
                                        </p:tgtEl>
                                        <p:attrNameLst>
                                          <p:attrName>ppt_h</p:attrName>
                                        </p:attrNameLst>
                                      </p:cBhvr>
                                      <p:tavLst>
                                        <p:tav tm="0">
                                          <p:val>
                                            <p:strVal val="#ppt_h"/>
                                          </p:val>
                                        </p:tav>
                                        <p:tav tm="100000">
                                          <p:val>
                                            <p:strVal val="#ppt_h"/>
                                          </p:val>
                                        </p:tav>
                                      </p:tavLst>
                                    </p:anim>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
            <a:ext cx="17221200" cy="789219"/>
          </a:xfrm>
          <a:prstGeom prst="rect">
            <a:avLst/>
          </a:prstGeom>
          <a:solidFill>
            <a:schemeClr val="accent4">
              <a:lumMod val="60000"/>
              <a:lumOff val="40000"/>
            </a:schemeClr>
          </a:solidFill>
          <a:ln w="28575">
            <a:solidFill>
              <a:srgbClr val="FF0000"/>
            </a:solidFill>
          </a:ln>
        </p:spPr>
        <p:txBody>
          <a:bodyPr wrap="square" lIns="156746" tIns="78373" rIns="156746" bIns="78373">
            <a:spAutoFit/>
          </a:bodyPr>
          <a:lstStyle/>
          <a:p>
            <a:pPr algn="ctr"/>
            <a:r>
              <a:rPr lang="en-US" sz="4100" dirty="0" err="1" smtClean="0"/>
              <a:t>Organise</a:t>
            </a:r>
            <a:r>
              <a:rPr lang="en-US" sz="4100" dirty="0" smtClean="0"/>
              <a:t> participants into groups of 5. Read and discuss worksheet-17.</a:t>
            </a:r>
            <a:endParaRPr lang="en-US" sz="4100" dirty="0"/>
          </a:p>
        </p:txBody>
      </p:sp>
      <p:graphicFrame>
        <p:nvGraphicFramePr>
          <p:cNvPr id="4" name="Table 3"/>
          <p:cNvGraphicFramePr>
            <a:graphicFrameLocks noGrp="1"/>
          </p:cNvGraphicFramePr>
          <p:nvPr/>
        </p:nvGraphicFramePr>
        <p:xfrm>
          <a:off x="457201" y="1905000"/>
          <a:ext cx="17221198" cy="6397752"/>
        </p:xfrm>
        <a:graphic>
          <a:graphicData uri="http://schemas.openxmlformats.org/drawingml/2006/table">
            <a:tbl>
              <a:tblPr/>
              <a:tblGrid>
                <a:gridCol w="17221198"/>
              </a:tblGrid>
              <a:tr h="521499">
                <a:tc>
                  <a:txBody>
                    <a:bodyPr/>
                    <a:lstStyle/>
                    <a:p>
                      <a:pPr marL="0" marR="0">
                        <a:lnSpc>
                          <a:spcPct val="115000"/>
                        </a:lnSpc>
                        <a:spcBef>
                          <a:spcPts val="0"/>
                        </a:spcBef>
                        <a:spcAft>
                          <a:spcPts val="600"/>
                        </a:spcAft>
                      </a:pPr>
                      <a:r>
                        <a:rPr lang="en-US" sz="3200" b="1" dirty="0">
                          <a:solidFill>
                            <a:srgbClr val="000000"/>
                          </a:solidFill>
                          <a:latin typeface="Calibri"/>
                          <a:ea typeface="Calibri"/>
                          <a:cs typeface="Calibri"/>
                        </a:rPr>
                        <a:t>Read the following questions in group and find out what are the characteristics of free writing?</a:t>
                      </a:r>
                      <a:endParaRPr lang="en-US" sz="32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5311867">
                <a:tc>
                  <a:txBody>
                    <a:bodyPr/>
                    <a:lstStyle/>
                    <a:p>
                      <a:pPr marL="0" marR="0">
                        <a:lnSpc>
                          <a:spcPct val="115000"/>
                        </a:lnSpc>
                        <a:spcBef>
                          <a:spcPts val="0"/>
                        </a:spcBef>
                        <a:spcAft>
                          <a:spcPts val="600"/>
                        </a:spcAft>
                      </a:pPr>
                      <a:r>
                        <a:rPr lang="en-US" sz="3200" i="1" dirty="0">
                          <a:solidFill>
                            <a:srgbClr val="000000"/>
                          </a:solidFill>
                          <a:latin typeface="Calibri"/>
                          <a:ea typeface="Calibri"/>
                          <a:cs typeface="Calibri"/>
                        </a:rPr>
                        <a:t>In English for Today, there are examples of </a:t>
                      </a:r>
                      <a:r>
                        <a:rPr lang="en-US" sz="3200" b="1" i="1" dirty="0">
                          <a:solidFill>
                            <a:srgbClr val="000000"/>
                          </a:solidFill>
                          <a:latin typeface="Calibri"/>
                          <a:ea typeface="Calibri"/>
                          <a:cs typeface="Calibri"/>
                        </a:rPr>
                        <a:t>controlled, guided </a:t>
                      </a:r>
                      <a:r>
                        <a:rPr lang="en-US" sz="3200" i="1" dirty="0">
                          <a:solidFill>
                            <a:srgbClr val="000000"/>
                          </a:solidFill>
                          <a:latin typeface="Calibri"/>
                          <a:ea typeface="Calibri"/>
                          <a:cs typeface="Calibri"/>
                        </a:rPr>
                        <a:t>writing activities and also </a:t>
                      </a:r>
                      <a:r>
                        <a:rPr lang="en-US" sz="3200" b="1" i="1" dirty="0">
                          <a:solidFill>
                            <a:srgbClr val="000000"/>
                          </a:solidFill>
                          <a:latin typeface="Calibri"/>
                          <a:ea typeface="Calibri"/>
                          <a:cs typeface="Calibri"/>
                        </a:rPr>
                        <a:t>free </a:t>
                      </a:r>
                      <a:r>
                        <a:rPr lang="en-US" sz="3200" i="1" dirty="0">
                          <a:solidFill>
                            <a:srgbClr val="000000"/>
                          </a:solidFill>
                          <a:latin typeface="Calibri"/>
                          <a:ea typeface="Calibri"/>
                          <a:cs typeface="Calibri"/>
                        </a:rPr>
                        <a:t>writing activities. Look at this example of a </a:t>
                      </a:r>
                      <a:r>
                        <a:rPr lang="en-US" sz="3200" b="1" i="1" dirty="0">
                          <a:solidFill>
                            <a:srgbClr val="000000"/>
                          </a:solidFill>
                          <a:latin typeface="Calibri"/>
                          <a:ea typeface="Calibri"/>
                          <a:cs typeface="Calibri"/>
                        </a:rPr>
                        <a:t>free </a:t>
                      </a:r>
                      <a:r>
                        <a:rPr lang="en-US" sz="3200" i="1" dirty="0">
                          <a:solidFill>
                            <a:srgbClr val="000000"/>
                          </a:solidFill>
                          <a:latin typeface="Calibri"/>
                          <a:ea typeface="Calibri"/>
                          <a:cs typeface="Calibri"/>
                        </a:rPr>
                        <a:t>writing activity form Class 3, Unit 10, Lesson 2. Then answer the questions below.</a:t>
                      </a:r>
                      <a:endParaRPr lang="en-US" sz="3200" dirty="0">
                        <a:latin typeface="Calibri"/>
                        <a:ea typeface="Calibri"/>
                        <a:cs typeface="Times New Roman"/>
                      </a:endParaRPr>
                    </a:p>
                    <a:p>
                      <a:pPr marL="0" marR="0">
                        <a:lnSpc>
                          <a:spcPct val="115000"/>
                        </a:lnSpc>
                        <a:spcBef>
                          <a:spcPts val="0"/>
                        </a:spcBef>
                        <a:spcAft>
                          <a:spcPts val="600"/>
                        </a:spcAft>
                      </a:pPr>
                      <a:r>
                        <a:rPr lang="en-US" sz="3200" dirty="0">
                          <a:solidFill>
                            <a:srgbClr val="000000"/>
                          </a:solidFill>
                          <a:latin typeface="Calibri"/>
                          <a:ea typeface="Calibri"/>
                          <a:cs typeface="Calibri"/>
                        </a:rPr>
                        <a:t>1. What are the characteristics of </a:t>
                      </a:r>
                      <a:r>
                        <a:rPr lang="en-US" sz="3200" b="1" dirty="0">
                          <a:solidFill>
                            <a:srgbClr val="000000"/>
                          </a:solidFill>
                          <a:latin typeface="Calibri"/>
                          <a:ea typeface="Calibri"/>
                          <a:cs typeface="Calibri"/>
                        </a:rPr>
                        <a:t>free </a:t>
                      </a:r>
                      <a:r>
                        <a:rPr lang="en-US" sz="3200" dirty="0">
                          <a:solidFill>
                            <a:srgbClr val="000000"/>
                          </a:solidFill>
                          <a:latin typeface="Calibri"/>
                          <a:ea typeface="Calibri"/>
                          <a:cs typeface="Calibri"/>
                        </a:rPr>
                        <a:t>writing practice? Think about what you know about </a:t>
                      </a:r>
                      <a:r>
                        <a:rPr lang="en-US" sz="3200" b="1" dirty="0">
                          <a:solidFill>
                            <a:srgbClr val="000000"/>
                          </a:solidFill>
                          <a:latin typeface="Calibri"/>
                          <a:ea typeface="Calibri"/>
                          <a:cs typeface="Calibri"/>
                        </a:rPr>
                        <a:t>free </a:t>
                      </a:r>
                      <a:r>
                        <a:rPr lang="en-US" sz="3200" dirty="0">
                          <a:solidFill>
                            <a:srgbClr val="000000"/>
                          </a:solidFill>
                          <a:latin typeface="Calibri"/>
                          <a:ea typeface="Calibri"/>
                          <a:cs typeface="Calibri"/>
                        </a:rPr>
                        <a:t>speaking activities. They have some of the same characteristics.</a:t>
                      </a:r>
                      <a:endParaRPr lang="en-US" sz="3200" dirty="0">
                        <a:latin typeface="Calibri"/>
                        <a:ea typeface="Calibri"/>
                        <a:cs typeface="Times New Roman"/>
                      </a:endParaRPr>
                    </a:p>
                    <a:p>
                      <a:pPr marL="0" marR="0">
                        <a:lnSpc>
                          <a:spcPct val="115000"/>
                        </a:lnSpc>
                        <a:spcBef>
                          <a:spcPts val="0"/>
                        </a:spcBef>
                        <a:spcAft>
                          <a:spcPts val="600"/>
                        </a:spcAft>
                      </a:pPr>
                      <a:r>
                        <a:rPr lang="en-US" sz="3200" dirty="0">
                          <a:solidFill>
                            <a:srgbClr val="000000"/>
                          </a:solidFill>
                          <a:latin typeface="Calibri"/>
                          <a:ea typeface="Calibri"/>
                          <a:cs typeface="Calibri"/>
                        </a:rPr>
                        <a:t>2. </a:t>
                      </a:r>
                      <a:r>
                        <a:rPr lang="en-US" sz="3200" i="1" dirty="0">
                          <a:solidFill>
                            <a:srgbClr val="000000"/>
                          </a:solidFill>
                          <a:latin typeface="Calibri"/>
                          <a:ea typeface="Calibri"/>
                          <a:cs typeface="Calibri"/>
                        </a:rPr>
                        <a:t>English for Today </a:t>
                      </a:r>
                      <a:r>
                        <a:rPr lang="en-US" sz="3200" dirty="0">
                          <a:solidFill>
                            <a:srgbClr val="000000"/>
                          </a:solidFill>
                          <a:latin typeface="Calibri"/>
                          <a:ea typeface="Calibri"/>
                          <a:cs typeface="Calibri"/>
                        </a:rPr>
                        <a:t>has both </a:t>
                      </a:r>
                      <a:r>
                        <a:rPr lang="en-US" sz="3200" b="1" dirty="0">
                          <a:solidFill>
                            <a:srgbClr val="000000"/>
                          </a:solidFill>
                          <a:latin typeface="Calibri"/>
                          <a:ea typeface="Calibri"/>
                          <a:cs typeface="Calibri"/>
                        </a:rPr>
                        <a:t>controlled, guided </a:t>
                      </a:r>
                      <a:r>
                        <a:rPr lang="en-US" sz="3200" dirty="0">
                          <a:solidFill>
                            <a:srgbClr val="000000"/>
                          </a:solidFill>
                          <a:latin typeface="Calibri"/>
                          <a:ea typeface="Calibri"/>
                          <a:cs typeface="Calibri"/>
                        </a:rPr>
                        <a:t>and </a:t>
                      </a:r>
                      <a:r>
                        <a:rPr lang="en-US" sz="3200" b="1" dirty="0">
                          <a:solidFill>
                            <a:srgbClr val="000000"/>
                          </a:solidFill>
                          <a:latin typeface="Calibri"/>
                          <a:ea typeface="Calibri"/>
                          <a:cs typeface="Calibri"/>
                        </a:rPr>
                        <a:t>free </a:t>
                      </a:r>
                      <a:r>
                        <a:rPr lang="en-US" sz="3200" dirty="0">
                          <a:solidFill>
                            <a:srgbClr val="000000"/>
                          </a:solidFill>
                          <a:latin typeface="Calibri"/>
                          <a:ea typeface="Calibri"/>
                          <a:cs typeface="Calibri"/>
                        </a:rPr>
                        <a:t>writing activities. Why is it important to include </a:t>
                      </a:r>
                      <a:r>
                        <a:rPr lang="en-US" sz="3200" b="1" dirty="0">
                          <a:solidFill>
                            <a:srgbClr val="000000"/>
                          </a:solidFill>
                          <a:latin typeface="Calibri"/>
                          <a:ea typeface="Calibri"/>
                          <a:cs typeface="Calibri"/>
                        </a:rPr>
                        <a:t>controlled, guided </a:t>
                      </a:r>
                      <a:r>
                        <a:rPr lang="en-US" sz="3200" dirty="0">
                          <a:solidFill>
                            <a:srgbClr val="000000"/>
                          </a:solidFill>
                          <a:latin typeface="Calibri"/>
                          <a:ea typeface="Calibri"/>
                          <a:cs typeface="Calibri"/>
                        </a:rPr>
                        <a:t>AND </a:t>
                      </a:r>
                      <a:r>
                        <a:rPr lang="en-US" sz="3200" b="1" dirty="0">
                          <a:solidFill>
                            <a:srgbClr val="000000"/>
                          </a:solidFill>
                          <a:latin typeface="Calibri"/>
                          <a:ea typeface="Calibri"/>
                          <a:cs typeface="Calibri"/>
                        </a:rPr>
                        <a:t>free </a:t>
                      </a:r>
                      <a:r>
                        <a:rPr lang="en-US" sz="3200" dirty="0">
                          <a:solidFill>
                            <a:srgbClr val="000000"/>
                          </a:solidFill>
                          <a:latin typeface="Calibri"/>
                          <a:ea typeface="Calibri"/>
                          <a:cs typeface="Calibri"/>
                        </a:rPr>
                        <a:t>writing activities in the primary classroom?</a:t>
                      </a:r>
                      <a:endParaRPr lang="en-US" sz="3200" dirty="0">
                        <a:latin typeface="Calibri"/>
                        <a:ea typeface="Calibri"/>
                        <a:cs typeface="Times New Roman"/>
                      </a:endParaRPr>
                    </a:p>
                    <a:p>
                      <a:pPr marL="0" marR="0">
                        <a:lnSpc>
                          <a:spcPct val="115000"/>
                        </a:lnSpc>
                        <a:spcBef>
                          <a:spcPts val="0"/>
                        </a:spcBef>
                        <a:spcAft>
                          <a:spcPts val="0"/>
                        </a:spcAft>
                      </a:pPr>
                      <a:r>
                        <a:rPr lang="en-US" sz="3200" dirty="0">
                          <a:solidFill>
                            <a:srgbClr val="000000"/>
                          </a:solidFill>
                          <a:latin typeface="Calibri"/>
                          <a:ea typeface="Calibri"/>
                          <a:cs typeface="Calibri"/>
                        </a:rPr>
                        <a:t>3. Look again at the example of a </a:t>
                      </a:r>
                      <a:r>
                        <a:rPr lang="en-US" sz="3200" b="1" dirty="0">
                          <a:solidFill>
                            <a:srgbClr val="000000"/>
                          </a:solidFill>
                          <a:latin typeface="Calibri"/>
                          <a:ea typeface="Calibri"/>
                          <a:cs typeface="Calibri"/>
                        </a:rPr>
                        <a:t>free </a:t>
                      </a:r>
                      <a:r>
                        <a:rPr lang="en-US" sz="3200" dirty="0">
                          <a:solidFill>
                            <a:srgbClr val="000000"/>
                          </a:solidFill>
                          <a:latin typeface="Calibri"/>
                          <a:ea typeface="Calibri"/>
                          <a:cs typeface="Calibri"/>
                        </a:rPr>
                        <a:t>writing activity from Class 3 above. Imagine that you are</a:t>
                      </a:r>
                      <a:endParaRPr lang="en-US" sz="3200" dirty="0">
                        <a:latin typeface="Calibri"/>
                        <a:ea typeface="Calibri"/>
                        <a:cs typeface="Times New Roman"/>
                      </a:endParaRPr>
                    </a:p>
                    <a:p>
                      <a:pPr marL="0" marR="0">
                        <a:lnSpc>
                          <a:spcPct val="115000"/>
                        </a:lnSpc>
                        <a:spcBef>
                          <a:spcPts val="0"/>
                        </a:spcBef>
                        <a:spcAft>
                          <a:spcPts val="0"/>
                        </a:spcAft>
                      </a:pPr>
                      <a:r>
                        <a:rPr lang="en-US" sz="3200" dirty="0">
                          <a:solidFill>
                            <a:srgbClr val="000000"/>
                          </a:solidFill>
                          <a:latin typeface="Calibri"/>
                          <a:ea typeface="Calibri"/>
                          <a:cs typeface="Calibri"/>
                        </a:rPr>
                        <a:t>teaching this lesson to Class 3. What problems do you think you might have? Think about any</a:t>
                      </a:r>
                      <a:endParaRPr lang="en-US" sz="3200" dirty="0">
                        <a:latin typeface="Calibri"/>
                        <a:ea typeface="Calibri"/>
                        <a:cs typeface="Times New Roman"/>
                      </a:endParaRPr>
                    </a:p>
                    <a:p>
                      <a:pPr marL="0" marR="0">
                        <a:lnSpc>
                          <a:spcPct val="115000"/>
                        </a:lnSpc>
                        <a:spcBef>
                          <a:spcPts val="0"/>
                        </a:spcBef>
                        <a:spcAft>
                          <a:spcPts val="0"/>
                        </a:spcAft>
                      </a:pPr>
                      <a:r>
                        <a:rPr lang="en-US" sz="3200" dirty="0">
                          <a:solidFill>
                            <a:srgbClr val="000000"/>
                          </a:solidFill>
                          <a:latin typeface="Calibri"/>
                          <a:ea typeface="Calibri"/>
                          <a:cs typeface="Calibri"/>
                        </a:rPr>
                        <a:t>experience you have had or seen.</a:t>
                      </a:r>
                      <a:endParaRPr lang="en-US" sz="32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48129" name="Rectangle 1"/>
          <p:cNvSpPr>
            <a:spLocks noChangeArrowheads="1"/>
          </p:cNvSpPr>
          <p:nvPr/>
        </p:nvSpPr>
        <p:spPr bwMode="auto">
          <a:xfrm>
            <a:off x="457200" y="963381"/>
            <a:ext cx="17221200" cy="789219"/>
          </a:xfrm>
          <a:prstGeom prst="rect">
            <a:avLst/>
          </a:prstGeom>
          <a:solidFill>
            <a:srgbClr val="92D050"/>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4100" b="1" dirty="0" smtClean="0">
                <a:solidFill>
                  <a:srgbClr val="000000"/>
                </a:solidFill>
                <a:latin typeface="Arial" pitchFamily="34" charset="0"/>
                <a:ea typeface="Calibri" pitchFamily="34" charset="0"/>
                <a:cs typeface="Calibri" pitchFamily="34" charset="0"/>
              </a:rPr>
              <a:t>Worksheet-17:</a:t>
            </a:r>
            <a:endParaRPr lang="en-US" sz="41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8129"/>
                                        </p:tgtEl>
                                        <p:attrNameLst>
                                          <p:attrName>style.visibility</p:attrName>
                                        </p:attrNameLst>
                                      </p:cBhvr>
                                      <p:to>
                                        <p:strVal val="visible"/>
                                      </p:to>
                                    </p:set>
                                    <p:anim calcmode="lin" valueType="num">
                                      <p:cBhvr>
                                        <p:cTn id="17" dur="500" fill="hold"/>
                                        <p:tgtEl>
                                          <p:spTgt spid="48129"/>
                                        </p:tgtEl>
                                        <p:attrNameLst>
                                          <p:attrName>ppt_w</p:attrName>
                                        </p:attrNameLst>
                                      </p:cBhvr>
                                      <p:tavLst>
                                        <p:tav tm="0">
                                          <p:val>
                                            <p:fltVal val="0"/>
                                          </p:val>
                                        </p:tav>
                                        <p:tav tm="100000">
                                          <p:val>
                                            <p:strVal val="#ppt_w"/>
                                          </p:val>
                                        </p:tav>
                                      </p:tavLst>
                                    </p:anim>
                                    <p:anim calcmode="lin" valueType="num">
                                      <p:cBhvr>
                                        <p:cTn id="18" dur="500" fill="hold"/>
                                        <p:tgtEl>
                                          <p:spTgt spid="4812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812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762000"/>
          <a:ext cx="17221200" cy="8412480"/>
        </p:xfrm>
        <a:graphic>
          <a:graphicData uri="http://schemas.openxmlformats.org/drawingml/2006/table">
            <a:tbl>
              <a:tblPr/>
              <a:tblGrid>
                <a:gridCol w="17221200"/>
              </a:tblGrid>
              <a:tr h="6736080">
                <a:tc>
                  <a:txBody>
                    <a:bodyPr/>
                    <a:lstStyle/>
                    <a:p>
                      <a:pPr marL="0" marR="0">
                        <a:lnSpc>
                          <a:spcPct val="115000"/>
                        </a:lnSpc>
                        <a:spcBef>
                          <a:spcPts val="0"/>
                        </a:spcBef>
                        <a:spcAft>
                          <a:spcPts val="0"/>
                        </a:spcAft>
                      </a:pPr>
                      <a:r>
                        <a:rPr lang="en-US" sz="2400" dirty="0">
                          <a:solidFill>
                            <a:srgbClr val="000000"/>
                          </a:solidFill>
                          <a:latin typeface="Calibri"/>
                          <a:ea typeface="Calibri"/>
                          <a:cs typeface="Calibri"/>
                        </a:rPr>
                        <a:t>1. </a:t>
                      </a:r>
                      <a:r>
                        <a:rPr lang="en-US" sz="2400" b="1" dirty="0">
                          <a:solidFill>
                            <a:srgbClr val="000000"/>
                          </a:solidFill>
                          <a:latin typeface="Calibri"/>
                          <a:ea typeface="Calibri"/>
                          <a:cs typeface="Calibri"/>
                        </a:rPr>
                        <a:t>Free </a:t>
                      </a:r>
                      <a:r>
                        <a:rPr lang="en-US" sz="2400" dirty="0">
                          <a:solidFill>
                            <a:srgbClr val="000000"/>
                          </a:solidFill>
                          <a:latin typeface="Calibri"/>
                          <a:ea typeface="Calibri"/>
                          <a:cs typeface="Calibri"/>
                        </a:rPr>
                        <a:t>writing activities have the following characteristics:</a:t>
                      </a:r>
                      <a:endParaRPr lang="en-US" sz="2400" dirty="0">
                        <a:latin typeface="Calibri"/>
                        <a:ea typeface="Calibri"/>
                        <a:cs typeface="Times New Roman"/>
                      </a:endParaRPr>
                    </a:p>
                    <a:p>
                      <a:pPr marL="342900" marR="0" lvl="0" indent="-342900">
                        <a:lnSpc>
                          <a:spcPct val="115000"/>
                        </a:lnSpc>
                        <a:spcBef>
                          <a:spcPts val="0"/>
                        </a:spcBef>
                        <a:spcAft>
                          <a:spcPts val="0"/>
                        </a:spcAft>
                        <a:buSzPts val="1200"/>
                        <a:buFont typeface="Symbol"/>
                        <a:buChar char=""/>
                        <a:tabLst>
                          <a:tab pos="457200" algn="l"/>
                        </a:tabLst>
                      </a:pPr>
                      <a:r>
                        <a:rPr lang="en-US" sz="2400" dirty="0">
                          <a:solidFill>
                            <a:srgbClr val="000000"/>
                          </a:solidFill>
                          <a:latin typeface="Calibri"/>
                          <a:ea typeface="Calibri"/>
                          <a:cs typeface="Calibri"/>
                        </a:rPr>
                        <a:t>Students have less support with the language.</a:t>
                      </a:r>
                      <a:endParaRPr lang="en-US" sz="2400" dirty="0">
                        <a:solidFill>
                          <a:srgbClr val="000000"/>
                        </a:solidFill>
                        <a:latin typeface="Calibri"/>
                        <a:ea typeface="Calibri"/>
                        <a:cs typeface="Times New Roman"/>
                      </a:endParaRPr>
                    </a:p>
                    <a:p>
                      <a:pPr marL="342900" marR="0" lvl="0" indent="-342900">
                        <a:lnSpc>
                          <a:spcPct val="115000"/>
                        </a:lnSpc>
                        <a:spcBef>
                          <a:spcPts val="0"/>
                        </a:spcBef>
                        <a:spcAft>
                          <a:spcPts val="0"/>
                        </a:spcAft>
                        <a:buSzPts val="1200"/>
                        <a:buFont typeface="Symbol"/>
                        <a:buChar char=""/>
                        <a:tabLst>
                          <a:tab pos="457200" algn="l"/>
                        </a:tabLst>
                      </a:pPr>
                      <a:r>
                        <a:rPr lang="en-US" sz="2400" dirty="0">
                          <a:solidFill>
                            <a:srgbClr val="000000"/>
                          </a:solidFill>
                          <a:latin typeface="Calibri"/>
                          <a:ea typeface="Calibri"/>
                          <a:cs typeface="Calibri"/>
                        </a:rPr>
                        <a:t>Some language may be controlled by the teacher. Students have some – or a lot of –</a:t>
                      </a:r>
                      <a:endParaRPr lang="en-US" sz="2400" dirty="0">
                        <a:solidFill>
                          <a:srgbClr val="000000"/>
                        </a:solidFill>
                        <a:latin typeface="Calibri"/>
                        <a:ea typeface="Calibri"/>
                        <a:cs typeface="Times New Roman"/>
                      </a:endParaRPr>
                    </a:p>
                    <a:p>
                      <a:pPr marL="457200" marR="0">
                        <a:lnSpc>
                          <a:spcPct val="115000"/>
                        </a:lnSpc>
                        <a:spcBef>
                          <a:spcPts val="0"/>
                        </a:spcBef>
                        <a:spcAft>
                          <a:spcPts val="0"/>
                        </a:spcAft>
                      </a:pPr>
                      <a:r>
                        <a:rPr lang="en-US" sz="2400" dirty="0">
                          <a:solidFill>
                            <a:srgbClr val="000000"/>
                          </a:solidFill>
                          <a:latin typeface="Calibri"/>
                          <a:ea typeface="Calibri"/>
                          <a:cs typeface="Calibri"/>
                        </a:rPr>
                        <a:t>choice over the language that they use.</a:t>
                      </a:r>
                      <a:endParaRPr lang="en-US" sz="2400" dirty="0">
                        <a:latin typeface="Calibri"/>
                        <a:ea typeface="Calibri"/>
                        <a:cs typeface="Times New Roman"/>
                      </a:endParaRPr>
                    </a:p>
                    <a:p>
                      <a:pPr marL="342900" marR="0" lvl="0" indent="-342900">
                        <a:lnSpc>
                          <a:spcPct val="115000"/>
                        </a:lnSpc>
                        <a:spcBef>
                          <a:spcPts val="0"/>
                        </a:spcBef>
                        <a:spcAft>
                          <a:spcPts val="0"/>
                        </a:spcAft>
                        <a:buSzPts val="1200"/>
                        <a:buFont typeface="Symbol"/>
                        <a:buChar char=""/>
                        <a:tabLst>
                          <a:tab pos="457200" algn="l"/>
                        </a:tabLst>
                      </a:pPr>
                      <a:r>
                        <a:rPr lang="en-US" sz="2400" dirty="0">
                          <a:solidFill>
                            <a:srgbClr val="000000"/>
                          </a:solidFill>
                          <a:latin typeface="Calibri"/>
                          <a:ea typeface="Calibri"/>
                          <a:cs typeface="Calibri"/>
                        </a:rPr>
                        <a:t>The focus of the activity is on fluency, creativity, and the message of the text.</a:t>
                      </a:r>
                      <a:endParaRPr lang="en-US" sz="2400" dirty="0">
                        <a:solidFill>
                          <a:srgbClr val="000000"/>
                        </a:solidFill>
                        <a:latin typeface="Calibri"/>
                        <a:ea typeface="Calibri"/>
                        <a:cs typeface="Times New Roman"/>
                      </a:endParaRPr>
                    </a:p>
                    <a:p>
                      <a:pPr marL="0" marR="0">
                        <a:lnSpc>
                          <a:spcPct val="115000"/>
                        </a:lnSpc>
                        <a:spcBef>
                          <a:spcPts val="0"/>
                        </a:spcBef>
                        <a:spcAft>
                          <a:spcPts val="0"/>
                        </a:spcAft>
                      </a:pPr>
                      <a:r>
                        <a:rPr lang="en-US" sz="2400" dirty="0">
                          <a:solidFill>
                            <a:srgbClr val="000000"/>
                          </a:solidFill>
                          <a:latin typeface="Calibri"/>
                          <a:ea typeface="Calibri"/>
                          <a:cs typeface="Calibri"/>
                        </a:rPr>
                        <a:t>2. It is important to include a variety of writing activities in the primary classroom:</a:t>
                      </a:r>
                      <a:endParaRPr lang="en-US" sz="2400" dirty="0">
                        <a:latin typeface="Calibri"/>
                        <a:ea typeface="Calibri"/>
                        <a:cs typeface="Times New Roman"/>
                      </a:endParaRPr>
                    </a:p>
                    <a:p>
                      <a:pPr marL="342900" marR="0" lvl="0" indent="-342900">
                        <a:lnSpc>
                          <a:spcPct val="115000"/>
                        </a:lnSpc>
                        <a:spcBef>
                          <a:spcPts val="0"/>
                        </a:spcBef>
                        <a:spcAft>
                          <a:spcPts val="0"/>
                        </a:spcAft>
                        <a:buSzPts val="1200"/>
                        <a:buFont typeface="Symbol"/>
                        <a:buChar char=""/>
                        <a:tabLst>
                          <a:tab pos="457200" algn="l"/>
                        </a:tabLst>
                      </a:pPr>
                      <a:r>
                        <a:rPr lang="en-US" sz="2400" dirty="0">
                          <a:solidFill>
                            <a:srgbClr val="000000"/>
                          </a:solidFill>
                          <a:latin typeface="Calibri"/>
                          <a:ea typeface="Calibri"/>
                          <a:cs typeface="Calibri"/>
                        </a:rPr>
                        <a:t>One of the main objectives of the English Primary Curriculum is to enable students to</a:t>
                      </a:r>
                      <a:endParaRPr lang="en-US" sz="2400" dirty="0">
                        <a:solidFill>
                          <a:srgbClr val="000000"/>
                        </a:solidFill>
                        <a:latin typeface="Calibri"/>
                        <a:ea typeface="Calibri"/>
                        <a:cs typeface="Times New Roman"/>
                      </a:endParaRPr>
                    </a:p>
                    <a:p>
                      <a:pPr marL="457200" marR="0">
                        <a:lnSpc>
                          <a:spcPct val="115000"/>
                        </a:lnSpc>
                        <a:spcBef>
                          <a:spcPts val="0"/>
                        </a:spcBef>
                        <a:spcAft>
                          <a:spcPts val="0"/>
                        </a:spcAft>
                      </a:pPr>
                      <a:r>
                        <a:rPr lang="en-US" sz="2400" dirty="0">
                          <a:solidFill>
                            <a:srgbClr val="000000"/>
                          </a:solidFill>
                          <a:latin typeface="Calibri"/>
                          <a:ea typeface="Calibri"/>
                          <a:cs typeface="Calibri"/>
                        </a:rPr>
                        <a:t>write the alphabet, words, numbers, simple sentences, passages, paragraphs, informal</a:t>
                      </a:r>
                      <a:endParaRPr lang="en-US" sz="2400" dirty="0">
                        <a:latin typeface="Calibri"/>
                        <a:ea typeface="Calibri"/>
                        <a:cs typeface="Times New Roman"/>
                      </a:endParaRPr>
                    </a:p>
                    <a:p>
                      <a:pPr marL="457200" marR="0">
                        <a:lnSpc>
                          <a:spcPct val="115000"/>
                        </a:lnSpc>
                        <a:spcBef>
                          <a:spcPts val="0"/>
                        </a:spcBef>
                        <a:spcAft>
                          <a:spcPts val="0"/>
                        </a:spcAft>
                      </a:pPr>
                      <a:r>
                        <a:rPr lang="en-US" sz="2400" dirty="0">
                          <a:solidFill>
                            <a:srgbClr val="000000"/>
                          </a:solidFill>
                          <a:latin typeface="Calibri"/>
                          <a:ea typeface="Calibri"/>
                          <a:cs typeface="Calibri"/>
                        </a:rPr>
                        <a:t>letters and numbers according to their age group and level.</a:t>
                      </a:r>
                      <a:endParaRPr lang="en-US" sz="24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400" dirty="0">
                          <a:solidFill>
                            <a:srgbClr val="000000"/>
                          </a:solidFill>
                          <a:latin typeface="Calibri"/>
                          <a:ea typeface="Calibri"/>
                          <a:cs typeface="Calibri"/>
                        </a:rPr>
                        <a:t>Children need to </a:t>
                      </a:r>
                      <a:r>
                        <a:rPr lang="en-US" sz="2400" dirty="0" err="1">
                          <a:solidFill>
                            <a:srgbClr val="000000"/>
                          </a:solidFill>
                          <a:latin typeface="Calibri"/>
                          <a:ea typeface="Calibri"/>
                          <a:cs typeface="Calibri"/>
                        </a:rPr>
                        <a:t>practise</a:t>
                      </a:r>
                      <a:r>
                        <a:rPr lang="en-US" sz="2400" dirty="0">
                          <a:solidFill>
                            <a:srgbClr val="000000"/>
                          </a:solidFill>
                          <a:latin typeface="Calibri"/>
                          <a:ea typeface="Calibri"/>
                          <a:cs typeface="Calibri"/>
                        </a:rPr>
                        <a:t> controlled, guided and free writing accurately and fluently.</a:t>
                      </a:r>
                      <a:endParaRPr lang="en-US" sz="2400" dirty="0">
                        <a:solidFill>
                          <a:srgbClr val="000000"/>
                        </a:solidFill>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400" dirty="0">
                          <a:solidFill>
                            <a:srgbClr val="000000"/>
                          </a:solidFill>
                          <a:latin typeface="Calibri"/>
                          <a:ea typeface="Calibri"/>
                          <a:cs typeface="Calibri"/>
                        </a:rPr>
                        <a:t>If children have lots of practice of different kinds of writing activities, they will develop</a:t>
                      </a:r>
                      <a:endParaRPr lang="en-US" sz="2400" dirty="0">
                        <a:solidFill>
                          <a:srgbClr val="000000"/>
                        </a:solidFill>
                        <a:latin typeface="Calibri"/>
                        <a:ea typeface="Calibri"/>
                        <a:cs typeface="Times New Roman"/>
                      </a:endParaRPr>
                    </a:p>
                    <a:p>
                      <a:pPr marL="457200" marR="0">
                        <a:lnSpc>
                          <a:spcPct val="115000"/>
                        </a:lnSpc>
                        <a:spcBef>
                          <a:spcPts val="0"/>
                        </a:spcBef>
                        <a:spcAft>
                          <a:spcPts val="0"/>
                        </a:spcAft>
                      </a:pPr>
                      <a:r>
                        <a:rPr lang="en-US" sz="2400" dirty="0">
                          <a:solidFill>
                            <a:srgbClr val="000000"/>
                          </a:solidFill>
                          <a:latin typeface="Calibri"/>
                          <a:ea typeface="Calibri"/>
                          <a:cs typeface="Calibri"/>
                        </a:rPr>
                        <a:t>skills in writing, and this will help them with exams and in their future lives.</a:t>
                      </a:r>
                      <a:endParaRPr lang="en-US" sz="24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400" dirty="0">
                          <a:solidFill>
                            <a:srgbClr val="000000"/>
                          </a:solidFill>
                          <a:latin typeface="Calibri"/>
                          <a:ea typeface="Calibri"/>
                          <a:cs typeface="Calibri"/>
                        </a:rPr>
                        <a:t>It is a good idea to give students some choice when they are writing. Creative writing is</a:t>
                      </a:r>
                      <a:endParaRPr lang="en-US" sz="2400" dirty="0">
                        <a:solidFill>
                          <a:srgbClr val="000000"/>
                        </a:solidFill>
                        <a:latin typeface="Calibri"/>
                        <a:ea typeface="Calibri"/>
                        <a:cs typeface="Times New Roman"/>
                      </a:endParaRPr>
                    </a:p>
                    <a:p>
                      <a:pPr marL="457200" marR="0">
                        <a:lnSpc>
                          <a:spcPct val="115000"/>
                        </a:lnSpc>
                        <a:spcBef>
                          <a:spcPts val="0"/>
                        </a:spcBef>
                        <a:spcAft>
                          <a:spcPts val="0"/>
                        </a:spcAft>
                      </a:pPr>
                      <a:r>
                        <a:rPr lang="en-US" sz="2400" dirty="0">
                          <a:solidFill>
                            <a:srgbClr val="000000"/>
                          </a:solidFill>
                          <a:latin typeface="Calibri"/>
                          <a:ea typeface="Calibri"/>
                          <a:cs typeface="Calibri"/>
                        </a:rPr>
                        <a:t>more motivating and meaningful.</a:t>
                      </a:r>
                      <a:endParaRPr lang="en-US" sz="2400" dirty="0">
                        <a:latin typeface="Calibri"/>
                        <a:ea typeface="Calibri"/>
                        <a:cs typeface="Times New Roman"/>
                      </a:endParaRPr>
                    </a:p>
                    <a:p>
                      <a:pPr marL="0" marR="0">
                        <a:lnSpc>
                          <a:spcPct val="115000"/>
                        </a:lnSpc>
                        <a:spcBef>
                          <a:spcPts val="0"/>
                        </a:spcBef>
                        <a:spcAft>
                          <a:spcPts val="0"/>
                        </a:spcAft>
                      </a:pPr>
                      <a:r>
                        <a:rPr lang="en-US" sz="2400" dirty="0">
                          <a:solidFill>
                            <a:srgbClr val="000000"/>
                          </a:solidFill>
                          <a:latin typeface="Calibri"/>
                          <a:ea typeface="Calibri"/>
                          <a:cs typeface="Calibri"/>
                        </a:rPr>
                        <a:t>3. Teachers might have the following problems:</a:t>
                      </a:r>
                      <a:endParaRPr lang="en-US" sz="24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400" dirty="0">
                          <a:solidFill>
                            <a:srgbClr val="000000"/>
                          </a:solidFill>
                          <a:latin typeface="Calibri"/>
                          <a:ea typeface="Calibri"/>
                          <a:cs typeface="Calibri"/>
                        </a:rPr>
                        <a:t>Students may not have many ideas for writing the paragraph.</a:t>
                      </a:r>
                      <a:endParaRPr lang="en-US" sz="24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400" dirty="0">
                          <a:solidFill>
                            <a:srgbClr val="000000"/>
                          </a:solidFill>
                          <a:latin typeface="Calibri"/>
                          <a:ea typeface="Calibri"/>
                          <a:cs typeface="Calibri"/>
                        </a:rPr>
                        <a:t>Students may not have enough language (for example, vocabulary) for writing the paragraph.</a:t>
                      </a:r>
                      <a:endParaRPr lang="en-US" sz="24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400" dirty="0">
                          <a:solidFill>
                            <a:srgbClr val="000000"/>
                          </a:solidFill>
                          <a:latin typeface="Calibri"/>
                          <a:ea typeface="Calibri"/>
                          <a:cs typeface="Calibri"/>
                        </a:rPr>
                        <a:t>There are many students in the class. It is difficult to help all of the students.</a:t>
                      </a:r>
                      <a:endParaRPr lang="en-US" sz="24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400" dirty="0">
                          <a:solidFill>
                            <a:srgbClr val="000000"/>
                          </a:solidFill>
                          <a:latin typeface="Calibri"/>
                          <a:ea typeface="Calibri"/>
                          <a:cs typeface="Calibri"/>
                        </a:rPr>
                        <a:t>Students will probably make many mistakes in this kind of writing.</a:t>
                      </a:r>
                      <a:endParaRPr lang="en-US" sz="24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2400" dirty="0">
                          <a:solidFill>
                            <a:srgbClr val="000000"/>
                          </a:solidFill>
                          <a:latin typeface="Calibri"/>
                          <a:ea typeface="Calibri"/>
                          <a:cs typeface="Calibri"/>
                        </a:rPr>
                        <a:t>There are many students in the class. It is difficult to correct and grade all of the paragraphs.</a:t>
                      </a:r>
                      <a:endParaRPr lang="en-US" sz="24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tcPr>
                </a:tc>
              </a:tr>
            </a:tbl>
          </a:graphicData>
        </a:graphic>
      </p:graphicFrame>
      <p:sp>
        <p:nvSpPr>
          <p:cNvPr id="49153" name="Rectangle 1"/>
          <p:cNvSpPr>
            <a:spLocks noChangeArrowheads="1"/>
          </p:cNvSpPr>
          <p:nvPr/>
        </p:nvSpPr>
        <p:spPr bwMode="auto">
          <a:xfrm>
            <a:off x="457200" y="0"/>
            <a:ext cx="17221200" cy="615553"/>
          </a:xfrm>
          <a:prstGeom prst="rect">
            <a:avLst/>
          </a:prstGeom>
          <a:blipFill>
            <a:blip r:embed="rId2" cstate="print"/>
            <a:tile tx="0" ty="0" sx="100000" sy="100000" flip="none" algn="tl"/>
          </a:blipFill>
          <a:ln w="28575">
            <a:solidFill>
              <a:srgbClr val="FF0000"/>
            </a:solidFill>
            <a:miter lim="800000"/>
            <a:headEnd/>
            <a:tailEnd/>
          </a:ln>
          <a:effectLst/>
        </p:spPr>
        <p:txBody>
          <a:bodyPr vert="horz" wrap="square" lIns="156746" tIns="0" rIns="156746" bIns="0" numCol="1" anchor="ctr" anchorCtr="0" compatLnSpc="1">
            <a:prstTxWarp prst="textNoShape">
              <a:avLst/>
            </a:prstTxWarp>
            <a:spAutoFit/>
          </a:bodyPr>
          <a:lstStyle/>
          <a:p>
            <a:pPr algn="ctr" fontAlgn="base">
              <a:spcBef>
                <a:spcPct val="0"/>
              </a:spcBef>
              <a:spcAft>
                <a:spcPct val="0"/>
              </a:spcAft>
            </a:pPr>
            <a:r>
              <a:rPr lang="en-US" sz="4000" b="1" dirty="0" smtClean="0">
                <a:solidFill>
                  <a:srgbClr val="000000"/>
                </a:solidFill>
                <a:latin typeface="Arial" pitchFamily="34" charset="0"/>
                <a:ea typeface="Calibri" pitchFamily="34" charset="0"/>
                <a:cs typeface="Calibri" pitchFamily="34" charset="0"/>
              </a:rPr>
              <a:t>Resource Paper-32: Characteristics of free writing</a:t>
            </a:r>
            <a:endParaRPr lang="en-US" sz="40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9153"/>
                                        </p:tgtEl>
                                        <p:attrNameLst>
                                          <p:attrName>style.visibility</p:attrName>
                                        </p:attrNameLst>
                                      </p:cBhvr>
                                      <p:to>
                                        <p:strVal val="visible"/>
                                      </p:to>
                                    </p:set>
                                    <p:animEffect transition="in" filter="wipe(down)">
                                      <p:cBhvr>
                                        <p:cTn id="7" dur="580">
                                          <p:stCondLst>
                                            <p:cond delay="0"/>
                                          </p:stCondLst>
                                        </p:cTn>
                                        <p:tgtEl>
                                          <p:spTgt spid="49153"/>
                                        </p:tgtEl>
                                      </p:cBhvr>
                                    </p:animEffect>
                                    <p:anim calcmode="lin" valueType="num">
                                      <p:cBhvr>
                                        <p:cTn id="8" dur="1822" tmFilter="0,0; 0.14,0.36; 0.43,0.73; 0.71,0.91; 1.0,1.0">
                                          <p:stCondLst>
                                            <p:cond delay="0"/>
                                          </p:stCondLst>
                                        </p:cTn>
                                        <p:tgtEl>
                                          <p:spTgt spid="4915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915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915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915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9153"/>
                                        </p:tgtEl>
                                        <p:attrNameLst>
                                          <p:attrName>ppt_y</p:attrName>
                                        </p:attrNameLst>
                                      </p:cBhvr>
                                      <p:tavLst>
                                        <p:tav tm="0" fmla="#ppt_y-sin(pi*$)/81">
                                          <p:val>
                                            <p:fltVal val="0"/>
                                          </p:val>
                                        </p:tav>
                                        <p:tav tm="100000">
                                          <p:val>
                                            <p:fltVal val="1"/>
                                          </p:val>
                                        </p:tav>
                                      </p:tavLst>
                                    </p:anim>
                                    <p:animScale>
                                      <p:cBhvr>
                                        <p:cTn id="13" dur="26">
                                          <p:stCondLst>
                                            <p:cond delay="650"/>
                                          </p:stCondLst>
                                        </p:cTn>
                                        <p:tgtEl>
                                          <p:spTgt spid="49153"/>
                                        </p:tgtEl>
                                      </p:cBhvr>
                                      <p:to x="100000" y="60000"/>
                                    </p:animScale>
                                    <p:animScale>
                                      <p:cBhvr>
                                        <p:cTn id="14" dur="166" decel="50000">
                                          <p:stCondLst>
                                            <p:cond delay="676"/>
                                          </p:stCondLst>
                                        </p:cTn>
                                        <p:tgtEl>
                                          <p:spTgt spid="49153"/>
                                        </p:tgtEl>
                                      </p:cBhvr>
                                      <p:to x="100000" y="100000"/>
                                    </p:animScale>
                                    <p:animScale>
                                      <p:cBhvr>
                                        <p:cTn id="15" dur="26">
                                          <p:stCondLst>
                                            <p:cond delay="1312"/>
                                          </p:stCondLst>
                                        </p:cTn>
                                        <p:tgtEl>
                                          <p:spTgt spid="49153"/>
                                        </p:tgtEl>
                                      </p:cBhvr>
                                      <p:to x="100000" y="80000"/>
                                    </p:animScale>
                                    <p:animScale>
                                      <p:cBhvr>
                                        <p:cTn id="16" dur="166" decel="50000">
                                          <p:stCondLst>
                                            <p:cond delay="1338"/>
                                          </p:stCondLst>
                                        </p:cTn>
                                        <p:tgtEl>
                                          <p:spTgt spid="49153"/>
                                        </p:tgtEl>
                                      </p:cBhvr>
                                      <p:to x="100000" y="100000"/>
                                    </p:animScale>
                                    <p:animScale>
                                      <p:cBhvr>
                                        <p:cTn id="17" dur="26">
                                          <p:stCondLst>
                                            <p:cond delay="1642"/>
                                          </p:stCondLst>
                                        </p:cTn>
                                        <p:tgtEl>
                                          <p:spTgt spid="49153"/>
                                        </p:tgtEl>
                                      </p:cBhvr>
                                      <p:to x="100000" y="90000"/>
                                    </p:animScale>
                                    <p:animScale>
                                      <p:cBhvr>
                                        <p:cTn id="18" dur="166" decel="50000">
                                          <p:stCondLst>
                                            <p:cond delay="1668"/>
                                          </p:stCondLst>
                                        </p:cTn>
                                        <p:tgtEl>
                                          <p:spTgt spid="49153"/>
                                        </p:tgtEl>
                                      </p:cBhvr>
                                      <p:to x="100000" y="100000"/>
                                    </p:animScale>
                                    <p:animScale>
                                      <p:cBhvr>
                                        <p:cTn id="19" dur="26">
                                          <p:stCondLst>
                                            <p:cond delay="1808"/>
                                          </p:stCondLst>
                                        </p:cTn>
                                        <p:tgtEl>
                                          <p:spTgt spid="49153"/>
                                        </p:tgtEl>
                                      </p:cBhvr>
                                      <p:to x="100000" y="95000"/>
                                    </p:animScale>
                                    <p:animScale>
                                      <p:cBhvr>
                                        <p:cTn id="20" dur="166" decel="50000">
                                          <p:stCondLst>
                                            <p:cond delay="1834"/>
                                          </p:stCondLst>
                                        </p:cTn>
                                        <p:tgtEl>
                                          <p:spTgt spid="4915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1981200"/>
          <a:ext cx="16916400" cy="6870192"/>
        </p:xfrm>
        <a:graphic>
          <a:graphicData uri="http://schemas.openxmlformats.org/drawingml/2006/table">
            <a:tbl>
              <a:tblPr/>
              <a:tblGrid>
                <a:gridCol w="16916400"/>
              </a:tblGrid>
              <a:tr h="560832">
                <a:tc>
                  <a:txBody>
                    <a:bodyPr/>
                    <a:lstStyle/>
                    <a:p>
                      <a:pPr marL="0" marR="0" algn="ctr">
                        <a:lnSpc>
                          <a:spcPct val="115000"/>
                        </a:lnSpc>
                        <a:spcBef>
                          <a:spcPts val="0"/>
                        </a:spcBef>
                        <a:spcAft>
                          <a:spcPts val="1000"/>
                        </a:spcAft>
                      </a:pPr>
                      <a:r>
                        <a:rPr lang="en-US" sz="3200" b="1" dirty="0">
                          <a:solidFill>
                            <a:srgbClr val="000000"/>
                          </a:solidFill>
                          <a:latin typeface="Calibri"/>
                          <a:ea typeface="Calibri"/>
                          <a:cs typeface="Calibri"/>
                        </a:rPr>
                        <a:t>Challenges of teaching large classes </a:t>
                      </a:r>
                      <a:endParaRPr lang="en-US" sz="32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5608320">
                <a:tc>
                  <a:txBody>
                    <a:bodyPr/>
                    <a:lstStyle/>
                    <a:p>
                      <a:pPr marL="342900" marR="0" lvl="0" indent="-342900">
                        <a:lnSpc>
                          <a:spcPct val="115000"/>
                        </a:lnSpc>
                        <a:spcBef>
                          <a:spcPts val="0"/>
                        </a:spcBef>
                        <a:spcAft>
                          <a:spcPts val="0"/>
                        </a:spcAft>
                        <a:buFont typeface="Symbol"/>
                        <a:buChar char=""/>
                      </a:pPr>
                      <a:r>
                        <a:rPr lang="en-US" sz="4000" dirty="0">
                          <a:solidFill>
                            <a:srgbClr val="000000"/>
                          </a:solidFill>
                          <a:latin typeface="Calibri"/>
                          <a:ea typeface="Calibri"/>
                          <a:cs typeface="Calibri"/>
                        </a:rPr>
                        <a:t>To maintain discipline</a:t>
                      </a:r>
                      <a:endParaRPr lang="en-US" sz="40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4000" dirty="0">
                          <a:solidFill>
                            <a:srgbClr val="000000"/>
                          </a:solidFill>
                          <a:latin typeface="Calibri"/>
                          <a:ea typeface="Calibri"/>
                          <a:cs typeface="Calibri"/>
                        </a:rPr>
                        <a:t>Lots of shouts and noise during speaking, chorus drilling</a:t>
                      </a:r>
                      <a:endParaRPr lang="en-US" sz="40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4000" dirty="0">
                          <a:solidFill>
                            <a:srgbClr val="000000"/>
                          </a:solidFill>
                          <a:latin typeface="Calibri"/>
                          <a:ea typeface="Calibri"/>
                          <a:cs typeface="Calibri"/>
                        </a:rPr>
                        <a:t>Correcting and assessing student’s work</a:t>
                      </a:r>
                      <a:endParaRPr lang="en-US" sz="40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4000" dirty="0">
                          <a:solidFill>
                            <a:srgbClr val="000000"/>
                          </a:solidFill>
                          <a:latin typeface="Calibri"/>
                          <a:ea typeface="Calibri"/>
                          <a:cs typeface="Calibri"/>
                        </a:rPr>
                        <a:t>Paying  attention to each student, group/ pair </a:t>
                      </a:r>
                      <a:endParaRPr lang="en-US" sz="40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4000" dirty="0">
                          <a:solidFill>
                            <a:srgbClr val="000000"/>
                          </a:solidFill>
                          <a:latin typeface="Calibri"/>
                          <a:ea typeface="Calibri"/>
                          <a:cs typeface="Calibri"/>
                        </a:rPr>
                        <a:t>Dealing different level of students- fast, average and weak learners</a:t>
                      </a:r>
                      <a:endParaRPr lang="en-US" sz="40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4000" dirty="0">
                          <a:solidFill>
                            <a:srgbClr val="000000"/>
                          </a:solidFill>
                          <a:latin typeface="Calibri"/>
                          <a:ea typeface="Calibri"/>
                          <a:cs typeface="Calibri"/>
                        </a:rPr>
                        <a:t>Space for pair and group work</a:t>
                      </a:r>
                      <a:endParaRPr lang="en-US" sz="40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4000" dirty="0">
                          <a:solidFill>
                            <a:srgbClr val="000000"/>
                          </a:solidFill>
                          <a:latin typeface="Calibri"/>
                          <a:ea typeface="Calibri"/>
                          <a:cs typeface="Calibri"/>
                        </a:rPr>
                        <a:t>Remember the name of students</a:t>
                      </a:r>
                      <a:endParaRPr lang="en-US" sz="40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4000" dirty="0">
                          <a:solidFill>
                            <a:srgbClr val="000000"/>
                          </a:solidFill>
                          <a:latin typeface="Calibri"/>
                          <a:ea typeface="Calibri"/>
                          <a:cs typeface="Calibri"/>
                        </a:rPr>
                        <a:t>Teachers voice- teacher have to shout during WCW</a:t>
                      </a:r>
                      <a:endParaRPr lang="en-US" sz="40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4000" b="1" dirty="0">
                          <a:solidFill>
                            <a:srgbClr val="000000"/>
                          </a:solidFill>
                          <a:latin typeface="Calibri"/>
                          <a:ea typeface="Calibri"/>
                          <a:cs typeface="Calibri"/>
                        </a:rPr>
                        <a:t>...........</a:t>
                      </a:r>
                      <a:endParaRPr lang="en-US" sz="40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sp>
        <p:nvSpPr>
          <p:cNvPr id="16385" name="Rectangle 1"/>
          <p:cNvSpPr>
            <a:spLocks noChangeArrowheads="1"/>
          </p:cNvSpPr>
          <p:nvPr/>
        </p:nvSpPr>
        <p:spPr bwMode="auto">
          <a:xfrm>
            <a:off x="838200" y="152400"/>
            <a:ext cx="16840200" cy="148171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5500" b="1" dirty="0" smtClean="0">
                <a:solidFill>
                  <a:srgbClr val="000000"/>
                </a:solidFill>
                <a:latin typeface="Arial" pitchFamily="34" charset="0"/>
                <a:ea typeface="Calibri" pitchFamily="34" charset="0"/>
                <a:cs typeface="Calibri" pitchFamily="34" charset="0"/>
              </a:rPr>
              <a:t>Resource paper-23 (a)  </a:t>
            </a:r>
            <a:endParaRPr lang="en-US" sz="5500" dirty="0" smtClean="0">
              <a:latin typeface="Arial" pitchFamily="34" charset="0"/>
              <a:cs typeface="Arial" pitchFamily="34" charset="0"/>
            </a:endParaRPr>
          </a:p>
          <a:p>
            <a:pPr eaLnBrk="0" fontAlgn="base" hangingPunct="0">
              <a:spcBef>
                <a:spcPct val="0"/>
              </a:spcBef>
              <a:spcAft>
                <a:spcPct val="0"/>
              </a:spcAft>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6385"/>
                                        </p:tgtEl>
                                        <p:attrNameLst>
                                          <p:attrName>style.visibility</p:attrName>
                                        </p:attrNameLst>
                                      </p:cBhvr>
                                      <p:to>
                                        <p:strVal val="visible"/>
                                      </p:to>
                                    </p:set>
                                    <p:anim from="(-#ppt_w/2)" to="(#ppt_x)" calcmode="lin" valueType="num">
                                      <p:cBhvr>
                                        <p:cTn id="7" dur="600" fill="hold">
                                          <p:stCondLst>
                                            <p:cond delay="0"/>
                                          </p:stCondLst>
                                        </p:cTn>
                                        <p:tgtEl>
                                          <p:spTgt spid="16385"/>
                                        </p:tgtEl>
                                        <p:attrNameLst>
                                          <p:attrName>ppt_x</p:attrName>
                                        </p:attrNameLst>
                                      </p:cBhvr>
                                    </p:anim>
                                    <p:anim from="0" to="-1.0" calcmode="lin" valueType="num">
                                      <p:cBhvr>
                                        <p:cTn id="8" dur="200" decel="50000" autoRev="1" fill="hold">
                                          <p:stCondLst>
                                            <p:cond delay="600"/>
                                          </p:stCondLst>
                                        </p:cTn>
                                        <p:tgtEl>
                                          <p:spTgt spid="16385"/>
                                        </p:tgtEl>
                                        <p:attrNameLst>
                                          <p:attrName>xshear</p:attrName>
                                        </p:attrNameLst>
                                      </p:cBhvr>
                                    </p:anim>
                                    <p:animScale>
                                      <p:cBhvr>
                                        <p:cTn id="9" dur="200" decel="100000" autoRev="1" fill="hold">
                                          <p:stCondLst>
                                            <p:cond delay="600"/>
                                          </p:stCondLst>
                                        </p:cTn>
                                        <p:tgtEl>
                                          <p:spTgt spid="16385"/>
                                        </p:tgtEl>
                                      </p:cBhvr>
                                      <p:from x="100000" y="100000"/>
                                      <p:to x="80000" y="100000"/>
                                    </p:animScale>
                                    <p:anim by="(#ppt_h/3+#ppt_w*0.1)" calcmode="lin" valueType="num">
                                      <p:cBhvr additive="sum">
                                        <p:cTn id="10" dur="200" decel="100000" autoRev="1" fill="hold">
                                          <p:stCondLst>
                                            <p:cond delay="600"/>
                                          </p:stCondLst>
                                        </p:cTn>
                                        <p:tgtEl>
                                          <p:spTgt spid="1638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ppt_w*2.5"/>
                                          </p:val>
                                        </p:tav>
                                        <p:tav tm="100000">
                                          <p:val>
                                            <p:strVal val="#ppt_w"/>
                                          </p:val>
                                        </p:tav>
                                      </p:tavLst>
                                    </p:anim>
                                    <p:anim calcmode="lin" valueType="num">
                                      <p:cBhvr>
                                        <p:cTn id="16" dur="500" fill="hold"/>
                                        <p:tgtEl>
                                          <p:spTgt spid="2"/>
                                        </p:tgtEl>
                                        <p:attrNameLst>
                                          <p:attrName>ppt_h</p:attrName>
                                        </p:attrNameLst>
                                      </p:cBhvr>
                                      <p:tavLst>
                                        <p:tav tm="0">
                                          <p:val>
                                            <p:strVal val="#ppt_h*0.01"/>
                                          </p:val>
                                        </p:tav>
                                        <p:tav tm="100000">
                                          <p:val>
                                            <p:strVal val="#ppt_h"/>
                                          </p:val>
                                        </p:tav>
                                      </p:tavLst>
                                    </p:anim>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h+1"/>
                                          </p:val>
                                        </p:tav>
                                        <p:tav tm="100000">
                                          <p:val>
                                            <p:strVal val="#ppt_y"/>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4226"/>
            <a:ext cx="16916400" cy="773830"/>
          </a:xfrm>
          <a:prstGeom prst="rect">
            <a:avLst/>
          </a:prstGeom>
          <a:solidFill>
            <a:schemeClr val="accent2">
              <a:lumMod val="40000"/>
              <a:lumOff val="60000"/>
            </a:schemeClr>
          </a:solidFill>
          <a:ln w="28575">
            <a:solidFill>
              <a:srgbClr val="FF0000"/>
            </a:solidFill>
          </a:ln>
        </p:spPr>
        <p:txBody>
          <a:bodyPr wrap="square" lIns="156746" tIns="78373" rIns="156746" bIns="78373">
            <a:spAutoFit/>
          </a:bodyPr>
          <a:lstStyle/>
          <a:p>
            <a:pPr algn="ctr"/>
            <a:r>
              <a:rPr lang="en-US" sz="4000" b="1" dirty="0" smtClean="0"/>
              <a:t>Activity-5: Challenges of a free writing activity </a:t>
            </a:r>
            <a:r>
              <a:rPr lang="en-US" b="1" dirty="0" smtClean="0"/>
              <a:t>	</a:t>
            </a:r>
            <a:endParaRPr lang="en-US" dirty="0"/>
          </a:p>
        </p:txBody>
      </p:sp>
      <p:sp>
        <p:nvSpPr>
          <p:cNvPr id="50177" name="Rectangle 1"/>
          <p:cNvSpPr>
            <a:spLocks noChangeArrowheads="1"/>
          </p:cNvSpPr>
          <p:nvPr/>
        </p:nvSpPr>
        <p:spPr bwMode="auto">
          <a:xfrm>
            <a:off x="609600" y="1082933"/>
            <a:ext cx="16916400" cy="1020051"/>
          </a:xfrm>
          <a:prstGeom prst="rect">
            <a:avLst/>
          </a:prstGeom>
          <a:blipFill>
            <a:blip r:embed="rId2" cstate="print"/>
            <a:tile tx="0" ty="0" sx="100000" sy="100000" flip="none" algn="tl"/>
          </a:blip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2800" dirty="0" smtClean="0">
                <a:solidFill>
                  <a:srgbClr val="000000"/>
                </a:solidFill>
                <a:latin typeface="Arial" pitchFamily="34" charset="0"/>
                <a:ea typeface="Calibri" pitchFamily="34" charset="0"/>
                <a:cs typeface="Calibri" pitchFamily="34" charset="0"/>
              </a:rPr>
              <a:t>Write on the board the `</a:t>
            </a:r>
            <a:r>
              <a:rPr lang="en-US" sz="2800" b="1" dirty="0" smtClean="0">
                <a:solidFill>
                  <a:srgbClr val="000000"/>
                </a:solidFill>
                <a:latin typeface="Arial" pitchFamily="34" charset="0"/>
                <a:ea typeface="Calibri" pitchFamily="34" charset="0"/>
                <a:cs typeface="Calibri" pitchFamily="34" charset="0"/>
              </a:rPr>
              <a:t> Challenges of a free writing’ </a:t>
            </a:r>
            <a:r>
              <a:rPr lang="en-US" sz="2800" dirty="0" smtClean="0">
                <a:solidFill>
                  <a:srgbClr val="000000"/>
                </a:solidFill>
                <a:latin typeface="Arial" pitchFamily="34" charset="0"/>
                <a:ea typeface="Calibri" pitchFamily="34" charset="0"/>
                <a:cs typeface="Calibri" pitchFamily="34" charset="0"/>
              </a:rPr>
              <a:t>and collect the challenges on the board through Brainstorming. Talk about the possible solution for each challenge.</a:t>
            </a:r>
            <a:endParaRPr lang="en-US" sz="2800" dirty="0" smtClean="0">
              <a:latin typeface="Arial" pitchFamily="34" charset="0"/>
              <a:cs typeface="Arial" pitchFamily="34" charset="0"/>
            </a:endParaRPr>
          </a:p>
        </p:txBody>
      </p:sp>
      <p:sp>
        <p:nvSpPr>
          <p:cNvPr id="4" name="Rectangle 3"/>
          <p:cNvSpPr/>
          <p:nvPr/>
        </p:nvSpPr>
        <p:spPr>
          <a:xfrm>
            <a:off x="609600" y="2209800"/>
            <a:ext cx="16840200" cy="65071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28575">
            <a:solidFill>
              <a:srgbClr val="FF0000"/>
            </a:solidFill>
          </a:ln>
        </p:spPr>
        <p:txBody>
          <a:bodyPr wrap="square" lIns="156746" tIns="78373" rIns="156746" bIns="78373">
            <a:spAutoFit/>
          </a:bodyPr>
          <a:lstStyle/>
          <a:p>
            <a:pPr algn="ctr"/>
            <a:r>
              <a:rPr lang="en-US" sz="3200" dirty="0" smtClean="0"/>
              <a:t>Then carry out the demonstration in the box below.</a:t>
            </a:r>
            <a:endParaRPr lang="en-US" sz="3200" dirty="0"/>
          </a:p>
        </p:txBody>
      </p:sp>
      <p:sp>
        <p:nvSpPr>
          <p:cNvPr id="50178" name="Rectangle 2"/>
          <p:cNvSpPr>
            <a:spLocks noChangeArrowheads="1"/>
          </p:cNvSpPr>
          <p:nvPr/>
        </p:nvSpPr>
        <p:spPr bwMode="auto">
          <a:xfrm>
            <a:off x="609600" y="3048000"/>
            <a:ext cx="16459200" cy="5859027"/>
          </a:xfrm>
          <a:prstGeom prst="rect">
            <a:avLst/>
          </a:prstGeom>
          <a:solidFill>
            <a:schemeClr val="accent3">
              <a:lumMod val="20000"/>
              <a:lumOff val="8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fontAlgn="base">
              <a:spcBef>
                <a:spcPct val="0"/>
              </a:spcBef>
              <a:spcAft>
                <a:spcPct val="0"/>
              </a:spcAft>
            </a:pPr>
            <a:r>
              <a:rPr lang="en-US" sz="2400" b="1" dirty="0" smtClean="0">
                <a:solidFill>
                  <a:srgbClr val="000000"/>
                </a:solidFill>
                <a:latin typeface="Arial" pitchFamily="34" charset="0"/>
                <a:ea typeface="Calibri" pitchFamily="34" charset="0"/>
                <a:cs typeface="Calibri" pitchFamily="34" charset="0"/>
              </a:rPr>
              <a:t>Demonstration: </a:t>
            </a:r>
            <a:r>
              <a:rPr lang="en-US" sz="2400" b="1" i="1" dirty="0" smtClean="0">
                <a:solidFill>
                  <a:srgbClr val="000000"/>
                </a:solidFill>
                <a:latin typeface="Arial" pitchFamily="34" charset="0"/>
                <a:ea typeface="Calibri" pitchFamily="34" charset="0"/>
                <a:cs typeface="Calibri" pitchFamily="34" charset="0"/>
              </a:rPr>
              <a:t>Try to use English as much as possible, and remember not to spend too long</a:t>
            </a:r>
            <a:endParaRPr lang="en-US" sz="2400" b="1" dirty="0" smtClean="0">
              <a:latin typeface="Arial" pitchFamily="34" charset="0"/>
              <a:cs typeface="Arial" pitchFamily="34" charset="0"/>
            </a:endParaRPr>
          </a:p>
          <a:p>
            <a:pPr eaLnBrk="0" fontAlgn="base" hangingPunct="0">
              <a:spcBef>
                <a:spcPct val="0"/>
              </a:spcBef>
              <a:spcAft>
                <a:spcPct val="0"/>
              </a:spcAft>
            </a:pPr>
            <a:r>
              <a:rPr lang="en-US" sz="2400" b="1" i="1" dirty="0" smtClean="0">
                <a:solidFill>
                  <a:srgbClr val="000000"/>
                </a:solidFill>
                <a:latin typeface="Arial" pitchFamily="34" charset="0"/>
                <a:ea typeface="Calibri" pitchFamily="34" charset="0"/>
                <a:cs typeface="Calibri" pitchFamily="34" charset="0"/>
              </a:rPr>
              <a:t>on the final writing activity.</a:t>
            </a:r>
            <a:endParaRPr lang="en-US" sz="2400" b="1" dirty="0" smtClean="0">
              <a:latin typeface="Arial" pitchFamily="34" charset="0"/>
              <a:cs typeface="Arial" pitchFamily="34" charset="0"/>
            </a:endParaRPr>
          </a:p>
          <a:p>
            <a:pPr eaLnBrk="0" fontAlgn="base" hangingPunct="0">
              <a:spcBef>
                <a:spcPct val="0"/>
              </a:spcBef>
              <a:spcAft>
                <a:spcPct val="0"/>
              </a:spcAft>
            </a:pPr>
            <a:r>
              <a:rPr lang="en-US" sz="2400" b="1" dirty="0" smtClean="0">
                <a:solidFill>
                  <a:srgbClr val="000000"/>
                </a:solidFill>
                <a:latin typeface="Arial" pitchFamily="34" charset="0"/>
                <a:ea typeface="Calibri" pitchFamily="34" charset="0"/>
                <a:cs typeface="Calibri" pitchFamily="34" charset="0"/>
              </a:rPr>
              <a:t>1. Tell participants that you are a teacher and they are Class 3 students. Tell them that they</a:t>
            </a:r>
            <a:endParaRPr lang="en-US" sz="2400" b="1" dirty="0" smtClean="0">
              <a:latin typeface="Arial" pitchFamily="34" charset="0"/>
              <a:cs typeface="Arial" pitchFamily="34" charset="0"/>
            </a:endParaRPr>
          </a:p>
          <a:p>
            <a:pPr eaLnBrk="0" fontAlgn="base" hangingPunct="0">
              <a:spcBef>
                <a:spcPct val="0"/>
              </a:spcBef>
              <a:spcAft>
                <a:spcPct val="0"/>
              </a:spcAft>
            </a:pPr>
            <a:r>
              <a:rPr lang="en-US" sz="2400" b="1" dirty="0" smtClean="0">
                <a:solidFill>
                  <a:srgbClr val="000000"/>
                </a:solidFill>
                <a:latin typeface="Arial" pitchFamily="34" charset="0"/>
                <a:ea typeface="Calibri" pitchFamily="34" charset="0"/>
                <a:cs typeface="Calibri" pitchFamily="34" charset="0"/>
              </a:rPr>
              <a:t>are going to write something. They should make deliberate mistakes when they write –</a:t>
            </a:r>
            <a:endParaRPr lang="en-US" sz="2400" b="1" dirty="0" smtClean="0">
              <a:latin typeface="Arial" pitchFamily="34" charset="0"/>
              <a:cs typeface="Arial" pitchFamily="34" charset="0"/>
            </a:endParaRPr>
          </a:p>
          <a:p>
            <a:pPr eaLnBrk="0" fontAlgn="base" hangingPunct="0">
              <a:spcBef>
                <a:spcPct val="0"/>
              </a:spcBef>
              <a:spcAft>
                <a:spcPct val="0"/>
              </a:spcAft>
            </a:pPr>
            <a:r>
              <a:rPr lang="en-US" sz="2400" b="1" dirty="0" smtClean="0">
                <a:solidFill>
                  <a:srgbClr val="000000"/>
                </a:solidFill>
                <a:latin typeface="Arial" pitchFamily="34" charset="0"/>
                <a:ea typeface="Calibri" pitchFamily="34" charset="0"/>
                <a:cs typeface="Calibri" pitchFamily="34" charset="0"/>
              </a:rPr>
              <a:t>they are Class 3 students!</a:t>
            </a:r>
            <a:endParaRPr lang="en-US" sz="2400" b="1" dirty="0" smtClean="0">
              <a:latin typeface="Arial" pitchFamily="34" charset="0"/>
              <a:cs typeface="Arial" pitchFamily="34" charset="0"/>
            </a:endParaRPr>
          </a:p>
          <a:p>
            <a:pPr eaLnBrk="0" fontAlgn="base" hangingPunct="0">
              <a:spcBef>
                <a:spcPct val="0"/>
              </a:spcBef>
              <a:spcAft>
                <a:spcPct val="0"/>
              </a:spcAft>
            </a:pPr>
            <a:r>
              <a:rPr lang="en-US" sz="2400" b="1" dirty="0" smtClean="0">
                <a:solidFill>
                  <a:srgbClr val="000000"/>
                </a:solidFill>
                <a:latin typeface="Arial" pitchFamily="34" charset="0"/>
                <a:ea typeface="Calibri" pitchFamily="34" charset="0"/>
                <a:cs typeface="Calibri" pitchFamily="34" charset="0"/>
              </a:rPr>
              <a:t>2. Tell students that they are going to write a short paragraph about their mother.</a:t>
            </a:r>
            <a:endParaRPr lang="en-US" sz="2400" b="1" dirty="0" smtClean="0">
              <a:latin typeface="Arial" pitchFamily="34" charset="0"/>
              <a:cs typeface="Arial" pitchFamily="34" charset="0"/>
            </a:endParaRPr>
          </a:p>
          <a:p>
            <a:pPr eaLnBrk="0" fontAlgn="base" hangingPunct="0">
              <a:spcBef>
                <a:spcPct val="0"/>
              </a:spcBef>
              <a:spcAft>
                <a:spcPct val="0"/>
              </a:spcAft>
            </a:pPr>
            <a:r>
              <a:rPr lang="en-US" sz="2400" b="1" dirty="0" smtClean="0">
                <a:solidFill>
                  <a:srgbClr val="000000"/>
                </a:solidFill>
                <a:latin typeface="Arial" pitchFamily="34" charset="0"/>
                <a:ea typeface="Calibri" pitchFamily="34" charset="0"/>
                <a:cs typeface="Calibri" pitchFamily="34" charset="0"/>
              </a:rPr>
              <a:t>3. Ask students what kind of information the paragraph could contain. Example: name, age,</a:t>
            </a:r>
            <a:endParaRPr lang="en-US" sz="2400" b="1" dirty="0" smtClean="0">
              <a:latin typeface="Arial" pitchFamily="34" charset="0"/>
              <a:cs typeface="Arial" pitchFamily="34" charset="0"/>
            </a:endParaRPr>
          </a:p>
          <a:p>
            <a:pPr eaLnBrk="0" fontAlgn="base" hangingPunct="0">
              <a:spcBef>
                <a:spcPct val="0"/>
              </a:spcBef>
              <a:spcAft>
                <a:spcPct val="0"/>
              </a:spcAft>
            </a:pPr>
            <a:r>
              <a:rPr lang="en-US" sz="2400" b="1" dirty="0" smtClean="0">
                <a:solidFill>
                  <a:srgbClr val="000000"/>
                </a:solidFill>
                <a:latin typeface="Arial" pitchFamily="34" charset="0"/>
                <a:ea typeface="Calibri" pitchFamily="34" charset="0"/>
                <a:cs typeface="Calibri" pitchFamily="34" charset="0"/>
              </a:rPr>
              <a:t>work, what she does. This can be in </a:t>
            </a:r>
            <a:r>
              <a:rPr lang="en-US" sz="2400" b="1" dirty="0" err="1" smtClean="0">
                <a:solidFill>
                  <a:srgbClr val="000000"/>
                </a:solidFill>
                <a:latin typeface="Arial" pitchFamily="34" charset="0"/>
                <a:ea typeface="Calibri" pitchFamily="34" charset="0"/>
                <a:cs typeface="Calibri" pitchFamily="34" charset="0"/>
              </a:rPr>
              <a:t>Bangla</a:t>
            </a:r>
            <a:r>
              <a:rPr lang="en-US" sz="2400" b="1" dirty="0" smtClean="0">
                <a:solidFill>
                  <a:srgbClr val="000000"/>
                </a:solidFill>
                <a:latin typeface="Arial" pitchFamily="34" charset="0"/>
                <a:ea typeface="Calibri" pitchFamily="34" charset="0"/>
                <a:cs typeface="Calibri" pitchFamily="34" charset="0"/>
              </a:rPr>
              <a:t>.</a:t>
            </a:r>
            <a:endParaRPr lang="en-US" sz="2400" b="1" dirty="0" smtClean="0">
              <a:latin typeface="Arial" pitchFamily="34" charset="0"/>
              <a:cs typeface="Arial" pitchFamily="34" charset="0"/>
            </a:endParaRPr>
          </a:p>
          <a:p>
            <a:pPr eaLnBrk="0" fontAlgn="base" hangingPunct="0">
              <a:spcBef>
                <a:spcPct val="0"/>
              </a:spcBef>
              <a:spcAft>
                <a:spcPct val="0"/>
              </a:spcAft>
            </a:pPr>
            <a:r>
              <a:rPr lang="en-US" sz="2400" b="1" dirty="0" smtClean="0">
                <a:solidFill>
                  <a:srgbClr val="000000"/>
                </a:solidFill>
                <a:latin typeface="Arial" pitchFamily="34" charset="0"/>
                <a:ea typeface="Calibri" pitchFamily="34" charset="0"/>
                <a:cs typeface="Calibri" pitchFamily="34" charset="0"/>
              </a:rPr>
              <a:t>4.Elicit words and phrases that students might need from the students, and write them on</a:t>
            </a:r>
            <a:endParaRPr lang="en-US" sz="2400" b="1" dirty="0" smtClean="0">
              <a:latin typeface="Arial" pitchFamily="34" charset="0"/>
              <a:cs typeface="Arial" pitchFamily="34" charset="0"/>
            </a:endParaRPr>
          </a:p>
          <a:p>
            <a:pPr eaLnBrk="0" fontAlgn="base" hangingPunct="0">
              <a:spcBef>
                <a:spcPct val="0"/>
              </a:spcBef>
              <a:spcAft>
                <a:spcPct val="0"/>
              </a:spcAft>
            </a:pPr>
            <a:r>
              <a:rPr lang="en-US" sz="2400" b="1" dirty="0" smtClean="0">
                <a:solidFill>
                  <a:srgbClr val="000000"/>
                </a:solidFill>
                <a:latin typeface="Arial" pitchFamily="34" charset="0"/>
                <a:ea typeface="Calibri" pitchFamily="34" charset="0"/>
                <a:cs typeface="Calibri" pitchFamily="34" charset="0"/>
              </a:rPr>
              <a:t>the board. For example: My mother’s name is…She is X years old…She is a…She works, cooks, cleans…</a:t>
            </a:r>
            <a:endParaRPr lang="en-US" sz="2400" b="1" dirty="0" smtClean="0">
              <a:latin typeface="Arial" pitchFamily="34" charset="0"/>
              <a:cs typeface="Arial" pitchFamily="34" charset="0"/>
            </a:endParaRPr>
          </a:p>
          <a:p>
            <a:pPr eaLnBrk="0" fontAlgn="base" hangingPunct="0">
              <a:spcBef>
                <a:spcPct val="0"/>
              </a:spcBef>
              <a:spcAft>
                <a:spcPct val="0"/>
              </a:spcAft>
            </a:pPr>
            <a:r>
              <a:rPr lang="en-US" sz="2400" b="1" dirty="0" smtClean="0">
                <a:solidFill>
                  <a:srgbClr val="000000"/>
                </a:solidFill>
                <a:latin typeface="Arial" pitchFamily="34" charset="0"/>
                <a:ea typeface="Calibri" pitchFamily="34" charset="0"/>
                <a:cs typeface="Calibri" pitchFamily="34" charset="0"/>
              </a:rPr>
              <a:t>5.Tell students to write a short paragraph about their mother. Remind students that they are Class 3 students and that they should make some mistakes.</a:t>
            </a:r>
            <a:endParaRPr lang="en-US" sz="2400" b="1" dirty="0" smtClean="0">
              <a:latin typeface="Arial" pitchFamily="34" charset="0"/>
              <a:cs typeface="Arial" pitchFamily="34" charset="0"/>
            </a:endParaRPr>
          </a:p>
          <a:p>
            <a:pPr eaLnBrk="0" fontAlgn="base" hangingPunct="0">
              <a:spcBef>
                <a:spcPct val="0"/>
              </a:spcBef>
              <a:spcAft>
                <a:spcPct val="0"/>
              </a:spcAft>
            </a:pPr>
            <a:r>
              <a:rPr lang="en-US" sz="2400" b="1" dirty="0" smtClean="0">
                <a:solidFill>
                  <a:srgbClr val="000000"/>
                </a:solidFill>
                <a:latin typeface="Arial" pitchFamily="34" charset="0"/>
                <a:ea typeface="Calibri" pitchFamily="34" charset="0"/>
                <a:cs typeface="Calibri" pitchFamily="34" charset="0"/>
              </a:rPr>
              <a:t>6. Walk around the room and help students/correct their ‘mistakes’.</a:t>
            </a:r>
            <a:endParaRPr lang="en-US" sz="2400" b="1" dirty="0" smtClean="0">
              <a:latin typeface="Arial" pitchFamily="34" charset="0"/>
              <a:cs typeface="Arial" pitchFamily="34" charset="0"/>
            </a:endParaRPr>
          </a:p>
          <a:p>
            <a:pPr eaLnBrk="0" fontAlgn="base" hangingPunct="0">
              <a:spcBef>
                <a:spcPct val="0"/>
              </a:spcBef>
              <a:spcAft>
                <a:spcPct val="0"/>
              </a:spcAft>
            </a:pPr>
            <a:r>
              <a:rPr lang="en-US" sz="2400" b="1" dirty="0" smtClean="0">
                <a:solidFill>
                  <a:srgbClr val="000000"/>
                </a:solidFill>
                <a:latin typeface="Arial" pitchFamily="34" charset="0"/>
                <a:ea typeface="Calibri" pitchFamily="34" charset="0"/>
                <a:cs typeface="Calibri" pitchFamily="34" charset="0"/>
              </a:rPr>
              <a:t>7. Stop the activity after 2-3 minutes. Trainees do not need to write full paragraphs – this is</a:t>
            </a:r>
          </a:p>
          <a:p>
            <a:pPr eaLnBrk="0" fontAlgn="base" hangingPunct="0">
              <a:spcBef>
                <a:spcPct val="0"/>
              </a:spcBef>
              <a:spcAft>
                <a:spcPct val="0"/>
              </a:spcAft>
            </a:pPr>
            <a:r>
              <a:rPr lang="en-US" sz="2400" b="1" dirty="0" smtClean="0">
                <a:solidFill>
                  <a:srgbClr val="000000"/>
                </a:solidFill>
                <a:latin typeface="Arial" pitchFamily="34" charset="0"/>
                <a:ea typeface="Calibri" pitchFamily="34" charset="0"/>
                <a:cs typeface="Calibri" pitchFamily="34" charset="0"/>
              </a:rPr>
              <a:t>an example.</a:t>
            </a:r>
            <a:r>
              <a:rPr lang="en-US" sz="2400" b="1" dirty="0" smtClean="0">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0177"/>
                                        </p:tgtEl>
                                        <p:attrNameLst>
                                          <p:attrName>style.visibility</p:attrName>
                                        </p:attrNameLst>
                                      </p:cBhvr>
                                      <p:to>
                                        <p:strVal val="visible"/>
                                      </p:to>
                                    </p:set>
                                    <p:anim calcmode="lin" valueType="num">
                                      <p:cBhvr>
                                        <p:cTn id="13" dur="500" fill="hold"/>
                                        <p:tgtEl>
                                          <p:spTgt spid="50177"/>
                                        </p:tgtEl>
                                        <p:attrNameLst>
                                          <p:attrName>ppt_w</p:attrName>
                                        </p:attrNameLst>
                                      </p:cBhvr>
                                      <p:tavLst>
                                        <p:tav tm="0">
                                          <p:val>
                                            <p:fltVal val="0"/>
                                          </p:val>
                                        </p:tav>
                                        <p:tav tm="100000">
                                          <p:val>
                                            <p:strVal val="#ppt_w"/>
                                          </p:val>
                                        </p:tav>
                                      </p:tavLst>
                                    </p:anim>
                                    <p:anim calcmode="lin" valueType="num">
                                      <p:cBhvr>
                                        <p:cTn id="14" dur="500" fill="hold"/>
                                        <p:tgtEl>
                                          <p:spTgt spid="5017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0178"/>
                                        </p:tgtEl>
                                        <p:attrNameLst>
                                          <p:attrName>style.visibility</p:attrName>
                                        </p:attrNameLst>
                                      </p:cBhvr>
                                      <p:to>
                                        <p:strVal val="visible"/>
                                      </p:to>
                                    </p:set>
                                    <p:animEffect transition="in" filter="circle(in)">
                                      <p:cBhvr>
                                        <p:cTn id="26"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0177" grpId="0" animBg="1"/>
      <p:bldP spid="4" grpId="0" animBg="1"/>
      <p:bldP spid="5017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8288000" cy="9144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p>
        </p:txBody>
      </p:sp>
      <p:sp>
        <p:nvSpPr>
          <p:cNvPr id="3" name="Cloud 2"/>
          <p:cNvSpPr/>
          <p:nvPr/>
        </p:nvSpPr>
        <p:spPr>
          <a:xfrm>
            <a:off x="0" y="-101600"/>
            <a:ext cx="10820400" cy="3048000"/>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6900" dirty="0" smtClean="0">
                <a:latin typeface="Times New Roman" pitchFamily="18" charset="0"/>
                <a:cs typeface="Times New Roman" pitchFamily="18" charset="0"/>
              </a:rPr>
              <a:t>Now you are Class 3 students</a:t>
            </a:r>
            <a:endParaRPr lang="en-US" dirty="0">
              <a:latin typeface="Times New Roman" pitchFamily="18" charset="0"/>
              <a:cs typeface="Times New Roman" pitchFamily="18" charset="0"/>
            </a:endParaRPr>
          </a:p>
        </p:txBody>
      </p:sp>
      <p:sp>
        <p:nvSpPr>
          <p:cNvPr id="4" name="Cloud 3"/>
          <p:cNvSpPr/>
          <p:nvPr/>
        </p:nvSpPr>
        <p:spPr>
          <a:xfrm rot="20729223">
            <a:off x="7563036" y="855232"/>
            <a:ext cx="10820400" cy="3048000"/>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6900" dirty="0" smtClean="0">
                <a:latin typeface="Times New Roman" pitchFamily="18" charset="0"/>
                <a:cs typeface="Times New Roman" pitchFamily="18" charset="0"/>
              </a:rPr>
              <a:t>You are going to write something</a:t>
            </a:r>
            <a:endParaRPr lang="en-US" dirty="0">
              <a:latin typeface="Times New Roman" pitchFamily="18" charset="0"/>
              <a:cs typeface="Times New Roman" pitchFamily="18" charset="0"/>
            </a:endParaRPr>
          </a:p>
        </p:txBody>
      </p:sp>
      <p:sp>
        <p:nvSpPr>
          <p:cNvPr id="6" name="Cloud 5"/>
          <p:cNvSpPr/>
          <p:nvPr/>
        </p:nvSpPr>
        <p:spPr>
          <a:xfrm rot="639596">
            <a:off x="-13252" y="3578517"/>
            <a:ext cx="10820400" cy="4064000"/>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6900" dirty="0" smtClean="0">
                <a:latin typeface="Times New Roman" pitchFamily="18" charset="0"/>
                <a:cs typeface="Times New Roman" pitchFamily="18" charset="0"/>
              </a:rPr>
              <a:t>You should make deliberate mistakes when you write </a:t>
            </a:r>
            <a:endParaRPr lang="en-US" dirty="0">
              <a:latin typeface="Times New Roman" pitchFamily="18" charset="0"/>
              <a:cs typeface="Times New Roman" pitchFamily="18" charset="0"/>
            </a:endParaRPr>
          </a:p>
        </p:txBody>
      </p:sp>
      <p:sp>
        <p:nvSpPr>
          <p:cNvPr id="7" name="Cloud 6"/>
          <p:cNvSpPr/>
          <p:nvPr/>
        </p:nvSpPr>
        <p:spPr>
          <a:xfrm rot="1630014">
            <a:off x="8746082" y="5023472"/>
            <a:ext cx="10820400" cy="3251200"/>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6900" dirty="0" smtClean="0">
                <a:latin typeface="Times New Roman" pitchFamily="18" charset="0"/>
                <a:cs typeface="Times New Roman" pitchFamily="18" charset="0"/>
              </a:rPr>
              <a:t>Because you are Class 3 students!</a:t>
            </a:r>
            <a:endParaRPr lang="en-US" sz="69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plus(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plus(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8288000" cy="9144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endParaRPr lang="en-US"/>
          </a:p>
        </p:txBody>
      </p:sp>
      <p:sp>
        <p:nvSpPr>
          <p:cNvPr id="3" name="Cloud 2"/>
          <p:cNvSpPr/>
          <p:nvPr/>
        </p:nvSpPr>
        <p:spPr>
          <a:xfrm>
            <a:off x="1066800" y="1264272"/>
            <a:ext cx="15240000" cy="3251200"/>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6900" dirty="0" smtClean="0"/>
              <a:t>You are going to write a short paragraph about your mother</a:t>
            </a:r>
            <a:endParaRPr lang="en-US" sz="6900" dirty="0"/>
          </a:p>
        </p:txBody>
      </p:sp>
      <p:sp>
        <p:nvSpPr>
          <p:cNvPr id="4" name="Cloud 3"/>
          <p:cNvSpPr/>
          <p:nvPr/>
        </p:nvSpPr>
        <p:spPr>
          <a:xfrm>
            <a:off x="1371600" y="4978400"/>
            <a:ext cx="16306800" cy="3251200"/>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56746" tIns="78373" rIns="156746" bIns="78373" rtlCol="0" anchor="ctr"/>
          <a:lstStyle/>
          <a:p>
            <a:pPr algn="ctr"/>
            <a:r>
              <a:rPr lang="en-US" sz="6900" dirty="0" smtClean="0">
                <a:latin typeface="Times New Roman" pitchFamily="18" charset="0"/>
                <a:cs typeface="Times New Roman" pitchFamily="18" charset="0"/>
              </a:rPr>
              <a:t>You have to inform your Mother’s name, age,</a:t>
            </a:r>
          </a:p>
          <a:p>
            <a:pPr algn="ctr"/>
            <a:r>
              <a:rPr lang="en-US" sz="6900" dirty="0" smtClean="0">
                <a:latin typeface="Times New Roman" pitchFamily="18" charset="0"/>
                <a:cs typeface="Times New Roman" pitchFamily="18" charset="0"/>
              </a:rPr>
              <a:t>work, what she does.</a:t>
            </a:r>
            <a:endParaRPr lang="en-US" sz="69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914400"/>
          <a:ext cx="17449800" cy="8158699"/>
        </p:xfrm>
        <a:graphic>
          <a:graphicData uri="http://schemas.openxmlformats.org/drawingml/2006/table">
            <a:tbl>
              <a:tblPr/>
              <a:tblGrid>
                <a:gridCol w="6920878"/>
                <a:gridCol w="10528922"/>
              </a:tblGrid>
              <a:tr h="360455">
                <a:tc>
                  <a:txBody>
                    <a:bodyPr/>
                    <a:lstStyle/>
                    <a:p>
                      <a:pPr marL="0" marR="0">
                        <a:lnSpc>
                          <a:spcPct val="115000"/>
                        </a:lnSpc>
                        <a:spcBef>
                          <a:spcPts val="0"/>
                        </a:spcBef>
                        <a:spcAft>
                          <a:spcPts val="1000"/>
                        </a:spcAft>
                      </a:pPr>
                      <a:r>
                        <a:rPr lang="en-US" sz="2400" b="1" dirty="0">
                          <a:solidFill>
                            <a:srgbClr val="000000"/>
                          </a:solidFill>
                          <a:latin typeface="Calibri"/>
                          <a:ea typeface="Calibri"/>
                          <a:cs typeface="Calibri"/>
                        </a:rPr>
                        <a:t>Challenges for free writing activity</a:t>
                      </a:r>
                      <a:endParaRPr lang="en-US" sz="2400" dirty="0">
                        <a:latin typeface="Calibri"/>
                        <a:ea typeface="Calibri"/>
                        <a:cs typeface="Times New Roman"/>
                      </a:endParaRPr>
                    </a:p>
                  </a:txBody>
                  <a:tcPr marL="122212" marR="122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2400" b="1">
                          <a:solidFill>
                            <a:srgbClr val="000000"/>
                          </a:solidFill>
                          <a:latin typeface="Calibri"/>
                          <a:ea typeface="Calibri"/>
                          <a:cs typeface="Calibri"/>
                        </a:rPr>
                        <a:t>Possible solutions</a:t>
                      </a:r>
                      <a:endParaRPr lang="en-US" sz="2400">
                        <a:latin typeface="Calibri"/>
                        <a:ea typeface="Calibri"/>
                        <a:cs typeface="Times New Roman"/>
                      </a:endParaRPr>
                    </a:p>
                  </a:txBody>
                  <a:tcPr marL="122212" marR="122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416523">
                <a:tc>
                  <a:txBody>
                    <a:bodyPr/>
                    <a:lstStyle/>
                    <a:p>
                      <a:pPr marL="0" marR="0">
                        <a:lnSpc>
                          <a:spcPct val="115000"/>
                        </a:lnSpc>
                        <a:spcBef>
                          <a:spcPts val="0"/>
                        </a:spcBef>
                        <a:spcAft>
                          <a:spcPts val="1000"/>
                        </a:spcAft>
                      </a:pPr>
                      <a:r>
                        <a:rPr lang="en-US" sz="2400" dirty="0">
                          <a:solidFill>
                            <a:srgbClr val="000000"/>
                          </a:solidFill>
                          <a:latin typeface="Calibri"/>
                          <a:ea typeface="Calibri"/>
                          <a:cs typeface="Calibri"/>
                        </a:rPr>
                        <a:t>Students may not have many ideas</a:t>
                      </a:r>
                      <a:endParaRPr lang="en-US" sz="2400" dirty="0">
                        <a:latin typeface="Calibri"/>
                        <a:ea typeface="Calibri"/>
                        <a:cs typeface="Times New Roman"/>
                      </a:endParaRPr>
                    </a:p>
                  </a:txBody>
                  <a:tcPr marL="122212" marR="122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2400" dirty="0">
                          <a:solidFill>
                            <a:srgbClr val="000000"/>
                          </a:solidFill>
                          <a:latin typeface="Calibri"/>
                          <a:ea typeface="Calibri"/>
                          <a:cs typeface="Calibri"/>
                        </a:rPr>
                        <a:t>Talk about the topic before students start for </a:t>
                      </a:r>
                      <a:r>
                        <a:rPr lang="en-US" sz="2400" b="1" dirty="0">
                          <a:solidFill>
                            <a:srgbClr val="000000"/>
                          </a:solidFill>
                          <a:latin typeface="Calibri"/>
                          <a:ea typeface="Calibri"/>
                          <a:cs typeface="Calibri"/>
                        </a:rPr>
                        <a:t>free </a:t>
                      </a:r>
                      <a:r>
                        <a:rPr lang="en-US" sz="2400" dirty="0">
                          <a:solidFill>
                            <a:srgbClr val="000000"/>
                          </a:solidFill>
                          <a:latin typeface="Calibri"/>
                          <a:ea typeface="Calibri"/>
                          <a:cs typeface="Calibri"/>
                        </a:rPr>
                        <a:t>writing. Give or elicit some ideas (for example, ask students what kind of information they would include in a paragraph about their mother. This can be in </a:t>
                      </a:r>
                      <a:r>
                        <a:rPr lang="en-US" sz="2400" dirty="0" err="1">
                          <a:solidFill>
                            <a:srgbClr val="000000"/>
                          </a:solidFill>
                          <a:latin typeface="Calibri"/>
                          <a:ea typeface="Calibri"/>
                          <a:cs typeface="Calibri"/>
                        </a:rPr>
                        <a:t>Bangla</a:t>
                      </a:r>
                      <a:r>
                        <a:rPr lang="en-US" sz="2400" dirty="0">
                          <a:solidFill>
                            <a:srgbClr val="000000"/>
                          </a:solidFill>
                          <a:latin typeface="Calibri"/>
                          <a:ea typeface="Calibri"/>
                          <a:cs typeface="Calibri"/>
                        </a:rPr>
                        <a:t>.)</a:t>
                      </a:r>
                      <a:endParaRPr lang="en-US" sz="2400" dirty="0">
                        <a:latin typeface="Calibri"/>
                        <a:ea typeface="Calibri"/>
                        <a:cs typeface="Times New Roman"/>
                      </a:endParaRPr>
                    </a:p>
                  </a:txBody>
                  <a:tcPr marL="122212" marR="122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953951">
                <a:tc>
                  <a:txBody>
                    <a:bodyPr/>
                    <a:lstStyle/>
                    <a:p>
                      <a:pPr marL="0" marR="0">
                        <a:lnSpc>
                          <a:spcPct val="115000"/>
                        </a:lnSpc>
                        <a:spcBef>
                          <a:spcPts val="0"/>
                        </a:spcBef>
                        <a:spcAft>
                          <a:spcPts val="1000"/>
                        </a:spcAft>
                      </a:pPr>
                      <a:r>
                        <a:rPr lang="en-US" sz="2400" dirty="0">
                          <a:solidFill>
                            <a:srgbClr val="000000"/>
                          </a:solidFill>
                          <a:latin typeface="Calibri"/>
                          <a:ea typeface="Calibri"/>
                          <a:cs typeface="Calibri"/>
                        </a:rPr>
                        <a:t>Students may not have enough language (for example, vocabulary) for </a:t>
                      </a:r>
                      <a:r>
                        <a:rPr lang="en-US" sz="2400" b="1" dirty="0">
                          <a:solidFill>
                            <a:srgbClr val="000000"/>
                          </a:solidFill>
                          <a:latin typeface="Calibri"/>
                          <a:ea typeface="Calibri"/>
                          <a:cs typeface="Calibri"/>
                        </a:rPr>
                        <a:t>free </a:t>
                      </a:r>
                      <a:r>
                        <a:rPr lang="en-US" sz="2400" dirty="0">
                          <a:solidFill>
                            <a:srgbClr val="000000"/>
                          </a:solidFill>
                          <a:latin typeface="Calibri"/>
                          <a:ea typeface="Calibri"/>
                          <a:cs typeface="Calibri"/>
                        </a:rPr>
                        <a:t>writing.</a:t>
                      </a:r>
                      <a:endParaRPr lang="en-US" sz="2400" dirty="0">
                        <a:latin typeface="Calibri"/>
                        <a:ea typeface="Calibri"/>
                        <a:cs typeface="Times New Roman"/>
                      </a:endParaRPr>
                    </a:p>
                  </a:txBody>
                  <a:tcPr marL="122212" marR="122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11430">
                        <a:lnSpc>
                          <a:spcPct val="115000"/>
                        </a:lnSpc>
                        <a:spcBef>
                          <a:spcPts val="0"/>
                        </a:spcBef>
                        <a:spcAft>
                          <a:spcPts val="1000"/>
                        </a:spcAft>
                      </a:pPr>
                      <a:r>
                        <a:rPr lang="en-US" sz="2400">
                          <a:solidFill>
                            <a:srgbClr val="000000"/>
                          </a:solidFill>
                          <a:latin typeface="Calibri"/>
                          <a:ea typeface="Calibri"/>
                          <a:cs typeface="Calibri"/>
                        </a:rPr>
                        <a:t>Give or elicit words and phrases that students could use. Write them on the board. Ask them to read the text, model paragraph, letter, dialogue in the content.</a:t>
                      </a:r>
                      <a:endParaRPr lang="en-US" sz="2400">
                        <a:latin typeface="Calibri"/>
                        <a:ea typeface="Calibri"/>
                        <a:cs typeface="Times New Roman"/>
                      </a:endParaRPr>
                    </a:p>
                    <a:p>
                      <a:pPr marL="0" marR="0" indent="-11430">
                        <a:lnSpc>
                          <a:spcPct val="115000"/>
                        </a:lnSpc>
                        <a:spcBef>
                          <a:spcPts val="0"/>
                        </a:spcBef>
                        <a:spcAft>
                          <a:spcPts val="1000"/>
                        </a:spcAft>
                      </a:pPr>
                      <a:r>
                        <a:rPr lang="en-US" sz="2400">
                          <a:solidFill>
                            <a:srgbClr val="000000"/>
                          </a:solidFill>
                          <a:latin typeface="Calibri"/>
                          <a:ea typeface="Calibri"/>
                          <a:cs typeface="Calibri"/>
                        </a:rPr>
                        <a:t>Some teachers need to write an example paragraph on the board that students can use as a model.</a:t>
                      </a:r>
                      <a:endParaRPr lang="en-US" sz="2400">
                        <a:latin typeface="Calibri"/>
                        <a:ea typeface="Calibri"/>
                        <a:cs typeface="Times New Roman"/>
                      </a:endParaRPr>
                    </a:p>
                  </a:txBody>
                  <a:tcPr marL="122212" marR="122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268582">
                <a:tc>
                  <a:txBody>
                    <a:bodyPr/>
                    <a:lstStyle/>
                    <a:p>
                      <a:pPr marL="0" marR="0">
                        <a:lnSpc>
                          <a:spcPct val="115000"/>
                        </a:lnSpc>
                        <a:spcBef>
                          <a:spcPts val="0"/>
                        </a:spcBef>
                        <a:spcAft>
                          <a:spcPts val="1000"/>
                        </a:spcAft>
                      </a:pPr>
                      <a:r>
                        <a:rPr lang="en-US" sz="2400">
                          <a:solidFill>
                            <a:srgbClr val="000000"/>
                          </a:solidFill>
                          <a:latin typeface="Calibri"/>
                          <a:ea typeface="Calibri"/>
                          <a:cs typeface="Calibri"/>
                        </a:rPr>
                        <a:t>It is difficult to help all of the students.</a:t>
                      </a:r>
                      <a:endParaRPr lang="en-US" sz="2400">
                        <a:latin typeface="Calibri"/>
                        <a:ea typeface="Calibri"/>
                        <a:cs typeface="Times New Roman"/>
                      </a:endParaRPr>
                    </a:p>
                  </a:txBody>
                  <a:tcPr marL="122212" marR="122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2400">
                          <a:solidFill>
                            <a:srgbClr val="000000"/>
                          </a:solidFill>
                          <a:latin typeface="Calibri"/>
                          <a:ea typeface="Calibri"/>
                          <a:cs typeface="Calibri"/>
                        </a:rPr>
                        <a:t>Write words, phrases or a model on the board. Weaker students can use them; stronger students can use their own language. Walk around the room, and help students who are struggling.</a:t>
                      </a:r>
                      <a:endParaRPr lang="en-US" sz="2400">
                        <a:latin typeface="Calibri"/>
                        <a:ea typeface="Calibri"/>
                        <a:cs typeface="Times New Roman"/>
                      </a:endParaRPr>
                    </a:p>
                  </a:txBody>
                  <a:tcPr marL="122212" marR="122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585726">
                <a:tc>
                  <a:txBody>
                    <a:bodyPr/>
                    <a:lstStyle/>
                    <a:p>
                      <a:pPr marL="0" marR="0">
                        <a:lnSpc>
                          <a:spcPct val="115000"/>
                        </a:lnSpc>
                        <a:spcBef>
                          <a:spcPts val="0"/>
                        </a:spcBef>
                        <a:spcAft>
                          <a:spcPts val="1000"/>
                        </a:spcAft>
                      </a:pPr>
                      <a:r>
                        <a:rPr lang="en-US" sz="2400">
                          <a:solidFill>
                            <a:srgbClr val="000000"/>
                          </a:solidFill>
                          <a:latin typeface="Calibri"/>
                          <a:ea typeface="Calibri"/>
                          <a:cs typeface="Calibri"/>
                        </a:rPr>
                        <a:t>Students will probably make many mistakes in this kind of writing.</a:t>
                      </a:r>
                      <a:endParaRPr lang="en-US" sz="2400">
                        <a:latin typeface="Calibri"/>
                        <a:ea typeface="Calibri"/>
                        <a:cs typeface="Times New Roman"/>
                      </a:endParaRPr>
                    </a:p>
                  </a:txBody>
                  <a:tcPr marL="122212" marR="122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2400">
                          <a:solidFill>
                            <a:srgbClr val="000000"/>
                          </a:solidFill>
                          <a:latin typeface="Calibri"/>
                          <a:ea typeface="Calibri"/>
                          <a:cs typeface="Calibri"/>
                        </a:rPr>
                        <a:t>Write words, phrases or a model on the board. Understand that it is difficult to write creatively in another language, and students will make mistakes. Only correct key language, and ignore less important mistakes. Students will learn from their mistakes.</a:t>
                      </a:r>
                      <a:endParaRPr lang="en-US" sz="2400">
                        <a:latin typeface="Calibri"/>
                        <a:ea typeface="Calibri"/>
                        <a:cs typeface="Times New Roman"/>
                      </a:endParaRPr>
                    </a:p>
                  </a:txBody>
                  <a:tcPr marL="122212" marR="122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416523">
                <a:tc>
                  <a:txBody>
                    <a:bodyPr/>
                    <a:lstStyle/>
                    <a:p>
                      <a:pPr marL="0" marR="0">
                        <a:lnSpc>
                          <a:spcPct val="115000"/>
                        </a:lnSpc>
                        <a:spcBef>
                          <a:spcPts val="0"/>
                        </a:spcBef>
                        <a:spcAft>
                          <a:spcPts val="1000"/>
                        </a:spcAft>
                      </a:pPr>
                      <a:r>
                        <a:rPr lang="en-US" sz="2400" dirty="0">
                          <a:solidFill>
                            <a:srgbClr val="000000"/>
                          </a:solidFill>
                          <a:latin typeface="Calibri"/>
                          <a:ea typeface="Calibri"/>
                          <a:cs typeface="Calibri"/>
                        </a:rPr>
                        <a:t>It is difficult to correct and grade all of the written work.</a:t>
                      </a:r>
                      <a:endParaRPr lang="en-US" sz="2400" dirty="0">
                        <a:latin typeface="Calibri"/>
                        <a:ea typeface="Calibri"/>
                        <a:cs typeface="Times New Roman"/>
                      </a:endParaRPr>
                    </a:p>
                  </a:txBody>
                  <a:tcPr marL="122212" marR="122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1000"/>
                        </a:spcAft>
                      </a:pPr>
                      <a:r>
                        <a:rPr lang="en-US" sz="2400" dirty="0">
                          <a:solidFill>
                            <a:srgbClr val="000000"/>
                          </a:solidFill>
                          <a:latin typeface="Calibri"/>
                          <a:ea typeface="Calibri"/>
                          <a:cs typeface="Calibri"/>
                        </a:rPr>
                        <a:t>Walk around the room and correct as many students’ work as you can. Take in written work from some of the students each time. Give grades and keep records. Just mark a few students’ work each time.</a:t>
                      </a:r>
                      <a:endParaRPr lang="en-US" sz="2400" dirty="0">
                        <a:latin typeface="Calibri"/>
                        <a:ea typeface="Calibri"/>
                        <a:cs typeface="Times New Roman"/>
                      </a:endParaRPr>
                    </a:p>
                  </a:txBody>
                  <a:tcPr marL="122212" marR="1222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51201" name="Rectangle 1"/>
          <p:cNvSpPr>
            <a:spLocks noChangeArrowheads="1"/>
          </p:cNvSpPr>
          <p:nvPr/>
        </p:nvSpPr>
        <p:spPr bwMode="auto">
          <a:xfrm>
            <a:off x="533400" y="76200"/>
            <a:ext cx="17449800" cy="650719"/>
          </a:xfrm>
          <a:prstGeom prst="rect">
            <a:avLst/>
          </a:prstGeom>
          <a:solidFill>
            <a:schemeClr val="accent3">
              <a:lumMod val="60000"/>
              <a:lumOff val="4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3200" b="1" dirty="0" smtClean="0">
                <a:solidFill>
                  <a:srgbClr val="000000"/>
                </a:solidFill>
                <a:latin typeface="Arial" pitchFamily="34" charset="0"/>
                <a:ea typeface="Calibri" pitchFamily="34" charset="0"/>
                <a:cs typeface="Calibri" pitchFamily="34" charset="0"/>
              </a:rPr>
              <a:t>Resource paper-33: Challenges and Possible solutions for free writing activity</a:t>
            </a: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51201"/>
                                        </p:tgtEl>
                                        <p:attrNameLst>
                                          <p:attrName>style.visibility</p:attrName>
                                        </p:attrNameLst>
                                      </p:cBhvr>
                                      <p:to>
                                        <p:strVal val="visible"/>
                                      </p:to>
                                    </p:set>
                                    <p:animEffect transition="in" filter="fade">
                                      <p:cBhvr>
                                        <p:cTn id="7" dur="100"/>
                                        <p:tgtEl>
                                          <p:spTgt spid="51201"/>
                                        </p:tgtEl>
                                      </p:cBhvr>
                                    </p:animEffect>
                                    <p:anim calcmode="lin" valueType="num">
                                      <p:cBhvr>
                                        <p:cTn id="8" dur="400" fill="hold"/>
                                        <p:tgtEl>
                                          <p:spTgt spid="51201"/>
                                        </p:tgtEl>
                                        <p:attrNameLst>
                                          <p:attrName>ppt_x</p:attrName>
                                        </p:attrNameLst>
                                      </p:cBhvr>
                                      <p:tavLst>
                                        <p:tav tm="0">
                                          <p:val>
                                            <p:strVal val="#ppt_x"/>
                                          </p:val>
                                        </p:tav>
                                        <p:tav tm="100000">
                                          <p:val>
                                            <p:strVal val="#ppt_x"/>
                                          </p:val>
                                        </p:tav>
                                      </p:tavLst>
                                    </p:anim>
                                    <p:anim calcmode="lin" valueType="num">
                                      <p:cBhvr>
                                        <p:cTn id="9" dur="400" fill="hold"/>
                                        <p:tgtEl>
                                          <p:spTgt spid="51201"/>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120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120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 uuu.jpg"/>
          <p:cNvPicPr>
            <a:picLocks noChangeAspect="1"/>
          </p:cNvPicPr>
          <p:nvPr/>
        </p:nvPicPr>
        <p:blipFill>
          <a:blip r:embed="rId2" cstate="print"/>
          <a:stretch>
            <a:fillRect/>
          </a:stretch>
        </p:blipFill>
        <p:spPr>
          <a:xfrm>
            <a:off x="762000" y="406401"/>
            <a:ext cx="16611600" cy="7924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
            <a:ext cx="16916400" cy="1851048"/>
          </a:xfrm>
          <a:prstGeom prst="rect">
            <a:avLst/>
          </a:prstGeom>
        </p:spPr>
        <p:txBody>
          <a:bodyPr wrap="square" lIns="156746" tIns="78373" rIns="156746" bIns="78373">
            <a:spAutoFit/>
          </a:bodyPr>
          <a:lstStyle/>
          <a:p>
            <a:pPr algn="ctr"/>
            <a:r>
              <a:rPr lang="en-US" sz="5500" b="1" dirty="0" smtClean="0"/>
              <a:t>Activity-2: Describing the ways of dealing the challenges to teaching large classes </a:t>
            </a:r>
            <a:endParaRPr lang="en-US" sz="5500" dirty="0"/>
          </a:p>
        </p:txBody>
      </p:sp>
      <p:sp>
        <p:nvSpPr>
          <p:cNvPr id="17409" name="Rectangle 1"/>
          <p:cNvSpPr>
            <a:spLocks noChangeArrowheads="1"/>
          </p:cNvSpPr>
          <p:nvPr/>
        </p:nvSpPr>
        <p:spPr bwMode="auto">
          <a:xfrm>
            <a:off x="457200" y="2030181"/>
            <a:ext cx="17297400" cy="789219"/>
          </a:xfrm>
          <a:prstGeom prst="rect">
            <a:avLst/>
          </a:prstGeom>
          <a:solidFill>
            <a:schemeClr val="accent2">
              <a:lumMod val="60000"/>
              <a:lumOff val="4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4100" dirty="0" err="1" smtClean="0">
                <a:solidFill>
                  <a:srgbClr val="000000"/>
                </a:solidFill>
                <a:latin typeface="Arial" pitchFamily="34" charset="0"/>
                <a:ea typeface="Calibri" pitchFamily="34" charset="0"/>
                <a:cs typeface="Calibri" pitchFamily="34" charset="0"/>
              </a:rPr>
              <a:t>Organise</a:t>
            </a:r>
            <a:r>
              <a:rPr lang="en-US" sz="4100" dirty="0" smtClean="0">
                <a:solidFill>
                  <a:srgbClr val="000000"/>
                </a:solidFill>
                <a:latin typeface="Arial" pitchFamily="34" charset="0"/>
                <a:ea typeface="Calibri" pitchFamily="34" charset="0"/>
                <a:cs typeface="Calibri" pitchFamily="34" charset="0"/>
              </a:rPr>
              <a:t> the participants into 5 groups. </a:t>
            </a:r>
            <a:endParaRPr lang="en-US" sz="4100" dirty="0" smtClean="0">
              <a:latin typeface="Arial" pitchFamily="34" charset="0"/>
              <a:cs typeface="Arial" pitchFamily="34" charset="0"/>
            </a:endParaRPr>
          </a:p>
        </p:txBody>
      </p:sp>
      <p:sp>
        <p:nvSpPr>
          <p:cNvPr id="4" name="Rectangle 3"/>
          <p:cNvSpPr/>
          <p:nvPr/>
        </p:nvSpPr>
        <p:spPr>
          <a:xfrm>
            <a:off x="381000" y="3048000"/>
            <a:ext cx="17373600" cy="2682045"/>
          </a:xfrm>
          <a:prstGeom prst="rect">
            <a:avLst/>
          </a:prstGeom>
          <a:solidFill>
            <a:schemeClr val="accent3">
              <a:lumMod val="60000"/>
              <a:lumOff val="40000"/>
            </a:schemeClr>
          </a:solidFill>
          <a:ln>
            <a:solidFill>
              <a:srgbClr val="FF0000"/>
            </a:solidFill>
          </a:ln>
        </p:spPr>
        <p:txBody>
          <a:bodyPr wrap="square" lIns="156746" tIns="78373" rIns="156746" bIns="78373">
            <a:spAutoFit/>
          </a:bodyPr>
          <a:lstStyle/>
          <a:p>
            <a:r>
              <a:rPr lang="en-US" dirty="0" smtClean="0"/>
              <a:t> </a:t>
            </a:r>
            <a:r>
              <a:rPr lang="en-US" sz="4100" dirty="0" smtClean="0"/>
              <a:t>Give each group two different challenges from the ranked 7 major challenges to find out the possible solution in group discussion. Ask them to write the challenges in the left-hand column and the possible solution in the right-hand column.</a:t>
            </a:r>
            <a:endParaRPr lang="en-US" sz="4100" dirty="0"/>
          </a:p>
        </p:txBody>
      </p:sp>
      <p:graphicFrame>
        <p:nvGraphicFramePr>
          <p:cNvPr id="5" name="Table 4"/>
          <p:cNvGraphicFramePr>
            <a:graphicFrameLocks noGrp="1"/>
          </p:cNvGraphicFramePr>
          <p:nvPr/>
        </p:nvGraphicFramePr>
        <p:xfrm>
          <a:off x="381000" y="6197600"/>
          <a:ext cx="17373600" cy="1945386"/>
        </p:xfrm>
        <a:graphic>
          <a:graphicData uri="http://schemas.openxmlformats.org/drawingml/2006/table">
            <a:tbl>
              <a:tblPr/>
              <a:tblGrid>
                <a:gridCol w="8763000"/>
                <a:gridCol w="8610600"/>
              </a:tblGrid>
              <a:tr h="1682496">
                <a:tc>
                  <a:txBody>
                    <a:bodyPr/>
                    <a:lstStyle/>
                    <a:p>
                      <a:pPr marL="0" marR="0">
                        <a:lnSpc>
                          <a:spcPct val="115000"/>
                        </a:lnSpc>
                        <a:spcBef>
                          <a:spcPts val="0"/>
                        </a:spcBef>
                        <a:spcAft>
                          <a:spcPts val="0"/>
                        </a:spcAft>
                      </a:pPr>
                      <a:r>
                        <a:rPr lang="en-US" sz="3200" b="1" dirty="0">
                          <a:solidFill>
                            <a:srgbClr val="000000"/>
                          </a:solidFill>
                          <a:latin typeface="Calibri"/>
                          <a:ea typeface="Calibri"/>
                          <a:cs typeface="Calibri"/>
                        </a:rPr>
                        <a:t>Challenges of teaching English to large</a:t>
                      </a:r>
                      <a:endParaRPr lang="en-US" sz="3200" dirty="0">
                        <a:latin typeface="Calibri"/>
                        <a:ea typeface="Calibri"/>
                        <a:cs typeface="Times New Roman"/>
                      </a:endParaRPr>
                    </a:p>
                    <a:p>
                      <a:pPr marL="0" marR="0">
                        <a:lnSpc>
                          <a:spcPct val="115000"/>
                        </a:lnSpc>
                        <a:spcBef>
                          <a:spcPts val="0"/>
                        </a:spcBef>
                        <a:spcAft>
                          <a:spcPts val="0"/>
                        </a:spcAft>
                      </a:pPr>
                      <a:r>
                        <a:rPr lang="en-US" sz="3200" b="1" dirty="0">
                          <a:solidFill>
                            <a:srgbClr val="000000"/>
                          </a:solidFill>
                          <a:latin typeface="Calibri"/>
                          <a:ea typeface="Calibri"/>
                          <a:cs typeface="Calibri"/>
                        </a:rPr>
                        <a:t>classes</a:t>
                      </a:r>
                      <a:endParaRPr lang="en-US" sz="32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3200" b="1" dirty="0">
                          <a:solidFill>
                            <a:srgbClr val="000000"/>
                          </a:solidFill>
                          <a:latin typeface="Calibri"/>
                          <a:ea typeface="Calibri"/>
                          <a:cs typeface="Calibri"/>
                        </a:rPr>
                        <a:t>Possible solutions</a:t>
                      </a:r>
                      <a:endParaRPr lang="en-US" sz="32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57048">
                <a:tc>
                  <a:txBody>
                    <a:bodyPr/>
                    <a:lstStyle/>
                    <a:p>
                      <a:pPr marL="0" marR="0">
                        <a:lnSpc>
                          <a:spcPct val="115000"/>
                        </a:lnSpc>
                        <a:spcBef>
                          <a:spcPts val="0"/>
                        </a:spcBef>
                        <a:spcAft>
                          <a:spcPts val="0"/>
                        </a:spcAft>
                      </a:pPr>
                      <a:endParaRPr lang="en-US" sz="15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endParaRPr lang="en-US" sz="15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grpId="0" nodeType="clickEffect">
                                  <p:stCondLst>
                                    <p:cond delay="0"/>
                                  </p:stCondLst>
                                  <p:childTnLst>
                                    <p:set>
                                      <p:cBhvr>
                                        <p:cTn id="14" dur="1" fill="hold">
                                          <p:stCondLst>
                                            <p:cond delay="0"/>
                                          </p:stCondLst>
                                        </p:cTn>
                                        <p:tgtEl>
                                          <p:spTgt spid="17409"/>
                                        </p:tgtEl>
                                        <p:attrNameLst>
                                          <p:attrName>style.visibility</p:attrName>
                                        </p:attrNameLst>
                                      </p:cBhvr>
                                      <p:to>
                                        <p:strVal val="visible"/>
                                      </p:to>
                                    </p:set>
                                    <p:anim calcmode="lin" valueType="num">
                                      <p:cBhvr>
                                        <p:cTn id="15" dur="500" fill="hold"/>
                                        <p:tgtEl>
                                          <p:spTgt spid="17409"/>
                                        </p:tgtEl>
                                        <p:attrNameLst>
                                          <p:attrName>ppt_w</p:attrName>
                                        </p:attrNameLst>
                                      </p:cBhvr>
                                      <p:tavLst>
                                        <p:tav tm="0">
                                          <p:val>
                                            <p:strVal val="#ppt_w*2.5"/>
                                          </p:val>
                                        </p:tav>
                                        <p:tav tm="100000">
                                          <p:val>
                                            <p:strVal val="#ppt_w"/>
                                          </p:val>
                                        </p:tav>
                                      </p:tavLst>
                                    </p:anim>
                                    <p:anim calcmode="lin" valueType="num">
                                      <p:cBhvr>
                                        <p:cTn id="16" dur="500" fill="hold"/>
                                        <p:tgtEl>
                                          <p:spTgt spid="17409"/>
                                        </p:tgtEl>
                                        <p:attrNameLst>
                                          <p:attrName>ppt_h</p:attrName>
                                        </p:attrNameLst>
                                      </p:cBhvr>
                                      <p:tavLst>
                                        <p:tav tm="0">
                                          <p:val>
                                            <p:strVal val="#ppt_h*0.01"/>
                                          </p:val>
                                        </p:tav>
                                        <p:tav tm="100000">
                                          <p:val>
                                            <p:strVal val="#ppt_h"/>
                                          </p:val>
                                        </p:tav>
                                      </p:tavLst>
                                    </p:anim>
                                    <p:anim calcmode="lin" valueType="num">
                                      <p:cBhvr>
                                        <p:cTn id="17" dur="500" fill="hold"/>
                                        <p:tgtEl>
                                          <p:spTgt spid="17409"/>
                                        </p:tgtEl>
                                        <p:attrNameLst>
                                          <p:attrName>ppt_x</p:attrName>
                                        </p:attrNameLst>
                                      </p:cBhvr>
                                      <p:tavLst>
                                        <p:tav tm="0">
                                          <p:val>
                                            <p:strVal val="#ppt_x"/>
                                          </p:val>
                                        </p:tav>
                                        <p:tav tm="100000">
                                          <p:val>
                                            <p:strVal val="#ppt_x"/>
                                          </p:val>
                                        </p:tav>
                                      </p:tavLst>
                                    </p:anim>
                                    <p:anim calcmode="lin" valueType="num">
                                      <p:cBhvr>
                                        <p:cTn id="18" dur="500" fill="hold"/>
                                        <p:tgtEl>
                                          <p:spTgt spid="17409"/>
                                        </p:tgtEl>
                                        <p:attrNameLst>
                                          <p:attrName>ppt_y</p:attrName>
                                        </p:attrNameLst>
                                      </p:cBhvr>
                                      <p:tavLst>
                                        <p:tav tm="0">
                                          <p:val>
                                            <p:strVal val="#ppt_h+1"/>
                                          </p:val>
                                        </p:tav>
                                        <p:tav tm="100000">
                                          <p:val>
                                            <p:strVal val="#ppt_y"/>
                                          </p:val>
                                        </p:tav>
                                      </p:tavLst>
                                    </p:anim>
                                    <p:animEffect transition="in" filter="fade">
                                      <p:cBhvr>
                                        <p:cTn id="19" dur="500"/>
                                        <p:tgtEl>
                                          <p:spTgt spid="17409"/>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3"/>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409"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0570"/>
            <a:ext cx="17068800" cy="773830"/>
          </a:xfrm>
          <a:prstGeom prst="rect">
            <a:avLst/>
          </a:prstGeom>
          <a:solidFill>
            <a:schemeClr val="accent2">
              <a:lumMod val="60000"/>
              <a:lumOff val="40000"/>
            </a:schemeClr>
          </a:solidFill>
          <a:ln w="28575">
            <a:solidFill>
              <a:srgbClr val="FF0000"/>
            </a:solidFill>
          </a:ln>
        </p:spPr>
        <p:txBody>
          <a:bodyPr wrap="square" lIns="156746" tIns="78373" rIns="156746" bIns="78373">
            <a:spAutoFit/>
          </a:bodyPr>
          <a:lstStyle/>
          <a:p>
            <a:pPr algn="ctr"/>
            <a:r>
              <a:rPr lang="en-US" sz="4000" dirty="0" smtClean="0"/>
              <a:t>Ask each group to present their group work. </a:t>
            </a:r>
            <a:endParaRPr lang="en-US" sz="4000" dirty="0"/>
          </a:p>
        </p:txBody>
      </p:sp>
      <p:graphicFrame>
        <p:nvGraphicFramePr>
          <p:cNvPr id="3" name="Table 2"/>
          <p:cNvGraphicFramePr>
            <a:graphicFrameLocks noGrp="1"/>
          </p:cNvGraphicFramePr>
          <p:nvPr/>
        </p:nvGraphicFramePr>
        <p:xfrm>
          <a:off x="609600" y="1828800"/>
          <a:ext cx="17221200" cy="6997192"/>
        </p:xfrm>
        <a:graphic>
          <a:graphicData uri="http://schemas.openxmlformats.org/drawingml/2006/table">
            <a:tbl>
              <a:tblPr/>
              <a:tblGrid>
                <a:gridCol w="4887973"/>
                <a:gridCol w="12333227"/>
              </a:tblGrid>
              <a:tr h="419947">
                <a:tc>
                  <a:txBody>
                    <a:bodyPr/>
                    <a:lstStyle/>
                    <a:p>
                      <a:pPr marL="0" marR="0" algn="ctr">
                        <a:lnSpc>
                          <a:spcPct val="115000"/>
                        </a:lnSpc>
                        <a:spcBef>
                          <a:spcPts val="0"/>
                        </a:spcBef>
                        <a:spcAft>
                          <a:spcPts val="1000"/>
                        </a:spcAft>
                      </a:pPr>
                      <a:r>
                        <a:rPr lang="en-US" sz="2800" b="1" dirty="0">
                          <a:solidFill>
                            <a:srgbClr val="000000"/>
                          </a:solidFill>
                          <a:latin typeface="Calibri"/>
                          <a:ea typeface="Calibri"/>
                          <a:cs typeface="Calibri"/>
                        </a:rPr>
                        <a:t>Challenges of large classes</a:t>
                      </a:r>
                      <a:endParaRPr lang="en-US" sz="28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15000"/>
                        </a:lnSpc>
                        <a:spcBef>
                          <a:spcPts val="0"/>
                        </a:spcBef>
                        <a:spcAft>
                          <a:spcPts val="1000"/>
                        </a:spcAft>
                      </a:pPr>
                      <a:r>
                        <a:rPr lang="en-US" sz="2800" b="1" dirty="0">
                          <a:solidFill>
                            <a:srgbClr val="000000"/>
                          </a:solidFill>
                          <a:latin typeface="Calibri"/>
                          <a:ea typeface="Calibri"/>
                          <a:cs typeface="Calibri"/>
                        </a:rPr>
                        <a:t>Possible solutions</a:t>
                      </a:r>
                      <a:endParaRPr lang="en-US" sz="28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3779520">
                <a:tc>
                  <a:txBody>
                    <a:bodyPr/>
                    <a:lstStyle/>
                    <a:p>
                      <a:pPr marL="0" marR="0">
                        <a:lnSpc>
                          <a:spcPct val="115000"/>
                        </a:lnSpc>
                        <a:spcBef>
                          <a:spcPts val="0"/>
                        </a:spcBef>
                        <a:spcAft>
                          <a:spcPts val="1000"/>
                        </a:spcAft>
                      </a:pPr>
                      <a:r>
                        <a:rPr lang="en-JM" sz="2800">
                          <a:latin typeface="Calibri"/>
                          <a:ea typeface="Calibri"/>
                          <a:cs typeface="Calibri"/>
                        </a:rPr>
                        <a:t>It is difficult to keep discipline in a class of 50 or more students. For example-Some students talk among themselves at the back and not paying attention to the teachers while the teacher is talking in front of whole class.  </a:t>
                      </a:r>
                      <a:endParaRPr lang="en-US" sz="280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just">
                        <a:lnSpc>
                          <a:spcPct val="115000"/>
                        </a:lnSpc>
                        <a:spcBef>
                          <a:spcPts val="0"/>
                        </a:spcBef>
                        <a:spcAft>
                          <a:spcPts val="1000"/>
                        </a:spcAft>
                      </a:pPr>
                      <a:r>
                        <a:rPr lang="en-JM" sz="2800" dirty="0">
                          <a:latin typeface="Calibri"/>
                          <a:ea typeface="Calibri"/>
                          <a:cs typeface="Calibri"/>
                        </a:rPr>
                        <a:t>The teacher will make house rules for the students to follow. They are : </a:t>
                      </a:r>
                      <a:endParaRPr lang="en-US" sz="2800" dirty="0">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JM" sz="2800" dirty="0">
                          <a:latin typeface="Calibri"/>
                          <a:ea typeface="Calibri"/>
                          <a:cs typeface="Calibri"/>
                        </a:rPr>
                        <a:t>raise your hand when you want to speak. </a:t>
                      </a:r>
                      <a:endParaRPr lang="en-US" sz="2800" dirty="0">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JM" sz="2800" dirty="0">
                          <a:latin typeface="Calibri"/>
                          <a:ea typeface="Calibri"/>
                          <a:cs typeface="Calibri"/>
                        </a:rPr>
                        <a:t>listen to others </a:t>
                      </a:r>
                      <a:endParaRPr lang="en-US" sz="2800" dirty="0">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JM" sz="2800" dirty="0">
                          <a:latin typeface="Calibri"/>
                          <a:ea typeface="Calibri"/>
                          <a:cs typeface="Calibri"/>
                        </a:rPr>
                        <a:t>respect others opinion </a:t>
                      </a:r>
                      <a:endParaRPr lang="en-US" sz="2800" dirty="0">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JM" sz="2800" dirty="0">
                          <a:latin typeface="Calibri"/>
                          <a:ea typeface="Calibri"/>
                          <a:cs typeface="Calibri"/>
                        </a:rPr>
                        <a:t>do not interrupt when some one is speaking.</a:t>
                      </a:r>
                      <a:endParaRPr lang="en-US" sz="2800" dirty="0">
                        <a:latin typeface="Calibri"/>
                        <a:ea typeface="Calibri"/>
                        <a:cs typeface="Times New Roman"/>
                      </a:endParaRPr>
                    </a:p>
                    <a:p>
                      <a:pPr marL="0" marR="0" algn="just">
                        <a:lnSpc>
                          <a:spcPct val="115000"/>
                        </a:lnSpc>
                        <a:spcBef>
                          <a:spcPts val="0"/>
                        </a:spcBef>
                        <a:spcAft>
                          <a:spcPts val="1000"/>
                        </a:spcAft>
                      </a:pPr>
                      <a:r>
                        <a:rPr lang="en-JM" sz="2800" dirty="0">
                          <a:latin typeface="Calibri"/>
                          <a:ea typeface="Calibri"/>
                          <a:cs typeface="Calibri"/>
                        </a:rPr>
                        <a:t>The teacher will monitor at random around the room. As a result he will keep eye contact with the students, not by turns. So the students will not get the chance to misbehave and the class will remain orderly.</a:t>
                      </a:r>
                      <a:endParaRPr lang="en-US" sz="28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099733">
                <a:tc>
                  <a:txBody>
                    <a:bodyPr/>
                    <a:lstStyle/>
                    <a:p>
                      <a:pPr marL="0" marR="0">
                        <a:lnSpc>
                          <a:spcPct val="115000"/>
                        </a:lnSpc>
                        <a:spcBef>
                          <a:spcPts val="0"/>
                        </a:spcBef>
                        <a:spcAft>
                          <a:spcPts val="0"/>
                        </a:spcAft>
                      </a:pPr>
                      <a:r>
                        <a:rPr lang="en-US" sz="2800">
                          <a:solidFill>
                            <a:srgbClr val="000000"/>
                          </a:solidFill>
                          <a:latin typeface="Calibri"/>
                          <a:ea typeface="Calibri"/>
                          <a:cs typeface="Calibri"/>
                        </a:rPr>
                        <a:t>Other teachers complain about the noise</a:t>
                      </a:r>
                      <a:endParaRPr lang="en-US" sz="2800">
                        <a:latin typeface="Calibri"/>
                        <a:ea typeface="Calibri"/>
                        <a:cs typeface="Times New Roman"/>
                      </a:endParaRPr>
                    </a:p>
                    <a:p>
                      <a:pPr marL="0" marR="0">
                        <a:lnSpc>
                          <a:spcPct val="115000"/>
                        </a:lnSpc>
                        <a:spcBef>
                          <a:spcPts val="0"/>
                        </a:spcBef>
                        <a:spcAft>
                          <a:spcPts val="0"/>
                        </a:spcAft>
                      </a:pPr>
                      <a:r>
                        <a:rPr lang="en-US" sz="2800">
                          <a:solidFill>
                            <a:srgbClr val="000000"/>
                          </a:solidFill>
                          <a:latin typeface="Calibri"/>
                          <a:ea typeface="Calibri"/>
                          <a:cs typeface="Calibri"/>
                        </a:rPr>
                        <a:t>when we do speaking activities – or sing</a:t>
                      </a:r>
                      <a:endParaRPr lang="en-US" sz="2800">
                        <a:latin typeface="Calibri"/>
                        <a:ea typeface="Calibri"/>
                        <a:cs typeface="Times New Roman"/>
                      </a:endParaRPr>
                    </a:p>
                    <a:p>
                      <a:pPr marL="0" marR="0">
                        <a:lnSpc>
                          <a:spcPct val="115000"/>
                        </a:lnSpc>
                        <a:spcBef>
                          <a:spcPts val="0"/>
                        </a:spcBef>
                        <a:spcAft>
                          <a:spcPts val="0"/>
                        </a:spcAft>
                      </a:pPr>
                      <a:r>
                        <a:rPr lang="en-US" sz="2800">
                          <a:solidFill>
                            <a:srgbClr val="000000"/>
                          </a:solidFill>
                          <a:latin typeface="Calibri"/>
                          <a:ea typeface="Calibri"/>
                          <a:cs typeface="Calibri"/>
                        </a:rPr>
                        <a:t>songs and rhymes</a:t>
                      </a:r>
                      <a:endParaRPr lang="en-US" sz="280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nSpc>
                          <a:spcPct val="115000"/>
                        </a:lnSpc>
                        <a:spcBef>
                          <a:spcPts val="0"/>
                        </a:spcBef>
                        <a:spcAft>
                          <a:spcPts val="0"/>
                        </a:spcAft>
                      </a:pPr>
                      <a:r>
                        <a:rPr lang="en-US" sz="2800" dirty="0">
                          <a:solidFill>
                            <a:srgbClr val="000000"/>
                          </a:solidFill>
                          <a:latin typeface="Calibri"/>
                          <a:ea typeface="Calibri"/>
                          <a:cs typeface="Calibri"/>
                        </a:rPr>
                        <a:t>Make sure other teachers – and your head teacher – understand that the noise is because students are actively working. Tell</a:t>
                      </a:r>
                      <a:endParaRPr lang="en-US" sz="2800" dirty="0">
                        <a:latin typeface="Calibri"/>
                        <a:ea typeface="Calibri"/>
                        <a:cs typeface="Times New Roman"/>
                      </a:endParaRPr>
                    </a:p>
                    <a:p>
                      <a:pPr marL="0" marR="0">
                        <a:lnSpc>
                          <a:spcPct val="115000"/>
                        </a:lnSpc>
                        <a:spcBef>
                          <a:spcPts val="0"/>
                        </a:spcBef>
                        <a:spcAft>
                          <a:spcPts val="0"/>
                        </a:spcAft>
                      </a:pPr>
                      <a:r>
                        <a:rPr lang="en-US" sz="2800" dirty="0">
                          <a:solidFill>
                            <a:srgbClr val="000000"/>
                          </a:solidFill>
                          <a:latin typeface="Calibri"/>
                          <a:ea typeface="Calibri"/>
                          <a:cs typeface="Calibri"/>
                        </a:rPr>
                        <a:t>them that children need to speak English to learn it. Perhaps it is possible to move classrooms, or move outside for some</a:t>
                      </a:r>
                      <a:endParaRPr lang="en-US" sz="2800" dirty="0">
                        <a:latin typeface="Calibri"/>
                        <a:ea typeface="Calibri"/>
                        <a:cs typeface="Times New Roman"/>
                      </a:endParaRPr>
                    </a:p>
                    <a:p>
                      <a:pPr marL="0" marR="0">
                        <a:lnSpc>
                          <a:spcPct val="115000"/>
                        </a:lnSpc>
                        <a:spcBef>
                          <a:spcPts val="0"/>
                        </a:spcBef>
                        <a:spcAft>
                          <a:spcPts val="0"/>
                        </a:spcAft>
                      </a:pPr>
                      <a:r>
                        <a:rPr lang="en-US" sz="2800" dirty="0">
                          <a:solidFill>
                            <a:srgbClr val="000000"/>
                          </a:solidFill>
                          <a:latin typeface="Calibri"/>
                          <a:ea typeface="Calibri"/>
                          <a:cs typeface="Calibri"/>
                        </a:rPr>
                        <a:t>activities  (for example, songs and rhymes).</a:t>
                      </a:r>
                      <a:endParaRPr lang="en-US" sz="2800" dirty="0">
                        <a:latin typeface="Calibri"/>
                        <a:ea typeface="Calibri"/>
                        <a:cs typeface="Times New Roman"/>
                      </a:endParaRPr>
                    </a:p>
                  </a:txBody>
                  <a:tcPr marL="137160" marR="1371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bl>
          </a:graphicData>
        </a:graphic>
      </p:graphicFrame>
      <p:sp>
        <p:nvSpPr>
          <p:cNvPr id="18433" name="Rectangle 1"/>
          <p:cNvSpPr>
            <a:spLocks noChangeArrowheads="1"/>
          </p:cNvSpPr>
          <p:nvPr/>
        </p:nvSpPr>
        <p:spPr bwMode="auto">
          <a:xfrm>
            <a:off x="4953000" y="990600"/>
            <a:ext cx="7772400" cy="712275"/>
          </a:xfrm>
          <a:prstGeom prst="rect">
            <a:avLst/>
          </a:prstGeom>
          <a:solidFill>
            <a:schemeClr val="accent3">
              <a:lumMod val="40000"/>
              <a:lumOff val="60000"/>
            </a:schemeClr>
          </a:solidFill>
          <a:ln w="28575">
            <a:solidFill>
              <a:srgbClr val="FF0000"/>
            </a:solidFill>
            <a:miter lim="800000"/>
            <a:headEnd/>
            <a:tailEnd/>
          </a:ln>
          <a:effectLst/>
        </p:spPr>
        <p:txBody>
          <a:bodyPr vert="horz" wrap="square" lIns="156746" tIns="78373" rIns="156746" bIns="78373" numCol="1" anchor="ctr" anchorCtr="0" compatLnSpc="1">
            <a:prstTxWarp prst="textNoShape">
              <a:avLst/>
            </a:prstTxWarp>
            <a:spAutoFit/>
          </a:bodyPr>
          <a:lstStyle/>
          <a:p>
            <a:pPr algn="ctr" fontAlgn="base">
              <a:spcBef>
                <a:spcPct val="0"/>
              </a:spcBef>
              <a:spcAft>
                <a:spcPct val="0"/>
              </a:spcAft>
            </a:pPr>
            <a:r>
              <a:rPr lang="en-US" sz="3600" b="1" dirty="0" smtClean="0">
                <a:solidFill>
                  <a:srgbClr val="000000"/>
                </a:solidFill>
                <a:latin typeface="Arial" pitchFamily="34" charset="0"/>
                <a:ea typeface="Calibri" pitchFamily="34" charset="0"/>
                <a:cs typeface="Calibri" pitchFamily="34" charset="0"/>
              </a:rPr>
              <a:t>Resource paper-23(b)</a:t>
            </a:r>
            <a:endParaRPr lang="en-US" sz="36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8" presetClass="entr" presetSubtype="0" accel="50000" fill="hold" grpId="0" nodeType="clickEffect">
                                  <p:stCondLst>
                                    <p:cond delay="0"/>
                                  </p:stCondLst>
                                  <p:childTnLst>
                                    <p:set>
                                      <p:cBhvr>
                                        <p:cTn id="15" dur="1" fill="hold">
                                          <p:stCondLst>
                                            <p:cond delay="0"/>
                                          </p:stCondLst>
                                        </p:cTn>
                                        <p:tgtEl>
                                          <p:spTgt spid="18433"/>
                                        </p:tgtEl>
                                        <p:attrNameLst>
                                          <p:attrName>style.visibility</p:attrName>
                                        </p:attrNameLst>
                                      </p:cBhvr>
                                      <p:to>
                                        <p:strVal val="visible"/>
                                      </p:to>
                                    </p:set>
                                    <p:anim calcmode="lin" valueType="num">
                                      <p:cBhvr>
                                        <p:cTn id="16" dur="1000" fill="hold"/>
                                        <p:tgtEl>
                                          <p:spTgt spid="1843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18433"/>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18433"/>
                                        </p:tgtEl>
                                        <p:attrNameLst>
                                          <p:attrName>ppt_y</p:attrName>
                                        </p:attrNameLst>
                                      </p:cBhvr>
                                      <p:tavLst>
                                        <p:tav tm="0">
                                          <p:val>
                                            <p:strVal val="#ppt_y"/>
                                          </p:val>
                                        </p:tav>
                                        <p:tav tm="100000">
                                          <p:val>
                                            <p:strVal val="#ppt_y"/>
                                          </p:val>
                                        </p:tav>
                                      </p:tavLst>
                                    </p:anim>
                                    <p:animEffect transition="in" filter="fade">
                                      <p:cBhvr>
                                        <p:cTn id="19" dur="1000"/>
                                        <p:tgtEl>
                                          <p:spTgt spid="18433"/>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4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0"/>
          <a:ext cx="17907000" cy="9253728"/>
        </p:xfrm>
        <a:graphic>
          <a:graphicData uri="http://schemas.openxmlformats.org/drawingml/2006/table">
            <a:tbl>
              <a:tblPr/>
              <a:tblGrid>
                <a:gridCol w="5082625"/>
                <a:gridCol w="12824375"/>
              </a:tblGrid>
              <a:tr h="2438401">
                <a:tc>
                  <a:txBody>
                    <a:bodyPr/>
                    <a:lstStyle/>
                    <a:p>
                      <a:pPr marL="0" marR="0">
                        <a:lnSpc>
                          <a:spcPct val="115000"/>
                        </a:lnSpc>
                        <a:spcBef>
                          <a:spcPts val="0"/>
                        </a:spcBef>
                        <a:spcAft>
                          <a:spcPts val="1000"/>
                        </a:spcAft>
                      </a:pPr>
                      <a:r>
                        <a:rPr lang="en-US" sz="2400" dirty="0">
                          <a:solidFill>
                            <a:srgbClr val="000000"/>
                          </a:solidFill>
                          <a:latin typeface="Calibri"/>
                          <a:ea typeface="Calibri"/>
                          <a:cs typeface="Calibri"/>
                        </a:rPr>
                        <a:t>It’s hard to control all of the students when they are playing a game or doing pair work</a:t>
                      </a:r>
                      <a:endParaRPr lang="en-US" sz="2400" dirty="0">
                        <a:latin typeface="Calibri"/>
                        <a:ea typeface="Calibri"/>
                        <a:cs typeface="Times New Roman"/>
                      </a:endParaRPr>
                    </a:p>
                  </a:txBody>
                  <a:tcPr marL="103264" marR="103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nSpc>
                          <a:spcPct val="115000"/>
                        </a:lnSpc>
                        <a:spcBef>
                          <a:spcPts val="0"/>
                        </a:spcBef>
                        <a:spcAft>
                          <a:spcPts val="1000"/>
                        </a:spcAft>
                      </a:pPr>
                      <a:r>
                        <a:rPr lang="en-US" sz="2400" dirty="0">
                          <a:solidFill>
                            <a:srgbClr val="000000"/>
                          </a:solidFill>
                          <a:latin typeface="Calibri"/>
                          <a:ea typeface="Calibri"/>
                          <a:cs typeface="Calibri"/>
                        </a:rPr>
                        <a:t>Make sure you do pair work often so that students get used to it. Make it part of a routine – for example, when you clap they get into pairs. Give clear time limits for pair work activities. Make them short! Explain rules of classroom behavior to students so that they understand what is acceptable and what is not. Use gestures/signals to make students quiet – or to look at you. For example, children must stop talking when you raise your hand. Move students around from time to time. Students could sit in a different place each term.</a:t>
                      </a:r>
                      <a:endParaRPr lang="en-US" sz="2400" dirty="0">
                        <a:latin typeface="Calibri"/>
                        <a:ea typeface="Calibri"/>
                        <a:cs typeface="Times New Roman"/>
                      </a:endParaRPr>
                    </a:p>
                  </a:txBody>
                  <a:tcPr marL="103264" marR="103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1524000">
                <a:tc>
                  <a:txBody>
                    <a:bodyPr/>
                    <a:lstStyle/>
                    <a:p>
                      <a:pPr marL="0" marR="0">
                        <a:lnSpc>
                          <a:spcPct val="115000"/>
                        </a:lnSpc>
                        <a:spcBef>
                          <a:spcPts val="0"/>
                        </a:spcBef>
                        <a:spcAft>
                          <a:spcPts val="1000"/>
                        </a:spcAft>
                      </a:pPr>
                      <a:r>
                        <a:rPr lang="en-US" sz="2400">
                          <a:solidFill>
                            <a:srgbClr val="000000"/>
                          </a:solidFill>
                          <a:latin typeface="Calibri"/>
                          <a:ea typeface="Calibri"/>
                          <a:cs typeface="Calibri"/>
                        </a:rPr>
                        <a:t>The students are all different levels – some are really good at English, some have problems</a:t>
                      </a:r>
                      <a:endParaRPr lang="en-US" sz="2400">
                        <a:latin typeface="Calibri"/>
                        <a:ea typeface="Calibri"/>
                        <a:cs typeface="Times New Roman"/>
                      </a:endParaRPr>
                    </a:p>
                  </a:txBody>
                  <a:tcPr marL="103264" marR="103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nSpc>
                          <a:spcPct val="115000"/>
                        </a:lnSpc>
                        <a:spcBef>
                          <a:spcPts val="0"/>
                        </a:spcBef>
                        <a:spcAft>
                          <a:spcPts val="1000"/>
                        </a:spcAft>
                      </a:pPr>
                      <a:r>
                        <a:rPr lang="en-US" sz="2400">
                          <a:solidFill>
                            <a:srgbClr val="000000"/>
                          </a:solidFill>
                          <a:latin typeface="Calibri"/>
                          <a:ea typeface="Calibri"/>
                          <a:cs typeface="Calibri"/>
                        </a:rPr>
                        <a:t>Identify the students who need your help and plan how you can help them. They could sit at the front of the class. Put students of different abilities together from time to time so students can help each other. Encourage students to ask for help. Monitor your students so that you can see who is having problems.</a:t>
                      </a:r>
                      <a:endParaRPr lang="en-US" sz="2400">
                        <a:latin typeface="Calibri"/>
                        <a:ea typeface="Calibri"/>
                        <a:cs typeface="Times New Roman"/>
                      </a:endParaRPr>
                    </a:p>
                  </a:txBody>
                  <a:tcPr marL="103264" marR="103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654304">
                <a:tc>
                  <a:txBody>
                    <a:bodyPr/>
                    <a:lstStyle/>
                    <a:p>
                      <a:pPr marL="0" marR="0">
                        <a:lnSpc>
                          <a:spcPct val="115000"/>
                        </a:lnSpc>
                        <a:spcBef>
                          <a:spcPts val="0"/>
                        </a:spcBef>
                        <a:spcAft>
                          <a:spcPts val="1000"/>
                        </a:spcAft>
                      </a:pPr>
                      <a:r>
                        <a:rPr lang="en-US" sz="2400" dirty="0">
                          <a:solidFill>
                            <a:srgbClr val="000000"/>
                          </a:solidFill>
                          <a:latin typeface="Calibri"/>
                          <a:ea typeface="Calibri"/>
                          <a:cs typeface="Calibri"/>
                        </a:rPr>
                        <a:t>Pair work is difficult – there isn’t very much space</a:t>
                      </a:r>
                      <a:endParaRPr lang="en-US" sz="2400" dirty="0">
                        <a:latin typeface="Calibri"/>
                        <a:ea typeface="Calibri"/>
                        <a:cs typeface="Times New Roman"/>
                      </a:endParaRPr>
                    </a:p>
                  </a:txBody>
                  <a:tcPr marL="103264" marR="103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nSpc>
                          <a:spcPct val="115000"/>
                        </a:lnSpc>
                        <a:spcBef>
                          <a:spcPts val="0"/>
                        </a:spcBef>
                        <a:spcAft>
                          <a:spcPts val="1000"/>
                        </a:spcAft>
                      </a:pPr>
                      <a:r>
                        <a:rPr lang="en-US" sz="2400">
                          <a:solidFill>
                            <a:srgbClr val="000000"/>
                          </a:solidFill>
                          <a:latin typeface="Calibri"/>
                          <a:ea typeface="Calibri"/>
                          <a:cs typeface="Calibri"/>
                        </a:rPr>
                        <a:t>Perhaps you can move furniture. Students could use space outdoors. Ask students for suggestions.</a:t>
                      </a:r>
                      <a:endParaRPr lang="en-US" sz="2400">
                        <a:latin typeface="Calibri"/>
                        <a:ea typeface="Calibri"/>
                        <a:cs typeface="Times New Roman"/>
                      </a:endParaRPr>
                    </a:p>
                  </a:txBody>
                  <a:tcPr marL="103264" marR="103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1635760">
                <a:tc>
                  <a:txBody>
                    <a:bodyPr/>
                    <a:lstStyle/>
                    <a:p>
                      <a:pPr marL="0" marR="0">
                        <a:lnSpc>
                          <a:spcPct val="115000"/>
                        </a:lnSpc>
                        <a:spcBef>
                          <a:spcPts val="0"/>
                        </a:spcBef>
                        <a:spcAft>
                          <a:spcPts val="1000"/>
                        </a:spcAft>
                      </a:pPr>
                      <a:r>
                        <a:rPr lang="en-US" sz="2400">
                          <a:solidFill>
                            <a:srgbClr val="000000"/>
                          </a:solidFill>
                          <a:latin typeface="Calibri"/>
                          <a:ea typeface="Calibri"/>
                          <a:cs typeface="Calibri"/>
                        </a:rPr>
                        <a:t>I don’t know what all of the students are doing in pair work – it’s hard to check that</a:t>
                      </a:r>
                      <a:endParaRPr lang="en-US" sz="2400">
                        <a:latin typeface="Calibri"/>
                        <a:ea typeface="Calibri"/>
                        <a:cs typeface="Times New Roman"/>
                      </a:endParaRPr>
                    </a:p>
                  </a:txBody>
                  <a:tcPr marL="103264" marR="103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nSpc>
                          <a:spcPct val="115000"/>
                        </a:lnSpc>
                        <a:spcBef>
                          <a:spcPts val="0"/>
                        </a:spcBef>
                        <a:spcAft>
                          <a:spcPts val="0"/>
                        </a:spcAft>
                      </a:pPr>
                      <a:r>
                        <a:rPr lang="en-US" sz="2400">
                          <a:solidFill>
                            <a:srgbClr val="000000"/>
                          </a:solidFill>
                          <a:latin typeface="Calibri"/>
                          <a:ea typeface="Calibri"/>
                          <a:cs typeface="Calibri"/>
                        </a:rPr>
                        <a:t>Establish classroom rules – make it clear to students when they should be speaking in they are practising English. In group work, make one student an ‘English policeman’. They have to make sure that students are speaking English. Walk around the room if it is possible. Use eye contact. Keep activities short, and use time limits.</a:t>
                      </a:r>
                      <a:endParaRPr lang="en-US" sz="2400">
                        <a:latin typeface="Calibri"/>
                        <a:ea typeface="Calibri"/>
                        <a:cs typeface="Times New Roman"/>
                      </a:endParaRPr>
                    </a:p>
                  </a:txBody>
                  <a:tcPr marL="103264" marR="103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438401">
                <a:tc>
                  <a:txBody>
                    <a:bodyPr/>
                    <a:lstStyle/>
                    <a:p>
                      <a:pPr marL="0" marR="0">
                        <a:lnSpc>
                          <a:spcPct val="115000"/>
                        </a:lnSpc>
                        <a:spcBef>
                          <a:spcPts val="0"/>
                        </a:spcBef>
                        <a:spcAft>
                          <a:spcPts val="1000"/>
                        </a:spcAft>
                      </a:pPr>
                      <a:r>
                        <a:rPr lang="en-US" sz="2400">
                          <a:solidFill>
                            <a:srgbClr val="000000"/>
                          </a:solidFill>
                          <a:latin typeface="Calibri"/>
                          <a:ea typeface="Calibri"/>
                          <a:cs typeface="Calibri"/>
                        </a:rPr>
                        <a:t>It’s hard to assess all of the students</a:t>
                      </a:r>
                      <a:endParaRPr lang="en-US" sz="2400">
                        <a:latin typeface="Calibri"/>
                        <a:ea typeface="Calibri"/>
                        <a:cs typeface="Times New Roman"/>
                      </a:endParaRPr>
                    </a:p>
                  </a:txBody>
                  <a:tcPr marL="103264" marR="103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nSpc>
                          <a:spcPct val="115000"/>
                        </a:lnSpc>
                        <a:spcBef>
                          <a:spcPts val="0"/>
                        </a:spcBef>
                        <a:spcAft>
                          <a:spcPts val="0"/>
                        </a:spcAft>
                      </a:pPr>
                      <a:r>
                        <a:rPr lang="en-US" sz="2400" dirty="0">
                          <a:solidFill>
                            <a:srgbClr val="000000"/>
                          </a:solidFill>
                          <a:latin typeface="Calibri"/>
                          <a:ea typeface="Calibri"/>
                          <a:cs typeface="Calibri"/>
                        </a:rPr>
                        <a:t>Assess some of the students some of the time (for example, assess three different pairs for each speaking activity). Keep notes. In case of control writing, write the answers on the board and ask the students to check their answers themselves or ask the students to change their exercise books to each other and to check. In case of guided and free writing, check the advance learners writing during monitoring and the rest at interval times. Make sure that you assess each student each term, or over the school year.</a:t>
                      </a:r>
                      <a:endParaRPr lang="en-US" sz="2400" dirty="0">
                        <a:latin typeface="Calibri"/>
                        <a:ea typeface="Calibri"/>
                        <a:cs typeface="Times New Roman"/>
                      </a:endParaRPr>
                    </a:p>
                  </a:txBody>
                  <a:tcPr marL="103264" marR="1032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bl>
          </a:graphicData>
        </a:graphic>
      </p:graphicFrame>
      <p:sp>
        <p:nvSpPr>
          <p:cNvPr id="19457" name="Rectangle 1"/>
          <p:cNvSpPr>
            <a:spLocks noChangeArrowheads="1"/>
          </p:cNvSpPr>
          <p:nvPr/>
        </p:nvSpPr>
        <p:spPr bwMode="auto">
          <a:xfrm>
            <a:off x="0" y="-12865"/>
            <a:ext cx="316618" cy="635330"/>
          </a:xfrm>
          <a:prstGeom prst="rect">
            <a:avLst/>
          </a:prstGeom>
          <a:noFill/>
          <a:ln w="9525">
            <a:noFill/>
            <a:miter lim="800000"/>
            <a:headEnd/>
            <a:tailEnd/>
          </a:ln>
          <a:effectLst/>
        </p:spPr>
        <p:txBody>
          <a:bodyPr vert="horz" wrap="none" lIns="156746" tIns="78373" rIns="156746" bIns="78373" numCol="1" anchor="ctr" anchorCtr="0" compatLnSpc="1">
            <a:prstTxWarp prst="textNoShape">
              <a:avLst/>
            </a:prstTxWarp>
            <a:spAutoFit/>
          </a:bodyPr>
          <a:lstStyle/>
          <a:p>
            <a:pPr fontAlgn="base">
              <a:spcBef>
                <a:spcPct val="0"/>
              </a:spcBef>
              <a:spcAft>
                <a:spcPct val="0"/>
              </a:spcAft>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6740</Words>
  <Application>Microsoft Office PowerPoint</Application>
  <PresentationFormat>Custom</PresentationFormat>
  <Paragraphs>485</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Lutfor Rahman</dc:creator>
  <cp:lastModifiedBy>Home</cp:lastModifiedBy>
  <cp:revision>211</cp:revision>
  <dcterms:created xsi:type="dcterms:W3CDTF">2006-08-16T00:00:00Z</dcterms:created>
  <dcterms:modified xsi:type="dcterms:W3CDTF">2020-01-07T16:37:08Z</dcterms:modified>
</cp:coreProperties>
</file>