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C1DB-0B33-4866-8A56-C88D7BD14BB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A7FF-B201-4F45-889B-4AB708904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993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C1DB-0B33-4866-8A56-C88D7BD14BB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A7FF-B201-4F45-889B-4AB708904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0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C1DB-0B33-4866-8A56-C88D7BD14BB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A7FF-B201-4F45-889B-4AB708904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437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C1DB-0B33-4866-8A56-C88D7BD14BB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A7FF-B201-4F45-889B-4AB708904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5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C1DB-0B33-4866-8A56-C88D7BD14BB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A7FF-B201-4F45-889B-4AB708904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75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C1DB-0B33-4866-8A56-C88D7BD14BB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A7FF-B201-4F45-889B-4AB708904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798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C1DB-0B33-4866-8A56-C88D7BD14BB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A7FF-B201-4F45-889B-4AB708904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27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C1DB-0B33-4866-8A56-C88D7BD14BB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A7FF-B201-4F45-889B-4AB708904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199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C1DB-0B33-4866-8A56-C88D7BD14BB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A7FF-B201-4F45-889B-4AB708904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7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C1DB-0B33-4866-8A56-C88D7BD14BB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A7FF-B201-4F45-889B-4AB708904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C1DB-0B33-4866-8A56-C88D7BD14BB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A7FF-B201-4F45-889B-4AB708904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758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1C1DB-0B33-4866-8A56-C88D7BD14BB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AA7FF-B201-4F45-889B-4AB708904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36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182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00488" y="385763"/>
            <a:ext cx="4171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4400" dirty="0" smtClean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4400" dirty="0" smtClean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dirty="0">
              <a:solidFill>
                <a:schemeClr val="accent6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0" y="282883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n-IN" dirty="0" smtClean="0">
                <a:solidFill>
                  <a:srgbClr val="00B050"/>
                </a:solidFill>
              </a:rPr>
              <a:t> </a:t>
            </a:r>
            <a:endParaRPr lang="en-US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238094" y="1622688"/>
                <a:ext cx="509210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solidFill>
                            <a:srgbClr val="7030A0"/>
                          </a:solidFill>
                          <a:latin typeface="Cambria Math"/>
                          <a:cs typeface="NikoshBAN" pitchFamily="2" charset="0"/>
                        </a:rPr>
                        <m:t>2</m:t>
                      </m:r>
                      <m:r>
                        <a:rPr lang="en-US" sz="4000" i="1">
                          <a:solidFill>
                            <a:srgbClr val="7030A0"/>
                          </a:solidFill>
                          <a:latin typeface="Cambria Math"/>
                          <a:cs typeface="NikoshBAN" pitchFamily="2" charset="0"/>
                        </a:rPr>
                        <m:t>𝑥</m:t>
                      </m:r>
                      <m:r>
                        <a:rPr lang="en-US" sz="4000" i="1">
                          <a:solidFill>
                            <a:srgbClr val="7030A0"/>
                          </a:solidFill>
                          <a:latin typeface="Cambria Math"/>
                          <a:cs typeface="NikoshBAN" pitchFamily="2" charset="0"/>
                        </a:rPr>
                        <m:t>+</m:t>
                      </m:r>
                      <m:r>
                        <a:rPr lang="en-US" sz="4000" i="1">
                          <a:solidFill>
                            <a:srgbClr val="7030A0"/>
                          </a:solidFill>
                          <a:latin typeface="Cambria Math"/>
                          <a:cs typeface="NikoshBAN" pitchFamily="2" charset="0"/>
                        </a:rPr>
                        <m:t>3</m:t>
                      </m:r>
                      <m:r>
                        <a:rPr lang="en-US" sz="4000" i="1">
                          <a:solidFill>
                            <a:srgbClr val="7030A0"/>
                          </a:solidFill>
                          <a:latin typeface="Cambria Math"/>
                          <a:cs typeface="NikoshBAN" pitchFamily="2" charset="0"/>
                        </a:rPr>
                        <m:t>𝑦</m:t>
                      </m:r>
                      <m:r>
                        <a:rPr lang="bn-BD" sz="4000">
                          <a:solidFill>
                            <a:srgbClr val="7030A0"/>
                          </a:solidFill>
                          <a:latin typeface="Cambria Math"/>
                          <a:cs typeface="NikoshBAN" pitchFamily="2" charset="0"/>
                        </a:rPr>
                        <m:t> </m:t>
                      </m:r>
                      <m:r>
                        <a:rPr lang="bn-BD" sz="4000">
                          <a:solidFill>
                            <a:srgbClr val="7030A0"/>
                          </a:solidFill>
                          <a:latin typeface="Cambria Math"/>
                          <a:cs typeface="NikoshBAN" pitchFamily="2" charset="0"/>
                        </a:rPr>
                        <m:t>এর</m:t>
                      </m:r>
                      <m:r>
                        <a:rPr lang="bn-BD" sz="4000">
                          <a:solidFill>
                            <a:srgbClr val="7030A0"/>
                          </a:solidFill>
                          <a:latin typeface="Cambria Math"/>
                          <a:cs typeface="NikoshBAN" pitchFamily="2" charset="0"/>
                        </a:rPr>
                        <m:t> </m:t>
                      </m:r>
                      <m:r>
                        <a:rPr lang="bn-BD" sz="4000">
                          <a:solidFill>
                            <a:srgbClr val="7030A0"/>
                          </a:solidFill>
                          <a:latin typeface="Cambria Math"/>
                          <a:cs typeface="NikoshBAN" pitchFamily="2" charset="0"/>
                        </a:rPr>
                        <m:t>ঘন</m:t>
                      </m:r>
                      <m:r>
                        <a:rPr lang="bn-BD" sz="4000">
                          <a:solidFill>
                            <a:srgbClr val="7030A0"/>
                          </a:solidFill>
                          <a:latin typeface="Cambria Math"/>
                          <a:cs typeface="NikoshBAN" pitchFamily="2" charset="0"/>
                        </a:rPr>
                        <m:t> </m:t>
                      </m:r>
                      <m:r>
                        <a:rPr lang="bn-BD" sz="4000">
                          <a:solidFill>
                            <a:srgbClr val="7030A0"/>
                          </a:solidFill>
                          <a:latin typeface="Cambria Math"/>
                          <a:cs typeface="NikoshBAN" pitchFamily="2" charset="0"/>
                        </a:rPr>
                        <m:t>নির্ণয়</m:t>
                      </m:r>
                      <m:r>
                        <a:rPr lang="bn-BD" sz="4000">
                          <a:solidFill>
                            <a:srgbClr val="7030A0"/>
                          </a:solidFill>
                          <a:latin typeface="Cambria Math"/>
                          <a:cs typeface="NikoshBAN" pitchFamily="2" charset="0"/>
                        </a:rPr>
                        <m:t> </m:t>
                      </m:r>
                      <m:r>
                        <a:rPr lang="bn-BD" sz="4000">
                          <a:solidFill>
                            <a:srgbClr val="7030A0"/>
                          </a:solidFill>
                          <a:latin typeface="Cambria Math"/>
                          <a:cs typeface="NikoshBAN" pitchFamily="2" charset="0"/>
                        </a:rPr>
                        <m:t>কর।</m:t>
                      </m:r>
                      <m:r>
                        <a:rPr lang="bn-BD" sz="4000">
                          <a:solidFill>
                            <a:srgbClr val="7030A0"/>
                          </a:solidFill>
                          <a:latin typeface="Cambria Math"/>
                          <a:cs typeface="NikoshBAN" pitchFamily="2" charset="0"/>
                        </a:rPr>
                        <m:t> 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8094" y="1622688"/>
                <a:ext cx="5092100" cy="70788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928813" y="2828836"/>
                <a:ext cx="7872412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 smtClean="0">
                    <a:solidFill>
                      <a:srgbClr val="00B050"/>
                    </a:solidFill>
                    <a:cs typeface="NikoshBAN" pitchFamily="2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00B05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200" i="1">
                                <a:solidFill>
                                  <a:srgbClr val="00B05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00B05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i="1">
                                <a:solidFill>
                                  <a:srgbClr val="00B05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200" i="1">
                                <a:solidFill>
                                  <a:srgbClr val="00B05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en-US" sz="3200" i="1">
                            <a:solidFill>
                              <a:srgbClr val="00B05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3200" dirty="0">
                  <a:solidFill>
                    <a:srgbClr val="00B050"/>
                  </a:solidFill>
                </a:endParaRPr>
              </a:p>
              <a:p>
                <a:r>
                  <a:rPr lang="en-US" sz="3200" dirty="0" smtClean="0">
                    <a:solidFill>
                      <a:srgbClr val="00B050"/>
                    </a:solidFill>
                  </a:rPr>
                  <a:t>=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3200" i="1" dirty="0">
                        <a:solidFill>
                          <a:srgbClr val="00B050"/>
                        </a:solidFill>
                        <a:latin typeface="Cambria Math"/>
                      </a:rPr>
                      <m:t>+</m:t>
                    </m:r>
                    <m:r>
                      <a:rPr lang="en-US" sz="3200" i="1" dirty="0">
                        <a:solidFill>
                          <a:srgbClr val="00B050"/>
                        </a:solidFill>
                        <a:latin typeface="Cambria Math"/>
                      </a:rPr>
                      <m:t>3</m:t>
                    </m:r>
                    <m:r>
                      <a:rPr lang="en-US" sz="3200" i="1" dirty="0">
                        <a:solidFill>
                          <a:srgbClr val="00B050"/>
                        </a:solidFill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en-US" sz="3200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3200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y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3.2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.(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B050"/>
                        </a:solidFill>
                        <a:latin typeface="Cambria Math"/>
                      </a:rPr>
                      <m:t>+(</m:t>
                    </m:r>
                    <m:sSup>
                      <m:sSupPr>
                        <m:ctrlPr>
                          <a:rPr lang="en-US" sz="3200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3200" dirty="0">
                  <a:solidFill>
                    <a:srgbClr val="00B050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solidFill>
                      <a:srgbClr val="00B050"/>
                    </a:solidFill>
                  </a:rPr>
                  <a:t>=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8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3200" i="1" dirty="0">
                        <a:solidFill>
                          <a:srgbClr val="00B050"/>
                        </a:solidFill>
                        <a:latin typeface="Cambria Math"/>
                      </a:rPr>
                      <m:t>+</m:t>
                    </m:r>
                    <m:r>
                      <a:rPr lang="en-US" sz="3200" i="1" dirty="0">
                        <a:solidFill>
                          <a:srgbClr val="00B050"/>
                        </a:solidFill>
                        <a:latin typeface="Cambria Math"/>
                      </a:rPr>
                      <m:t>3</m:t>
                    </m:r>
                    <m:r>
                      <a:rPr lang="en-US" sz="3200" i="1" dirty="0">
                        <a:solidFill>
                          <a:srgbClr val="00B050"/>
                        </a:solidFill>
                        <a:latin typeface="Cambria Math"/>
                      </a:rPr>
                      <m:t>.</m:t>
                    </m:r>
                    <m:r>
                      <a:rPr lang="en-US" sz="3200" i="1" dirty="0">
                        <a:solidFill>
                          <a:srgbClr val="00B050"/>
                        </a:solidFill>
                        <a:latin typeface="Cambria Math"/>
                      </a:rPr>
                      <m:t>4</m:t>
                    </m:r>
                    <m:sSup>
                      <m:sSupPr>
                        <m:ctrlPr>
                          <a:rPr lang="en-US" sz="3200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3200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y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.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9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B05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3200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  <a:cs typeface="NikoshBAN" pitchFamily="2" charset="0"/>
                          </a:rPr>
                          <m:t>27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3200" dirty="0" smtClean="0">
                  <a:solidFill>
                    <a:srgbClr val="00B050"/>
                  </a:solidFill>
                  <a:cs typeface="NikoshBAN" pitchFamily="2" charset="0"/>
                </a:endParaRPr>
              </a:p>
              <a:p>
                <a:r>
                  <a:rPr lang="en-US" sz="3200" dirty="0" smtClean="0">
                    <a:solidFill>
                      <a:srgbClr val="00B050"/>
                    </a:solidFill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8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3200" i="1" dirty="0">
                        <a:solidFill>
                          <a:srgbClr val="00B050"/>
                        </a:solidFill>
                        <a:latin typeface="Cambria Math"/>
                      </a:rPr>
                      <m:t>+</m:t>
                    </m:r>
                    <m:r>
                      <a:rPr lang="en-US" sz="3200" i="1" dirty="0">
                        <a:solidFill>
                          <a:srgbClr val="00B050"/>
                        </a:solidFill>
                        <a:latin typeface="Cambria Math"/>
                      </a:rPr>
                      <m:t>36</m:t>
                    </m:r>
                    <m:sSup>
                      <m:sSupPr>
                        <m:ctrlPr>
                          <a:rPr lang="en-US" sz="3200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3200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y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54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x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B05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3200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  <a:cs typeface="NikoshBAN" pitchFamily="2" charset="0"/>
                          </a:rPr>
                          <m:t>27</m:t>
                        </m:r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B05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00B050"/>
                    </a:solidFill>
                  </a:rPr>
                  <a:t>   </a:t>
                </a:r>
                <a:r>
                  <a:rPr lang="en-US" sz="3200" dirty="0" err="1">
                    <a:solidFill>
                      <a:srgbClr val="00B050"/>
                    </a:solidFill>
                  </a:rPr>
                  <a:t>ans</a:t>
                </a:r>
                <a:r>
                  <a:rPr lang="en-US" sz="3200" dirty="0" smtClean="0">
                    <a:solidFill>
                      <a:srgbClr val="00B050"/>
                    </a:solidFill>
                  </a:rPr>
                  <a:t>: </a:t>
                </a:r>
                <a:endParaRPr lang="en-US" sz="32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8813" y="2828836"/>
                <a:ext cx="7872412" cy="2062103"/>
              </a:xfrm>
              <a:prstGeom prst="rect">
                <a:avLst/>
              </a:prstGeom>
              <a:blipFill rotWithShape="0">
                <a:blip r:embed="rId3"/>
                <a:stretch>
                  <a:fillRect l="-1935" b="-9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847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61049" y="386834"/>
            <a:ext cx="22092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176462" y="1595081"/>
                <a:ext cx="8382000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bn-BD" sz="4000" dirty="0">
                    <a:solidFill>
                      <a:srgbClr val="7030A0"/>
                    </a:solidFill>
                    <a:latin typeface="NikoshBAN" pitchFamily="2" charset="0"/>
                    <a:cs typeface="NikoshBAN" pitchFamily="2" charset="0"/>
                  </a:rPr>
                  <a:t>১। </a:t>
                </a:r>
                <a:r>
                  <a:rPr lang="en-US" sz="4000" dirty="0">
                    <a:solidFill>
                      <a:srgbClr val="7030A0"/>
                    </a:solidFill>
                    <a:latin typeface="NikoshBAN" pitchFamily="2" charset="0"/>
                    <a:cs typeface="NikoshBAN" pitchFamily="2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/>
                            <a:cs typeface="NikoshBAN" pitchFamily="2" charset="0"/>
                          </a:rPr>
                          <m:t>𝑏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bn-BD" sz="4000" i="1">
                        <a:solidFill>
                          <a:srgbClr val="7030A0"/>
                        </a:solidFill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4000" i="1">
                        <a:solidFill>
                          <a:srgbClr val="7030A0"/>
                        </a:solidFill>
                        <a:latin typeface="Cambria Math"/>
                        <a:cs typeface="NikoshBAN" pitchFamily="2" charset="0"/>
                      </a:rPr>
                      <m:t>এর</m:t>
                    </m:r>
                    <m:r>
                      <a:rPr lang="bn-BD" sz="4000" i="1">
                        <a:solidFill>
                          <a:srgbClr val="7030A0"/>
                        </a:solidFill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4000" i="1">
                        <a:solidFill>
                          <a:srgbClr val="7030A0"/>
                        </a:solidFill>
                        <a:latin typeface="Cambria Math"/>
                        <a:cs typeface="NikoshBAN" pitchFamily="2" charset="0"/>
                      </a:rPr>
                      <m:t>সূত্রটি</m:t>
                    </m:r>
                    <m:r>
                      <a:rPr lang="bn-BD" sz="4000" i="1">
                        <a:solidFill>
                          <a:srgbClr val="7030A0"/>
                        </a:solidFill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4000" i="1">
                        <a:solidFill>
                          <a:srgbClr val="7030A0"/>
                        </a:solidFill>
                        <a:latin typeface="Cambria Math"/>
                        <a:cs typeface="NikoshBAN" pitchFamily="2" charset="0"/>
                      </a:rPr>
                      <m:t>লিখ।</m:t>
                    </m:r>
                    <m:r>
                      <a:rPr lang="bn-BD" sz="4000" i="1">
                        <a:solidFill>
                          <a:srgbClr val="7030A0"/>
                        </a:solidFill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bn-BD" sz="4000" dirty="0"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bn-BD" sz="4000" dirty="0">
                    <a:solidFill>
                      <a:srgbClr val="7030A0"/>
                    </a:solidFill>
                    <a:latin typeface="NikoshBAN" pitchFamily="2" charset="0"/>
                    <a:cs typeface="NikoshBAN" pitchFamily="2" charset="0"/>
                  </a:rPr>
                  <a:t>২।</a:t>
                </a:r>
                <a:r>
                  <a:rPr lang="en-US" sz="4000" dirty="0">
                    <a:solidFill>
                      <a:srgbClr val="7030A0"/>
                    </a:solidFill>
                    <a:latin typeface="NikoshBAN" pitchFamily="2" charset="0"/>
                    <a:cs typeface="NikoshBAN" pitchFamily="2" charset="0"/>
                  </a:rPr>
                  <a:t> a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rgbClr val="7030A0"/>
                        </a:solidFill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4000" i="1">
                        <a:solidFill>
                          <a:srgbClr val="7030A0"/>
                        </a:solidFill>
                        <a:latin typeface="Cambria Math"/>
                        <a:cs typeface="NikoshBAN" pitchFamily="2" charset="0"/>
                      </a:rPr>
                      <m:t>3</m:t>
                    </m:r>
                    <m:r>
                      <a:rPr lang="en-US" sz="4000" i="1">
                        <a:solidFill>
                          <a:srgbClr val="7030A0"/>
                        </a:solidFill>
                        <a:latin typeface="Cambria Math"/>
                        <a:cs typeface="NikoshBAN" pitchFamily="2" charset="0"/>
                      </a:rPr>
                      <m:t>𝑏</m:t>
                    </m:r>
                  </m:oMath>
                </a14:m>
                <a:r>
                  <a:rPr lang="bn-BD" sz="4000" dirty="0">
                    <a:solidFill>
                      <a:srgbClr val="7030A0"/>
                    </a:solidFill>
                    <a:latin typeface="NikoshBAN" pitchFamily="2" charset="0"/>
                    <a:cs typeface="NikoshBAN" pitchFamily="2" charset="0"/>
                  </a:rPr>
                  <a:t>এর ঘন নির্ণয় কর। </a:t>
                </a:r>
              </a:p>
              <a:p>
                <a:endParaRPr lang="en-US" sz="4000" dirty="0"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6462" y="1595081"/>
                <a:ext cx="8382000" cy="1938992"/>
              </a:xfrm>
              <a:prstGeom prst="rect">
                <a:avLst/>
              </a:prstGeom>
              <a:blipFill rotWithShape="0">
                <a:blip r:embed="rId2"/>
                <a:stretch>
                  <a:fillRect l="-2545" t="-50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479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814763" y="1085850"/>
                <a:ext cx="4250529" cy="7903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bn-BD" sz="3200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</m:e>
                      <m:sup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sz="3200" i="1">
                        <a:solidFill>
                          <a:srgbClr val="FF0000"/>
                        </a:solidFill>
                        <a:latin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এর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মান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কত</m:t>
                    </m:r>
                    <m:r>
                      <a:rPr lang="bn-BD" sz="3200" i="1">
                        <a:latin typeface="Cambria Math"/>
                        <a:cs typeface="NikoshBAN" pitchFamily="2" charset="0"/>
                      </a:rPr>
                      <m:t>? 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4763" y="1085850"/>
                <a:ext cx="4250529" cy="790345"/>
              </a:xfrm>
              <a:prstGeom prst="rect">
                <a:avLst/>
              </a:prstGeom>
              <a:blipFill rotWithShape="0">
                <a:blip r:embed="rId2"/>
                <a:stretch>
                  <a:fillRect l="-3730" b="-13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70281" y="1183736"/>
                <a:ext cx="7537835" cy="6311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</m:e>
                      <m:sup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solidFill>
                          <a:srgbClr val="FF0000"/>
                        </a:solidFill>
                        <a:latin typeface="Cambria Math"/>
                        <a:cs typeface="NikoshBAN" pitchFamily="2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  <m:r>
                      <a:rPr lang="en-US" sz="3200" i="1">
                        <a:solidFill>
                          <a:srgbClr val="FF0000"/>
                        </a:solidFill>
                        <a:latin typeface="Cambria Math"/>
                        <a:cs typeface="NikoshBAN" pitchFamily="2" charset="0"/>
                      </a:rPr>
                      <m:t>𝑎</m:t>
                    </m:r>
                    <m:r>
                      <a:rPr lang="en-US" sz="3200" i="1">
                        <a:solidFill>
                          <a:srgbClr val="FF0000"/>
                        </a:solidFill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3200" i="1">
                        <a:solidFill>
                          <a:srgbClr val="FF0000"/>
                        </a:solidFill>
                        <a:latin typeface="Cambria Math"/>
                        <a:cs typeface="NikoshBAN" pitchFamily="2" charset="0"/>
                      </a:rPr>
                      <m:t>1</m:t>
                    </m:r>
                    <m:r>
                      <a:rPr lang="en-US" sz="3200" i="1">
                        <a:solidFill>
                          <a:srgbClr val="FF0000"/>
                        </a:solidFill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3200" i="1">
                        <a:solidFill>
                          <a:srgbClr val="FF0000"/>
                        </a:solidFill>
                        <a:latin typeface="Cambria Math"/>
                        <a:cs typeface="NikoshBAN" pitchFamily="2" charset="0"/>
                      </a:rPr>
                      <m:t>0</m:t>
                    </m:r>
                    <m:r>
                      <a:rPr lang="bn-IN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itchFamily="2" charset="0"/>
                      </a:rPr>
                      <m:t> </m:t>
                    </m:r>
                    <m:r>
                      <a:rPr lang="bn-IN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itchFamily="2" charset="0"/>
                      </a:rPr>
                      <m:t>হলে</m:t>
                    </m:r>
                    <m:r>
                      <a:rPr lang="bn-IN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itchFamily="2" charset="0"/>
                      </a:rPr>
                      <m:t>, </m:t>
                    </m:r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281" y="1183736"/>
                <a:ext cx="7537835" cy="63119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336255" y="-31623"/>
            <a:ext cx="37290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sz="54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54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400" dirty="0">
              <a:solidFill>
                <a:schemeClr val="accent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376487" y="2319658"/>
                <a:ext cx="8124826" cy="436549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bn-IN" sz="3200" dirty="0" smtClean="0">
                    <a:solidFill>
                      <a:srgbClr val="92D050"/>
                    </a:solidFill>
                    <a:cs typeface="NikoshBAN" pitchFamily="2" charset="0"/>
                  </a:rPr>
                  <a:t>সমাধানঃ</a:t>
                </a:r>
              </a:p>
              <a:p>
                <a:r>
                  <a:rPr lang="bn-BD" sz="3200" dirty="0" smtClean="0">
                    <a:solidFill>
                      <a:srgbClr val="92D050"/>
                    </a:solidFill>
                    <a:cs typeface="NikoshBAN" pitchFamily="2" charset="0"/>
                  </a:rPr>
                  <a:t>দেওয়া </a:t>
                </a:r>
                <a:r>
                  <a:rPr lang="bn-BD" sz="3200" dirty="0">
                    <a:solidFill>
                      <a:srgbClr val="92D050"/>
                    </a:solidFill>
                    <a:cs typeface="NikoshBAN" pitchFamily="2" charset="0"/>
                  </a:rPr>
                  <a:t>আছে,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92D050"/>
                            </a:solidFill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</m:e>
                      <m:sup>
                        <m:r>
                          <a:rPr lang="en-US" sz="3200" i="1">
                            <a:solidFill>
                              <a:srgbClr val="92D050"/>
                            </a:solidFill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solidFill>
                          <a:srgbClr val="92D050"/>
                        </a:solidFill>
                        <a:latin typeface="Cambria Math"/>
                        <a:cs typeface="NikoshBAN" pitchFamily="2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srgbClr val="92D05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  <m:r>
                      <a:rPr lang="en-US" sz="3200" i="1">
                        <a:solidFill>
                          <a:srgbClr val="92D050"/>
                        </a:solidFill>
                        <a:latin typeface="Cambria Math"/>
                        <a:cs typeface="NikoshBAN" pitchFamily="2" charset="0"/>
                      </a:rPr>
                      <m:t>𝑎</m:t>
                    </m:r>
                    <m:r>
                      <a:rPr lang="en-US" sz="3200" i="1">
                        <a:solidFill>
                          <a:srgbClr val="92D050"/>
                        </a:solidFill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3200" i="1">
                        <a:solidFill>
                          <a:srgbClr val="92D050"/>
                        </a:solidFill>
                        <a:latin typeface="Cambria Math"/>
                        <a:cs typeface="NikoshBAN" pitchFamily="2" charset="0"/>
                      </a:rPr>
                      <m:t>1</m:t>
                    </m:r>
                    <m:r>
                      <a:rPr lang="en-US" sz="3200" i="1">
                        <a:solidFill>
                          <a:srgbClr val="92D050"/>
                        </a:solidFill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3200" i="1">
                        <a:solidFill>
                          <a:srgbClr val="92D050"/>
                        </a:solidFill>
                        <a:latin typeface="Cambria Math"/>
                        <a:cs typeface="NikoshBAN" pitchFamily="2" charset="0"/>
                      </a:rPr>
                      <m:t>0</m:t>
                    </m:r>
                  </m:oMath>
                </a14:m>
                <a:endParaRPr lang="en-US" sz="3200" dirty="0"/>
              </a:p>
              <a:p>
                <a:r>
                  <a:rPr lang="bn-BD" sz="3200" dirty="0">
                    <a:solidFill>
                      <a:srgbClr val="92D050"/>
                    </a:solidFill>
                    <a:cs typeface="NikoshBAN" pitchFamily="2" charset="0"/>
                  </a:rPr>
                  <a:t>বা,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92D050"/>
                            </a:solidFill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</m:e>
                      <m:sup>
                        <m:r>
                          <a:rPr lang="en-US" sz="3200" i="1">
                            <a:solidFill>
                              <a:srgbClr val="92D050"/>
                            </a:solidFill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solidFill>
                          <a:srgbClr val="92D050"/>
                        </a:solidFill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3200" i="1">
                        <a:solidFill>
                          <a:srgbClr val="92D050"/>
                        </a:solidFill>
                        <a:latin typeface="Cambria Math"/>
                        <a:cs typeface="NikoshBAN" pitchFamily="2" charset="0"/>
                      </a:rPr>
                      <m:t>1</m:t>
                    </m:r>
                    <m:r>
                      <a:rPr lang="en-US" sz="3200" i="1">
                        <a:solidFill>
                          <a:srgbClr val="92D050"/>
                        </a:solidFill>
                        <a:latin typeface="Cambria Math"/>
                        <a:cs typeface="NikoshBAN" pitchFamily="2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srgbClr val="92D05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  <m:r>
                      <a:rPr lang="en-US" sz="3200" i="1">
                        <a:solidFill>
                          <a:srgbClr val="92D050"/>
                        </a:solidFill>
                        <a:latin typeface="Cambria Math"/>
                        <a:cs typeface="NikoshBAN" pitchFamily="2" charset="0"/>
                      </a:rPr>
                      <m:t>𝑎</m:t>
                    </m:r>
                  </m:oMath>
                </a14:m>
                <a:endParaRPr lang="en-US" sz="3200" dirty="0">
                  <a:solidFill>
                    <a:srgbClr val="92D050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bn-BD" sz="3200" dirty="0">
                    <a:solidFill>
                      <a:srgbClr val="92D050"/>
                    </a:solidFill>
                    <a:cs typeface="NikoshBAN" pitchFamily="2" charset="0"/>
                  </a:rPr>
                  <a:t>বা,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solidFill>
                                  <a:srgbClr val="92D05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200" i="1">
                                <a:solidFill>
                                  <a:srgbClr val="92D05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i="1">
                            <a:solidFill>
                              <a:srgbClr val="92D050"/>
                            </a:solidFill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92D050"/>
                    </a:solidFill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solidFill>
                              <a:srgbClr val="92D050"/>
                            </a:solidFill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 dirty="0">
                            <a:solidFill>
                              <a:srgbClr val="92D050"/>
                            </a:solidFill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</m:den>
                    </m:f>
                    <m:r>
                      <a:rPr lang="en-US" sz="3200" i="1" dirty="0">
                        <a:solidFill>
                          <a:srgbClr val="92D050"/>
                        </a:solidFill>
                        <a:latin typeface="Cambria Math"/>
                        <a:cs typeface="NikoshBAN" pitchFamily="2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srgbClr val="92D05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</m:oMath>
                </a14:m>
                <a:endParaRPr lang="en-US" sz="3200" dirty="0">
                  <a:solidFill>
                    <a:srgbClr val="92D050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bn-BD" sz="3200" dirty="0">
                    <a:solidFill>
                      <a:srgbClr val="92D050"/>
                    </a:solidFill>
                    <a:latin typeface="NikoshBAN" pitchFamily="2" charset="0"/>
                    <a:cs typeface="NikoshBAN" pitchFamily="2" charset="0"/>
                  </a:rPr>
                  <a:t>বা, </a:t>
                </a:r>
                <a:r>
                  <a:rPr lang="en-US" sz="3200" dirty="0">
                    <a:solidFill>
                      <a:srgbClr val="92D050"/>
                    </a:solidFill>
                    <a:latin typeface="NikoshBAN" pitchFamily="2" charset="0"/>
                    <a:cs typeface="NikoshBAN" pitchFamily="2" charset="0"/>
                  </a:rPr>
                  <a:t>a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solidFill>
                              <a:srgbClr val="92D050"/>
                            </a:solidFill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 dirty="0">
                            <a:solidFill>
                              <a:srgbClr val="92D050"/>
                            </a:solidFill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</m:den>
                    </m:f>
                    <m:r>
                      <a:rPr lang="en-US" sz="3200" i="1" dirty="0">
                        <a:solidFill>
                          <a:srgbClr val="92D050"/>
                        </a:solidFill>
                        <a:latin typeface="Cambria Math"/>
                        <a:cs typeface="NikoshBAN" pitchFamily="2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srgbClr val="92D05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</m:oMath>
                </a14:m>
                <a:endParaRPr lang="en-US" sz="3200" dirty="0">
                  <a:solidFill>
                    <a:srgbClr val="92D050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bn-BD" sz="3200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প্রদত্ত রাশি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</m:e>
                      <m:sup>
                        <m:r>
                          <a:rPr lang="en-US" sz="3200" i="1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sz="3200" i="1">
                        <a:solidFill>
                          <a:srgbClr val="FFFF00"/>
                        </a:solidFill>
                        <a:latin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solidFill>
                                  <a:srgbClr val="FFFF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200" i="1">
                                <a:solidFill>
                                  <a:srgbClr val="FFFF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sz="3200">
                        <a:solidFill>
                          <a:srgbClr val="FFFF00"/>
                        </a:solidFill>
                        <a:latin typeface="Cambria Math"/>
                        <a:cs typeface="NikoshBAN" pitchFamily="2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  <m:r>
                          <a:rPr lang="bn-BD" sz="3200" i="1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f>
                          <m:fPr>
                            <m:ctrlPr>
                              <a:rPr lang="en-US" sz="3200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cs typeface="NikoshBAN" pitchFamily="2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solidFill>
                                  <a:srgbClr val="FFFF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i="1">
                                <a:solidFill>
                                  <a:srgbClr val="FFFF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</m:den>
                        </m:f>
                        <m:r>
                          <a:rPr lang="bn-BD" sz="3200" i="1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3200" i="1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sz="3200">
                        <a:solidFill>
                          <a:srgbClr val="FFFF00"/>
                        </a:solidFill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3200">
                        <a:solidFill>
                          <a:srgbClr val="FFFF00"/>
                        </a:solidFill>
                        <a:latin typeface="Cambria Math"/>
                        <a:cs typeface="NikoshBAN" pitchFamily="2" charset="0"/>
                      </a:rPr>
                      <m:t>3</m:t>
                    </m:r>
                  </m:oMath>
                </a14:m>
                <a:r>
                  <a:rPr lang="en-US" sz="3200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a.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 dirty="0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(a+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 dirty="0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)</a:t>
                </a:r>
              </a:p>
              <a:p>
                <a:r>
                  <a:rPr lang="en-US" sz="3200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=(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  <m:sSup>
                      <m:sSupPr>
                        <m:ctrlPr>
                          <a:rPr lang="en-US" sz="32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bn-BD" sz="3200" i="1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3200" i="1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sz="3200">
                        <a:solidFill>
                          <a:srgbClr val="FFFF00"/>
                        </a:solidFill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3200">
                        <a:solidFill>
                          <a:srgbClr val="FFFF00"/>
                        </a:solidFill>
                        <a:latin typeface="Cambria Math"/>
                        <a:cs typeface="NikoshBAN" pitchFamily="2" charset="0"/>
                      </a:rPr>
                      <m:t>3</m:t>
                    </m:r>
                    <m:r>
                      <a:rPr lang="en-US" sz="3200" i="1" dirty="0">
                        <a:solidFill>
                          <a:srgbClr val="FFFF00"/>
                        </a:solidFill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3200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3200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)=</a:t>
                </a:r>
                <a14:m>
                  <m:oMath xmlns:m="http://schemas.openxmlformats.org/officeDocument/2006/math">
                    <m:r>
                      <a:rPr lang="en-US" sz="3200">
                        <a:solidFill>
                          <a:srgbClr val="FFFF00"/>
                        </a:solidFill>
                        <a:latin typeface="Cambria Math"/>
                        <a:cs typeface="NikoshBAN" pitchFamily="2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  <m:r>
                      <a:rPr lang="en-US" sz="3200">
                        <a:solidFill>
                          <a:srgbClr val="FFFF00"/>
                        </a:solidFill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3200" i="1">
                        <a:solidFill>
                          <a:srgbClr val="FFFF00"/>
                        </a:solidFill>
                        <a:latin typeface="Cambria Math"/>
                        <a:cs typeface="NikoshBAN" pitchFamily="2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srgbClr val="FFFF0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3200" dirty="0">
                    <a:solidFill>
                      <a:srgbClr val="00B0F0"/>
                    </a:solidFill>
                    <a:latin typeface="NikoshBAN" pitchFamily="2" charset="0"/>
                    <a:cs typeface="NikoshBAN" pitchFamily="2" charset="0"/>
                  </a:rPr>
                  <a:t> = </a:t>
                </a:r>
                <a:r>
                  <a:rPr lang="en-US" sz="3200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o</a:t>
                </a:r>
                <a:r>
                  <a:rPr lang="en-US" sz="3200" dirty="0">
                    <a:solidFill>
                      <a:srgbClr val="00B0F0"/>
                    </a:solidFill>
                    <a:latin typeface="NikoshBAN" pitchFamily="2" charset="0"/>
                    <a:cs typeface="NikoshBAN" pitchFamily="2" charset="0"/>
                  </a:rPr>
                  <a:t> (</a:t>
                </a:r>
                <a:r>
                  <a:rPr lang="en-US" sz="3200" dirty="0" err="1">
                    <a:solidFill>
                      <a:srgbClr val="00B0F0"/>
                    </a:solidFill>
                    <a:latin typeface="NikoshBAN" pitchFamily="2" charset="0"/>
                    <a:cs typeface="NikoshBAN" pitchFamily="2" charset="0"/>
                  </a:rPr>
                  <a:t>Ans</a:t>
                </a:r>
                <a:r>
                  <a:rPr lang="en-US" sz="3200" dirty="0" smtClean="0">
                    <a:solidFill>
                      <a:srgbClr val="00B0F0"/>
                    </a:solidFill>
                    <a:latin typeface="NikoshBAN" pitchFamily="2" charset="0"/>
                    <a:cs typeface="NikoshBAN" pitchFamily="2" charset="0"/>
                  </a:rPr>
                  <a:t>:)</a:t>
                </a:r>
                <a:r>
                  <a:rPr lang="bn-IN" sz="3200" dirty="0" smtClean="0">
                    <a:solidFill>
                      <a:srgbClr val="00B0F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endParaRPr lang="en-US" sz="3200" dirty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6487" y="2319658"/>
                <a:ext cx="8124826" cy="4365490"/>
              </a:xfrm>
              <a:prstGeom prst="rect">
                <a:avLst/>
              </a:prstGeom>
              <a:blipFill rotWithShape="0">
                <a:blip r:embed="rId4"/>
                <a:stretch>
                  <a:fillRect l="-1950" t="-1816" b="-39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095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72038" y="400050"/>
            <a:ext cx="18165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4400" dirty="0" smtClean="0">
                <a:solidFill>
                  <a:srgbClr val="FF00FF"/>
                </a:solidFill>
              </a:rPr>
              <a:t> </a:t>
            </a:r>
            <a:r>
              <a:rPr lang="bn-IN" sz="4400" dirty="0" smtClean="0">
                <a:solidFill>
                  <a:srgbClr val="FF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 </a:t>
            </a:r>
            <a:endParaRPr lang="en-US" sz="4400" dirty="0">
              <a:solidFill>
                <a:srgbClr val="FF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3767819" y="1169491"/>
                <a:ext cx="3728200" cy="7674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400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en-US" sz="4400" i="1">
                                <a:solidFill>
                                  <a:srgbClr val="00B0F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  <m:r>
                              <a:rPr lang="en-US" sz="4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4400" i="1">
                                <a:solidFill>
                                  <a:srgbClr val="00B0F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US" sz="4400" i="1">
                            <a:solidFill>
                              <a:srgbClr val="00B0F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4400" i="1">
                            <a:solidFill>
                              <a:srgbClr val="00B0F0"/>
                            </a:solidFill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bn-IN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= কত? </a:t>
                </a:r>
                <a:r>
                  <a:rPr lang="bn-IN" sz="3600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7819" y="1169491"/>
                <a:ext cx="3728200" cy="767454"/>
              </a:xfrm>
              <a:prstGeom prst="rect">
                <a:avLst/>
              </a:prstGeom>
              <a:blipFill rotWithShape="0">
                <a:blip r:embed="rId2"/>
                <a:stretch>
                  <a:fillRect t="-1587" r="-4085" b="-301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2976562" y="2114461"/>
                <a:ext cx="6096000" cy="260045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4000" dirty="0" smtClean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(ক)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bn-IN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(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𝑎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+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𝑏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3</m:t>
                        </m:r>
                      </m:sup>
                    </m:sSup>
                    <m:r>
                      <a:rPr lang="en-US" sz="40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−</m:t>
                    </m:r>
                    <m:r>
                      <a:rPr lang="en-US" sz="40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3</m:t>
                    </m:r>
                    <m:r>
                      <a:rPr lang="en-US" sz="40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𝑎𝑏</m:t>
                    </m:r>
                    <m:r>
                      <a:rPr lang="en-US" sz="40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(</m:t>
                    </m:r>
                    <m:r>
                      <a:rPr lang="en-US" sz="40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𝑎</m:t>
                    </m:r>
                    <m:r>
                      <a:rPr lang="en-US" sz="40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−</m:t>
                    </m:r>
                    <m:r>
                      <a:rPr lang="en-US" sz="40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𝑏</m:t>
                    </m:r>
                    <m:r>
                      <a:rPr lang="en-US" sz="40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)</m:t>
                    </m:r>
                  </m:oMath>
                </a14:m>
                <a:endParaRPr lang="en-US" sz="4000" dirty="0">
                  <a:solidFill>
                    <a:srgbClr val="7030A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en-US" sz="4000" dirty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(খ)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  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𝑎</m:t>
                        </m:r>
                      </m:e>
                      <m:sup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40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𝑏</m:t>
                        </m:r>
                      </m:e>
                      <m:sup>
                        <m:r>
                          <a:rPr lang="en-US" sz="40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3</m:t>
                        </m:r>
                      </m:sup>
                    </m:sSup>
                    <m:r>
                      <a:rPr lang="en-US" sz="4000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−</m:t>
                    </m:r>
                    <m:r>
                      <a:rPr lang="en-US" sz="4000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3</m:t>
                    </m:r>
                    <m:r>
                      <m:rPr>
                        <m:sty m:val="p"/>
                      </m:rPr>
                      <a:rPr lang="en-US" sz="4000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ab</m:t>
                    </m:r>
                    <m:d>
                      <m:dPr>
                        <m:ctrlPr>
                          <a:rPr lang="en-US" sz="40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4000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a</m:t>
                        </m:r>
                        <m:r>
                          <a:rPr lang="en-US" sz="4000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000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b</m:t>
                        </m:r>
                      </m:e>
                    </m:d>
                  </m:oMath>
                </a14:m>
                <a:endParaRPr lang="en-US" sz="4000" i="1" dirty="0" smtClean="0">
                  <a:solidFill>
                    <a:srgbClr val="7030A0"/>
                  </a:solidFill>
                  <a:latin typeface="Cambria Math" panose="02040503050406030204" pitchFamily="18" charset="0"/>
                  <a:cs typeface="NikoshBAN" panose="02000000000000000000" pitchFamily="2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 </m:t>
                    </m:r>
                  </m:oMath>
                </a14:m>
                <a:r>
                  <a:rPr lang="en-US" sz="4000" dirty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(গ)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(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𝑎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−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𝑏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)(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𝑎</m:t>
                        </m:r>
                      </m:e>
                      <m:sup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2</m:t>
                        </m:r>
                      </m:sup>
                    </m:sSup>
                    <m:r>
                      <a:rPr lang="en-US" sz="400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400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ab</m:t>
                    </m:r>
                    <m:r>
                      <a:rPr lang="en-US" sz="400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+</m:t>
                    </m:r>
                    <m:sSup>
                      <m:sSupPr>
                        <m:ctrlP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𝑏</m:t>
                        </m:r>
                      </m:e>
                      <m:sup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)</a:t>
                </a:r>
              </a:p>
              <a:p>
                <a:r>
                  <a:rPr lang="en-US" sz="4000" dirty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(ঘ)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(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𝑎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+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𝑏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)(</m:t>
                        </m:r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𝑎</m:t>
                        </m:r>
                      </m:e>
                      <m:sup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2</m:t>
                        </m:r>
                      </m:sup>
                    </m:sSup>
                    <m:r>
                      <a:rPr lang="en-US" sz="400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400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ab</m:t>
                    </m:r>
                    <m:r>
                      <a:rPr lang="en-US" sz="400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+</m:t>
                    </m:r>
                    <m:sSup>
                      <m:sSupPr>
                        <m:ctrlP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𝑏</m:t>
                        </m:r>
                      </m:e>
                      <m:sup>
                        <m:r>
                          <a:rPr lang="en-US" sz="40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)</a:t>
                </a:r>
                <a:endParaRPr lang="en-US" sz="4000" dirty="0">
                  <a:solidFill>
                    <a:srgbClr val="7030A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6562" y="2114461"/>
                <a:ext cx="6096000" cy="2600455"/>
              </a:xfrm>
              <a:prstGeom prst="rect">
                <a:avLst/>
              </a:prstGeom>
              <a:blipFill rotWithShape="0">
                <a:blip r:embed="rId3"/>
                <a:stretch>
                  <a:fillRect l="-3500" t="-3756" b="-79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229100" y="5186363"/>
            <a:ext cx="2586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উত্তরঃ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(খ) 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75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13960" y="386834"/>
            <a:ext cx="306205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6000" dirty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বাড়ীর </a:t>
            </a:r>
            <a:r>
              <a:rPr lang="bn-BD" sz="6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bn-IN" sz="6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660001" y="1544121"/>
                <a:ext cx="3396571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400" i="1">
                            <a:solidFill>
                              <a:srgbClr val="00B0F0"/>
                            </a:solidFill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</m:e>
                      <m:sup>
                        <m:r>
                          <a:rPr lang="en-US" sz="4400" i="1">
                            <a:solidFill>
                              <a:srgbClr val="00B0F0"/>
                            </a:solidFill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bn-BD" sz="4400">
                        <a:solidFill>
                          <a:srgbClr val="00B0F0"/>
                        </a:solidFill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4400">
                        <a:solidFill>
                          <a:srgbClr val="00B0F0"/>
                        </a:solidFill>
                        <a:latin typeface="Cambria Math"/>
                        <a:cs typeface="NikoshBAN" pitchFamily="2" charset="0"/>
                      </a:rPr>
                      <m:t>1</m:t>
                    </m:r>
                  </m:oMath>
                </a14:m>
                <a:r>
                  <a:rPr lang="en-US" sz="4400" dirty="0">
                    <a:solidFill>
                      <a:srgbClr val="00B0F0"/>
                    </a:solidFill>
                  </a:rPr>
                  <a:t>=a </a:t>
                </a:r>
                <a:r>
                  <a:rPr lang="bn-BD" sz="4400" dirty="0">
                    <a:solidFill>
                      <a:srgbClr val="00B0F0"/>
                    </a:solidFill>
                    <a:latin typeface="NikoshBAN" pitchFamily="2" charset="0"/>
                    <a:cs typeface="NikoshBAN" pitchFamily="2" charset="0"/>
                  </a:rPr>
                  <a:t>হলে, </a:t>
                </a:r>
                <a:endParaRPr lang="en-US" sz="4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001" y="1544121"/>
                <a:ext cx="3396571" cy="769441"/>
              </a:xfrm>
              <a:prstGeom prst="rect">
                <a:avLst/>
              </a:prstGeom>
              <a:blipFill rotWithShape="0">
                <a:blip r:embed="rId2"/>
                <a:stretch>
                  <a:fillRect t="-18110" r="-6272" b="-377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660001" y="2629318"/>
                <a:ext cx="2949910" cy="9648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bn-BD" sz="4000" dirty="0">
                    <a:solidFill>
                      <a:srgbClr val="00B0F0"/>
                    </a:solidFill>
                    <a:latin typeface="NikoshBAN" pitchFamily="2" charset="0"/>
                    <a:cs typeface="NikoshBAN" pitchFamily="2" charset="0"/>
                  </a:rPr>
                  <a:t>ক) </a:t>
                </a:r>
                <a:r>
                  <a:rPr lang="en-US" sz="4000" dirty="0">
                    <a:solidFill>
                      <a:srgbClr val="00B0F0"/>
                    </a:solidFill>
                  </a:rPr>
                  <a:t>a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rgbClr val="00B0F0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00B0F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00B0F0"/>
                            </a:solidFill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rgbClr val="00B0F0"/>
                    </a:solidFill>
                  </a:rPr>
                  <a:t>=</a:t>
                </a:r>
                <a:r>
                  <a:rPr lang="bn-BD" sz="4000" dirty="0">
                    <a:solidFill>
                      <a:srgbClr val="00B0F0"/>
                    </a:solidFill>
                    <a:latin typeface="NikoshBAN" pitchFamily="2" charset="0"/>
                    <a:cs typeface="NikoshBAN" pitchFamily="2" charset="0"/>
                  </a:rPr>
                  <a:t>কত?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001" y="2629318"/>
                <a:ext cx="2949910" cy="964880"/>
              </a:xfrm>
              <a:prstGeom prst="rect">
                <a:avLst/>
              </a:prstGeom>
              <a:blipFill rotWithShape="0">
                <a:blip r:embed="rId3"/>
                <a:stretch>
                  <a:fillRect l="-7231" r="-6612" b="-157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943100" y="3617952"/>
                <a:ext cx="7986713" cy="20056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bn-BD" sz="3600" dirty="0" smtClean="0">
                    <a:solidFill>
                      <a:srgbClr val="00B0F0"/>
                    </a:solidFill>
                    <a:latin typeface="NikoshBAN" pitchFamily="2" charset="0"/>
                    <a:cs typeface="NikoshBAN" pitchFamily="2" charset="0"/>
                  </a:rPr>
                  <a:t>খ) </a:t>
                </a:r>
                <a:r>
                  <a:rPr lang="en-US" sz="3600" dirty="0">
                    <a:solidFill>
                      <a:srgbClr val="00B0F0"/>
                    </a:solidFill>
                    <a:latin typeface="NikoshBAN" pitchFamily="2" charset="0"/>
                    <a:cs typeface="NikoshBAN" pitchFamily="2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000" i="1">
                            <a:solidFill>
                              <a:srgbClr val="00B0F0"/>
                            </a:solidFill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  <m:r>
                          <a:rPr lang="en-US" sz="4000" i="1">
                            <a:solidFill>
                              <a:srgbClr val="00B0F0"/>
                            </a:solidFill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solidFill>
                              <a:srgbClr val="00B0F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sz="4000" i="1">
                        <a:solidFill>
                          <a:srgbClr val="00B0F0"/>
                        </a:solidFill>
                        <a:latin typeface="Cambria Math"/>
                        <a:cs typeface="NikoshBAN" pitchFamily="2" charset="0"/>
                      </a:rPr>
                      <m:t>−(</m:t>
                    </m:r>
                    <m:sSup>
                      <m:sSupPr>
                        <m:ctrlPr>
                          <a:rPr lang="en-US" sz="40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sz="4000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NikoshBAN" pitchFamily="2" charset="0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solidFill>
                                  <a:srgbClr val="00B0F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i="1">
                                <a:solidFill>
                                  <a:srgbClr val="00B0F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</m:den>
                        </m:f>
                        <m:r>
                          <a:rPr lang="en-US" sz="4000" i="1">
                            <a:solidFill>
                              <a:srgbClr val="00B0F0"/>
                            </a:solidFill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solidFill>
                              <a:srgbClr val="00B0F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sz="4000" i="1">
                        <a:solidFill>
                          <a:srgbClr val="00B0F0"/>
                        </a:solidFill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4000">
                        <a:solidFill>
                          <a:srgbClr val="00B0F0"/>
                        </a:solidFill>
                        <a:latin typeface="Cambria Math"/>
                        <a:cs typeface="NikoshBAN" pitchFamily="2" charset="0"/>
                      </a:rPr>
                      <m:t>এর</m:t>
                    </m:r>
                    <m:r>
                      <a:rPr lang="bn-BD" sz="4000">
                        <a:solidFill>
                          <a:srgbClr val="00B0F0"/>
                        </a:solidFill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4000">
                        <a:solidFill>
                          <a:srgbClr val="00B0F0"/>
                        </a:solidFill>
                        <a:latin typeface="Cambria Math"/>
                        <a:cs typeface="NikoshBAN" pitchFamily="2" charset="0"/>
                      </a:rPr>
                      <m:t>মান</m:t>
                    </m:r>
                    <m:r>
                      <a:rPr lang="bn-BD" sz="4000">
                        <a:solidFill>
                          <a:srgbClr val="00B0F0"/>
                        </a:solidFill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4000">
                        <a:solidFill>
                          <a:srgbClr val="00B0F0"/>
                        </a:solidFill>
                        <a:latin typeface="Cambria Math"/>
                        <a:cs typeface="NikoshBAN" pitchFamily="2" charset="0"/>
                      </a:rPr>
                      <m:t>নির্ণয়</m:t>
                    </m:r>
                    <m:r>
                      <a:rPr lang="bn-BD" sz="4000">
                        <a:solidFill>
                          <a:srgbClr val="00B0F0"/>
                        </a:solidFill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bn-BD" sz="4000">
                        <a:solidFill>
                          <a:srgbClr val="00B0F0"/>
                        </a:solidFill>
                        <a:latin typeface="Cambria Math"/>
                        <a:cs typeface="NikoshBAN" pitchFamily="2" charset="0"/>
                      </a:rPr>
                      <m:t>কর।</m:t>
                    </m:r>
                  </m:oMath>
                </a14:m>
                <a:endParaRPr lang="bn-IN" sz="4000" dirty="0" smtClean="0">
                  <a:solidFill>
                    <a:srgbClr val="00B0F0"/>
                  </a:solidFill>
                  <a:latin typeface="Cambria Math"/>
                  <a:cs typeface="NikoshBAN" pitchFamily="2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bn-BD" sz="3600" dirty="0">
                          <a:solidFill>
                            <a:srgbClr val="00B0F0"/>
                          </a:solidFill>
                          <a:latin typeface="NikoshBAN" pitchFamily="2" charset="0"/>
                          <a:cs typeface="NikoshBAN" pitchFamily="2" charset="0"/>
                        </a:rPr>
                        <m:t>গ</m:t>
                      </m:r>
                      <m:r>
                        <m:rPr>
                          <m:nor/>
                        </m:rPr>
                        <a:rPr lang="bn-BD" sz="3600" dirty="0">
                          <a:solidFill>
                            <a:srgbClr val="00B0F0"/>
                          </a:solidFill>
                          <a:latin typeface="NikoshBAN" pitchFamily="2" charset="0"/>
                          <a:cs typeface="NikoshBAN" pitchFamily="2" charset="0"/>
                        </a:rPr>
                        <m:t>) </m:t>
                      </m:r>
                      <m:r>
                        <m:rPr>
                          <m:nor/>
                        </m:rPr>
                        <a:rPr lang="en-US" sz="3600" dirty="0">
                          <a:solidFill>
                            <a:srgbClr val="00B0F0"/>
                          </a:solidFill>
                        </a:rPr>
                        <m:t>a</m:t>
                      </m:r>
                      <m:r>
                        <a:rPr lang="en-US" sz="3600" i="1" dirty="0">
                          <a:solidFill>
                            <a:srgbClr val="00B0F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3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3600" i="1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m:rPr>
                          <m:nor/>
                        </m:rPr>
                        <a:rPr lang="en-US" sz="3600" dirty="0">
                          <a:solidFill>
                            <a:srgbClr val="00B0F0"/>
                          </a:solidFill>
                          <a:latin typeface="NikoshBAN" pitchFamily="2" charset="0"/>
                          <a:cs typeface="NikoshBAN" pitchFamily="2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NikoshBAN" pitchFamily="2" charset="0"/>
                            </a:rPr>
                          </m:ctrlPr>
                        </m:radPr>
                        <m:deg/>
                        <m:e>
                          <m:r>
                            <a:rPr lang="en-US" sz="3600" i="1" dirty="0">
                              <a:solidFill>
                                <a:srgbClr val="00B0F0"/>
                              </a:solidFill>
                              <a:latin typeface="Cambria Math"/>
                              <a:cs typeface="NikoshBAN" pitchFamily="2" charset="0"/>
                            </a:rPr>
                            <m:t>3</m:t>
                          </m:r>
                        </m:e>
                      </m:rad>
                      <m:r>
                        <m:rPr>
                          <m:nor/>
                        </m:rPr>
                        <a:rPr lang="bn-BD" sz="3600" dirty="0">
                          <a:solidFill>
                            <a:srgbClr val="00B0F0"/>
                          </a:solidFill>
                          <a:latin typeface="NikoshBAN" pitchFamily="2" charset="0"/>
                          <a:cs typeface="NikoshBAN" pitchFamily="2" charset="0"/>
                        </a:rPr>
                        <m:t> হলে দেখাও যে</m:t>
                      </m:r>
                      <m:r>
                        <m:rPr>
                          <m:nor/>
                        </m:rPr>
                        <a:rPr lang="bn-BD" sz="3600" dirty="0">
                          <a:solidFill>
                            <a:srgbClr val="00B0F0"/>
                          </a:solidFill>
                          <a:latin typeface="NikoshBAN" pitchFamily="2" charset="0"/>
                          <a:cs typeface="NikoshBAN" pitchFamily="2" charset="0"/>
                        </a:rPr>
                        <m:t>, </m:t>
                      </m:r>
                      <m:r>
                        <m:rPr>
                          <m:nor/>
                        </m:rPr>
                        <a:rPr lang="en-US" sz="3600" dirty="0">
                          <a:solidFill>
                            <a:srgbClr val="00B0F0"/>
                          </a:solidFill>
                          <a:latin typeface="NikoshBAN" pitchFamily="2" charset="0"/>
                          <a:cs typeface="NikoshBAN" pitchFamily="2" charset="0"/>
                        </a:rPr>
                        <m:t>(</m:t>
                      </m:r>
                      <m:sSup>
                        <m:sSupPr>
                          <m:ctrlPr>
                            <a:rPr lang="en-US" sz="3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3600" i="1">
                              <a:solidFill>
                                <a:srgbClr val="00B0F0"/>
                              </a:solidFill>
                              <a:latin typeface="Cambria Math"/>
                              <a:cs typeface="NikoshBAN" pitchFamily="2" charset="0"/>
                            </a:rPr>
                            <m:t>𝑎</m:t>
                          </m:r>
                          <m:r>
                            <a:rPr lang="bn-BD" sz="3600" i="1">
                              <a:solidFill>
                                <a:srgbClr val="00B0F0"/>
                              </a:solidFill>
                              <a:latin typeface="Cambria Math"/>
                              <a:cs typeface="NikoshBAN" pitchFamily="2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bn-BD" sz="36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NikoshBAN" pitchFamily="2" charset="0"/>
                                </a:rPr>
                              </m:ctrlPr>
                            </m:fPr>
                            <m:num>
                              <m:r>
                                <a:rPr lang="en-US" sz="3600" i="1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NikoshBAN" pitchFamily="2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600" i="1">
                                  <a:solidFill>
                                    <a:srgbClr val="00B0F0"/>
                                  </a:solidFill>
                                  <a:latin typeface="Cambria Math"/>
                                  <a:cs typeface="NikoshBAN" pitchFamily="2" charset="0"/>
                                </a:rPr>
                                <m:t>𝑎</m:t>
                              </m:r>
                            </m:den>
                          </m:f>
                          <m:r>
                            <a:rPr lang="en-US" sz="3600" i="1">
                              <a:solidFill>
                                <a:srgbClr val="00B0F0"/>
                              </a:solidFill>
                              <a:latin typeface="Cambria Math"/>
                              <a:cs typeface="NikoshBAN" pitchFamily="2" charset="0"/>
                            </a:rPr>
                            <m:t>)</m:t>
                          </m:r>
                        </m:e>
                        <m:sup>
                          <m:r>
                            <a:rPr lang="en-US" sz="3600" i="1">
                              <a:solidFill>
                                <a:srgbClr val="00B0F0"/>
                              </a:solidFill>
                              <a:latin typeface="Cambria Math"/>
                              <a:cs typeface="NikoshBAN" pitchFamily="2" charset="0"/>
                            </a:rPr>
                            <m:t>3</m:t>
                          </m:r>
                        </m:sup>
                      </m:sSup>
                      <m:r>
                        <a:rPr lang="en-US" sz="3600" i="1">
                          <a:solidFill>
                            <a:srgbClr val="00B0F0"/>
                          </a:solidFill>
                          <a:latin typeface="Cambria Math"/>
                          <a:cs typeface="NikoshBAN" pitchFamily="2" charset="0"/>
                        </a:rPr>
                        <m:t>=</m:t>
                      </m:r>
                      <m:r>
                        <a:rPr lang="en-US" sz="3600" i="1" dirty="0">
                          <a:solidFill>
                            <a:srgbClr val="00B0F0"/>
                          </a:solidFill>
                          <a:latin typeface="Cambria Math"/>
                          <a:cs typeface="NikoshBAN" pitchFamily="2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US" sz="36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NikoshBAN" pitchFamily="2" charset="0"/>
                            </a:rPr>
                          </m:ctrlPr>
                        </m:radPr>
                        <m:deg/>
                        <m:e>
                          <m:r>
                            <a:rPr lang="en-US" sz="3600" i="1" dirty="0">
                              <a:solidFill>
                                <a:srgbClr val="00B0F0"/>
                              </a:solidFill>
                              <a:latin typeface="Cambria Math"/>
                              <a:cs typeface="NikoshBAN" pitchFamily="2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bn-BD" sz="3600" dirty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3100" y="3617952"/>
                <a:ext cx="7986713" cy="2005614"/>
              </a:xfrm>
              <a:prstGeom prst="rect">
                <a:avLst/>
              </a:prstGeom>
              <a:blipFill rotWithShape="0">
                <a:blip r:embed="rId4"/>
                <a:stretch>
                  <a:fillRect l="-23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1428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>
          <a:xfrm>
            <a:off x="4886326" y="185738"/>
            <a:ext cx="2514600" cy="1143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dirty="0" smtClean="0"/>
              <a:t>ধন্যবাদ </a:t>
            </a:r>
            <a:endParaRPr lang="en-US" dirty="0"/>
          </a:p>
        </p:txBody>
      </p:sp>
      <p:pic>
        <p:nvPicPr>
          <p:cNvPr id="3" name="Content Placeholder 3" descr="rose.jp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7450" y="1566069"/>
            <a:ext cx="7620000" cy="512048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188915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71474" y="328613"/>
            <a:ext cx="11115675" cy="5715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43037" y="600234"/>
            <a:ext cx="930592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স্বভেচ্ছা</a:t>
            </a:r>
            <a:r>
              <a:rPr lang="en-US" sz="138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38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en-US" sz="13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138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612" y="2471737"/>
            <a:ext cx="3479113" cy="278606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772677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28900" y="357187"/>
            <a:ext cx="6457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8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sz="8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8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38" y="1800224"/>
            <a:ext cx="564356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 আব্দুল কুদ্দুস</a:t>
            </a:r>
          </a:p>
          <a:p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(গণিত)</a:t>
            </a:r>
          </a:p>
          <a:p>
            <a:r>
              <a:rPr lang="bn-IN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গোহাইল শালিখা দাখিল মাদ্রাসা </a:t>
            </a:r>
          </a:p>
          <a:p>
            <a:r>
              <a:rPr lang="bn-IN" sz="4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গোহাইল, শাহাজাহানপুর</a:t>
            </a:r>
          </a:p>
          <a:p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বগুড়া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0963" y="1428751"/>
            <a:ext cx="4831773" cy="512921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25350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57188" y="171450"/>
            <a:ext cx="11415712" cy="6686550"/>
          </a:xfrm>
          <a:prstGeom prst="roundRect">
            <a:avLst/>
          </a:prstGeom>
          <a:solidFill>
            <a:srgbClr val="00B050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743201" y="171450"/>
            <a:ext cx="69723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115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15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sz="115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115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00425" y="2386012"/>
            <a:ext cx="631507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solidFill>
                  <a:schemeClr val="accent4"/>
                </a:solidFill>
              </a:rPr>
              <a:t> </a:t>
            </a:r>
            <a:r>
              <a:rPr lang="bn-IN" sz="4000" dirty="0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শ্রেণীঃ ৮ম </a:t>
            </a:r>
          </a:p>
          <a:p>
            <a:r>
              <a:rPr lang="bn-IN" sz="4000" dirty="0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 গণিত</a:t>
            </a:r>
          </a:p>
          <a:p>
            <a:r>
              <a:rPr lang="bn-IN" sz="4000" dirty="0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 ৪র্থ </a:t>
            </a:r>
            <a:r>
              <a:rPr lang="en-US" sz="4000" dirty="0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4000" dirty="0" err="1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বীজগণিতের</a:t>
            </a:r>
            <a:r>
              <a:rPr lang="en-US" sz="4000" dirty="0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রাশিমালা</a:t>
            </a:r>
            <a:r>
              <a:rPr lang="en-US" sz="4000" dirty="0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r>
              <a:rPr lang="en-US" sz="4000" dirty="0" err="1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তারিখঃ</a:t>
            </a:r>
            <a:r>
              <a:rPr lang="en-US" sz="4000" dirty="0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০৭/০১/২০২০</a:t>
            </a:r>
          </a:p>
          <a:p>
            <a:r>
              <a:rPr lang="en-US" sz="4000" dirty="0" err="1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4000" dirty="0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৫০ </a:t>
            </a:r>
            <a:r>
              <a:rPr lang="en-US" sz="4000" dirty="0" err="1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r>
              <a:rPr lang="en-US" sz="4000" dirty="0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050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770372" y="1315521"/>
                <a:ext cx="5648598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sz="4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BR" sz="4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en-US" sz="44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  <m:r>
                              <a:rPr lang="pt-BR" sz="44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44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US" sz="4400" i="1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bn-BD" sz="44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বলতে কি বোঝায়</a:t>
                </a:r>
                <a:r>
                  <a:rPr lang="bn-BD" sz="44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?</a:t>
                </a:r>
                <a:r>
                  <a:rPr lang="bn-IN" sz="44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0372" y="1315521"/>
                <a:ext cx="5648598" cy="769441"/>
              </a:xfrm>
              <a:prstGeom prst="rect">
                <a:avLst/>
              </a:prstGeom>
              <a:blipFill rotWithShape="0">
                <a:blip r:embed="rId2"/>
                <a:stretch>
                  <a:fillRect t="-15079" r="-3452" b="-3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4004248" y="2772847"/>
            <a:ext cx="28408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a + b </a:t>
            </a:r>
            <a:r>
              <a:rPr lang="bn-BD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এর বর্গ </a:t>
            </a:r>
            <a:r>
              <a:rPr lang="bn-IN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74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48087" y="434073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bn-IN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7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আজকে</a:t>
            </a:r>
            <a:r>
              <a:rPr lang="bn-IN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 </a:t>
            </a: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</a:t>
            </a:r>
            <a:r>
              <a:rPr lang="bn-BD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136470" y="2487097"/>
            <a:ext cx="349807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8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ঘন নির্ণয় </a:t>
            </a:r>
            <a:r>
              <a:rPr lang="bn-IN" sz="8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08288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38768" y="215385"/>
            <a:ext cx="1872629" cy="707886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শিখন ফল 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89365" y="1900148"/>
            <a:ext cx="964406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bn-BD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ঘন নির্ণয়ের সূত্র গুলো বলতে পারবে </a:t>
            </a:r>
            <a:r>
              <a:rPr lang="bn-IN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bn-IN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বীজগাণিতিক সূত্র প্রয়োগ করে ঘনের সম্প্রসারণ</a:t>
            </a:r>
            <a:endParaRPr lang="bn-IN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bn-IN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IN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করতে </a:t>
            </a:r>
            <a:r>
              <a:rPr lang="bn-IN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পারবে। </a:t>
            </a:r>
            <a:r>
              <a:rPr lang="bn-BD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</a:t>
            </a:r>
            <a:endParaRPr lang="bn-IN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bn-BD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সূত্র প্রয়োগ করে সমস্যা সমাধান করতে 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IN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383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31016" y="0"/>
            <a:ext cx="25939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কতিপয় সূত্রাবলী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981200" y="1028700"/>
            <a:ext cx="8229600" cy="4800600"/>
          </a:xfrm>
          <a:prstGeom prst="rect">
            <a:avLst/>
          </a:prstGeom>
          <a:blipFill rotWithShape="1">
            <a:blip r:embed="rId2"/>
            <a:stretch>
              <a:fillRect l="-1852" t="-1525" b="-1652"/>
            </a:stretch>
          </a:blip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noFill/>
              </a:rPr>
              <a:t> 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456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788026" y="772596"/>
                <a:ext cx="5082738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400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en-US" sz="4400" i="1">
                                <a:solidFill>
                                  <a:srgbClr val="00B0F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  <m:r>
                              <a:rPr lang="en-US" sz="4400" i="1">
                                <a:solidFill>
                                  <a:srgbClr val="00B0F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4400" i="1">
                                <a:solidFill>
                                  <a:srgbClr val="00B0F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US" sz="4400" i="1">
                            <a:solidFill>
                              <a:srgbClr val="00B0F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4400" i="1">
                            <a:solidFill>
                              <a:srgbClr val="00B0F0"/>
                            </a:solidFill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bn-BD" sz="4400" dirty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বলতে কি বুঝ? </a:t>
                </a:r>
                <a:endParaRPr lang="en-US" sz="4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8026" y="772596"/>
                <a:ext cx="5082738" cy="769441"/>
              </a:xfrm>
              <a:prstGeom prst="rect">
                <a:avLst/>
              </a:prstGeom>
              <a:blipFill rotWithShape="0">
                <a:blip r:embed="rId2"/>
                <a:stretch>
                  <a:fillRect t="-15079" r="-3957" b="-3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048000" y="2690336"/>
                <a:ext cx="6096000" cy="378565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en-US" sz="4800" i="1">
                                <a:solidFill>
                                  <a:srgbClr val="00206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  <m:r>
                              <a:rPr lang="en-US" sz="4800" i="1">
                                <a:solidFill>
                                  <a:srgbClr val="00206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4800" i="1">
                                <a:solidFill>
                                  <a:srgbClr val="00206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US" sz="4800" i="1">
                            <a:solidFill>
                              <a:srgbClr val="002060"/>
                            </a:solidFill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bn-BD" sz="4800" dirty="0"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বলতে বুঝায়</a:t>
                </a:r>
                <a:endParaRPr lang="bn-IN" sz="48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bn-BD" sz="4800" dirty="0"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</a:p>
              <a:p>
                <a:r>
                  <a:rPr lang="en-US" sz="4800" dirty="0" err="1"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a+b</a:t>
                </a:r>
                <a:r>
                  <a:rPr lang="bn-BD" sz="4800" dirty="0"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এর কিউব বা</a:t>
                </a:r>
                <a:endParaRPr lang="bn-IN" sz="48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bn-BD" sz="4800" dirty="0"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</a:p>
              <a:p>
                <a:r>
                  <a:rPr lang="en-US" sz="4800" dirty="0"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a+ b </a:t>
                </a:r>
                <a:r>
                  <a:rPr lang="bn-BD" sz="4800" dirty="0"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এর ঘন</a:t>
                </a:r>
                <a:r>
                  <a:rPr lang="bn-IN" sz="4800" dirty="0"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800" dirty="0" smtClean="0"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endParaRPr lang="en-US" sz="4800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2690336"/>
                <a:ext cx="6096000" cy="3785652"/>
              </a:xfrm>
              <a:prstGeom prst="rect">
                <a:avLst/>
              </a:prstGeom>
              <a:blipFill rotWithShape="0">
                <a:blip r:embed="rId3"/>
                <a:stretch>
                  <a:fillRect l="-4500" t="-3221" b="-75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655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</TotalTime>
  <Words>150</Words>
  <Application>Microsoft Office PowerPoint</Application>
  <PresentationFormat>Widescreen</PresentationFormat>
  <Paragraphs>64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NikoshBAN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sojib bos</dc:creator>
  <cp:lastModifiedBy>sojib bos</cp:lastModifiedBy>
  <cp:revision>70</cp:revision>
  <dcterms:created xsi:type="dcterms:W3CDTF">2020-01-07T04:57:50Z</dcterms:created>
  <dcterms:modified xsi:type="dcterms:W3CDTF">2020-01-07T16:22:03Z</dcterms:modified>
</cp:coreProperties>
</file>