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7" r:id="rId20"/>
    <p:sldId id="273" r:id="rId21"/>
    <p:sldId id="272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9F5B-371B-494F-80C2-DDFDDF419458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1193-552E-4FF0-9B2E-B38288EDD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43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9F5B-371B-494F-80C2-DDFDDF419458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1193-552E-4FF0-9B2E-B38288EDD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2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9F5B-371B-494F-80C2-DDFDDF419458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1193-552E-4FF0-9B2E-B38288EDD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75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9F5B-371B-494F-80C2-DDFDDF419458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1193-552E-4FF0-9B2E-B38288EDD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50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9F5B-371B-494F-80C2-DDFDDF419458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1193-552E-4FF0-9B2E-B38288EDD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8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9F5B-371B-494F-80C2-DDFDDF419458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1193-552E-4FF0-9B2E-B38288EDD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8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9F5B-371B-494F-80C2-DDFDDF419458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1193-552E-4FF0-9B2E-B38288EDD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9F5B-371B-494F-80C2-DDFDDF419458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1193-552E-4FF0-9B2E-B38288EDD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32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alphaModFix amt="15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4613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334851" y="6542468"/>
            <a:ext cx="11603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</a:rPr>
              <a:t>মোহাম্মদ</a:t>
            </a:r>
            <a:r>
              <a:rPr lang="en-US" sz="1400" baseline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baseline="0" dirty="0" err="1" smtClean="0">
                <a:solidFill>
                  <a:schemeClr val="tx2">
                    <a:lumMod val="75000"/>
                  </a:schemeClr>
                </a:solidFill>
              </a:rPr>
              <a:t>নিজাম</a:t>
            </a:r>
            <a:r>
              <a:rPr lang="en-US" sz="1400" baseline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baseline="0" dirty="0" err="1" smtClean="0">
                <a:solidFill>
                  <a:schemeClr val="tx2">
                    <a:lumMod val="75000"/>
                  </a:schemeClr>
                </a:solidFill>
              </a:rPr>
              <a:t>উদ্দিন</a:t>
            </a:r>
            <a:r>
              <a:rPr lang="en-US" sz="1400" baseline="0" dirty="0" smtClean="0">
                <a:solidFill>
                  <a:schemeClr val="tx2">
                    <a:lumMod val="75000"/>
                  </a:schemeClr>
                </a:solidFill>
              </a:rPr>
              <a:t>, ICT4E </a:t>
            </a:r>
            <a:r>
              <a:rPr lang="en-US" sz="1400" baseline="0" dirty="0" err="1" smtClean="0">
                <a:solidFill>
                  <a:schemeClr val="tx2">
                    <a:lumMod val="75000"/>
                  </a:schemeClr>
                </a:solidFill>
              </a:rPr>
              <a:t>জেলা</a:t>
            </a:r>
            <a:r>
              <a:rPr lang="en-US" sz="1400" baseline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baseline="0" dirty="0" err="1" smtClean="0">
                <a:solidFill>
                  <a:schemeClr val="tx2">
                    <a:lumMod val="75000"/>
                  </a:schemeClr>
                </a:solidFill>
              </a:rPr>
              <a:t>এম্বাসেডর</a:t>
            </a:r>
            <a:r>
              <a:rPr lang="en-US" sz="1400" baseline="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1400" baseline="0" dirty="0" err="1" smtClean="0">
                <a:solidFill>
                  <a:schemeClr val="tx2">
                    <a:lumMod val="75000"/>
                  </a:schemeClr>
                </a:solidFill>
              </a:rPr>
              <a:t>সুনামগঞ্জ</a:t>
            </a:r>
            <a:r>
              <a:rPr lang="en-US" sz="1400" baseline="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1400" baseline="0" dirty="0" err="1" smtClean="0">
                <a:solidFill>
                  <a:schemeClr val="tx2">
                    <a:lumMod val="75000"/>
                  </a:schemeClr>
                </a:solidFill>
              </a:rPr>
              <a:t>মোবাইল</a:t>
            </a:r>
            <a:r>
              <a:rPr lang="en-US" sz="1400" baseline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baseline="0" dirty="0" err="1" smtClean="0">
                <a:solidFill>
                  <a:schemeClr val="tx2">
                    <a:lumMod val="75000"/>
                  </a:schemeClr>
                </a:solidFill>
              </a:rPr>
              <a:t>নং</a:t>
            </a:r>
            <a:r>
              <a:rPr lang="en-US" sz="1400" baseline="0" dirty="0" smtClean="0">
                <a:solidFill>
                  <a:schemeClr val="tx2">
                    <a:lumMod val="75000"/>
                  </a:schemeClr>
                </a:solidFill>
              </a:rPr>
              <a:t>- ০১৭১৮৭৮২৭২৩,ইমেইল/</a:t>
            </a:r>
            <a:r>
              <a:rPr lang="en-US" sz="1400" baseline="0" dirty="0" err="1" smtClean="0">
                <a:solidFill>
                  <a:schemeClr val="tx2">
                    <a:lumMod val="75000"/>
                  </a:schemeClr>
                </a:solidFill>
              </a:rPr>
              <a:t>বাতায়ন</a:t>
            </a:r>
            <a:r>
              <a:rPr lang="en-US" sz="1400" baseline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baseline="0" dirty="0" err="1" smtClean="0">
                <a:solidFill>
                  <a:schemeClr val="tx2">
                    <a:lumMod val="75000"/>
                  </a:schemeClr>
                </a:solidFill>
              </a:rPr>
              <a:t>আইডিঃ</a:t>
            </a:r>
            <a:r>
              <a:rPr lang="en-US" sz="1400" baseline="0" dirty="0" smtClean="0">
                <a:solidFill>
                  <a:schemeClr val="tx2">
                    <a:lumMod val="75000"/>
                  </a:schemeClr>
                </a:solidFill>
              </a:rPr>
              <a:t> nizamu93@gmail.com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25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9F5B-371B-494F-80C2-DDFDDF419458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1193-552E-4FF0-9B2E-B38288EDD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26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9F5B-371B-494F-80C2-DDFDDF419458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1193-552E-4FF0-9B2E-B38288EDD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9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59F5B-371B-494F-80C2-DDFDDF419458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1193-552E-4FF0-9B2E-B38288EDD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61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g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934" y="2176383"/>
            <a:ext cx="4982111" cy="368409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38" y="2176383"/>
            <a:ext cx="4918449" cy="368409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2840180" y="900546"/>
            <a:ext cx="53130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94293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0213" y="4128655"/>
            <a:ext cx="8714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মানুষ, পশুপাখি, গাছপালা এগুলো জীব। এদের জীবন আছে।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127" y="1208968"/>
            <a:ext cx="2466975" cy="18478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687" y="1208968"/>
            <a:ext cx="2772877" cy="18478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142" y="1208968"/>
            <a:ext cx="2895600" cy="18478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8903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14" y="1422058"/>
            <a:ext cx="2486025" cy="18383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094" y="1422058"/>
            <a:ext cx="2752725" cy="18383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074" y="1422058"/>
            <a:ext cx="2619375" cy="18383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997527" y="4336473"/>
            <a:ext cx="10418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চেয়ার, টেবিল, গাড়ি, বই এগুলো জড় পদার্থ। এদের জীবন নেই।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0975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54582" y="526473"/>
            <a:ext cx="2951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871597"/>
              </p:ext>
            </p:extLst>
          </p:nvPr>
        </p:nvGraphicFramePr>
        <p:xfrm>
          <a:off x="1588653" y="2562319"/>
          <a:ext cx="8760692" cy="3619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0346">
                  <a:extLst>
                    <a:ext uri="{9D8B030D-6E8A-4147-A177-3AD203B41FA5}">
                      <a16:colId xmlns:a16="http://schemas.microsoft.com/office/drawing/2014/main" val="2151202311"/>
                    </a:ext>
                  </a:extLst>
                </a:gridCol>
                <a:gridCol w="4380346">
                  <a:extLst>
                    <a:ext uri="{9D8B030D-6E8A-4147-A177-3AD203B41FA5}">
                      <a16:colId xmlns:a16="http://schemas.microsoft.com/office/drawing/2014/main" val="1806900748"/>
                    </a:ext>
                  </a:extLst>
                </a:gridCol>
              </a:tblGrid>
              <a:tr h="595874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জীব</a:t>
                      </a:r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জড় 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929281"/>
                  </a:ext>
                </a:extLst>
              </a:tr>
              <a:tr h="5958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74135"/>
                  </a:ext>
                </a:extLst>
              </a:tr>
              <a:tr h="5958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653063"/>
                  </a:ext>
                </a:extLst>
              </a:tr>
              <a:tr h="5958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087058"/>
                  </a:ext>
                </a:extLst>
              </a:tr>
              <a:tr h="5958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663847"/>
                  </a:ext>
                </a:extLst>
              </a:tr>
              <a:tr h="5958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68928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88473" y="1371600"/>
            <a:ext cx="976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ছকের মত ছক করে ৫টি জীব ও ৫টি জড়ের নাম লেখঃ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87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337882"/>
              </p:ext>
            </p:extLst>
          </p:nvPr>
        </p:nvGraphicFramePr>
        <p:xfrm>
          <a:off x="1477817" y="1772610"/>
          <a:ext cx="8760692" cy="4207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0346">
                  <a:extLst>
                    <a:ext uri="{9D8B030D-6E8A-4147-A177-3AD203B41FA5}">
                      <a16:colId xmlns:a16="http://schemas.microsoft.com/office/drawing/2014/main" val="2151202311"/>
                    </a:ext>
                  </a:extLst>
                </a:gridCol>
                <a:gridCol w="4380346">
                  <a:extLst>
                    <a:ext uri="{9D8B030D-6E8A-4147-A177-3AD203B41FA5}">
                      <a16:colId xmlns:a16="http://schemas.microsoft.com/office/drawing/2014/main" val="1806900748"/>
                    </a:ext>
                  </a:extLst>
                </a:gridCol>
              </a:tblGrid>
              <a:tr h="594074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জীব</a:t>
                      </a:r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জড় 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929281"/>
                  </a:ext>
                </a:extLst>
              </a:tr>
              <a:tr h="594074">
                <a:tc>
                  <a:txBody>
                    <a:bodyPr/>
                    <a:lstStyle/>
                    <a:p>
                      <a:pPr algn="ctr"/>
                      <a:r>
                        <a:rPr lang="bn-IN" sz="36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মানুষ</a:t>
                      </a:r>
                      <a:endParaRPr lang="en-US" sz="36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চেয়ার</a:t>
                      </a:r>
                      <a:endParaRPr lang="en-US" sz="36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74135"/>
                  </a:ext>
                </a:extLst>
              </a:tr>
              <a:tr h="594074">
                <a:tc>
                  <a:txBody>
                    <a:bodyPr/>
                    <a:lstStyle/>
                    <a:p>
                      <a:pPr algn="ctr"/>
                      <a:r>
                        <a:rPr lang="bn-IN" sz="36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গরু</a:t>
                      </a:r>
                      <a:r>
                        <a:rPr lang="bn-IN" sz="36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টেবিল </a:t>
                      </a:r>
                      <a:endParaRPr lang="en-US" sz="36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653063"/>
                  </a:ext>
                </a:extLst>
              </a:tr>
              <a:tr h="594074">
                <a:tc>
                  <a:txBody>
                    <a:bodyPr/>
                    <a:lstStyle/>
                    <a:p>
                      <a:pPr algn="ctr"/>
                      <a:r>
                        <a:rPr lang="bn-IN" sz="36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ছাগল </a:t>
                      </a:r>
                      <a:endParaRPr lang="en-US" sz="36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বই </a:t>
                      </a:r>
                      <a:endParaRPr lang="en-US" sz="36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087058"/>
                  </a:ext>
                </a:extLst>
              </a:tr>
              <a:tr h="594074">
                <a:tc>
                  <a:txBody>
                    <a:bodyPr/>
                    <a:lstStyle/>
                    <a:p>
                      <a:pPr algn="ctr"/>
                      <a:r>
                        <a:rPr lang="bn-IN" sz="36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পাখি</a:t>
                      </a:r>
                      <a:r>
                        <a:rPr lang="bn-IN" sz="36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</a:t>
                      </a:r>
                      <a:endParaRPr lang="en-US" sz="36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খাতা</a:t>
                      </a:r>
                      <a:r>
                        <a:rPr lang="bn-IN" sz="36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663847"/>
                  </a:ext>
                </a:extLst>
              </a:tr>
              <a:tr h="10066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গাছ</a:t>
                      </a:r>
                      <a:r>
                        <a:rPr lang="bn-IN" sz="36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কলম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68928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01091" y="665018"/>
            <a:ext cx="4488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উত্তরগুলো মিলিয়ে নেইঃ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88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5856" y="1080655"/>
            <a:ext cx="4045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জীব ছোট থেকে বড় হয়।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484" y="579792"/>
            <a:ext cx="2419688" cy="164805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775856" y="3047999"/>
            <a:ext cx="644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জীব নিজের মত করে নতুন জীবের জন্ম দেয়।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257" y="4179651"/>
            <a:ext cx="644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জীবের বেঁচে থাকার জন্য খাদ্য, পানি ও বাতাস প্রয়োজন।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1573" y="1428793"/>
            <a:ext cx="1990726" cy="24765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 descr="Image result for খাবার টেবিলে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1573" y="4312224"/>
            <a:ext cx="2857500" cy="16002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44335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4490" y="3466743"/>
            <a:ext cx="5980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এজন্য গাছপালা, ঘাস এগুলোও জীব। 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599" y="918910"/>
            <a:ext cx="3122092" cy="207761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321" y="918910"/>
            <a:ext cx="3122092" cy="319416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769426" y="4783495"/>
            <a:ext cx="8538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69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399" y="803564"/>
            <a:ext cx="2715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9018" y="2729344"/>
            <a:ext cx="7273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৩টি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জড়ের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৩টি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90" y="653098"/>
            <a:ext cx="2269051" cy="143652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4405081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6218" y="927571"/>
            <a:ext cx="3740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মিলিয়ে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378013"/>
              </p:ext>
            </p:extLst>
          </p:nvPr>
        </p:nvGraphicFramePr>
        <p:xfrm>
          <a:off x="775854" y="1999334"/>
          <a:ext cx="10612581" cy="4560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688">
                  <a:extLst>
                    <a:ext uri="{9D8B030D-6E8A-4147-A177-3AD203B41FA5}">
                      <a16:colId xmlns:a16="http://schemas.microsoft.com/office/drawing/2014/main" val="494811664"/>
                    </a:ext>
                  </a:extLst>
                </a:gridCol>
                <a:gridCol w="4906893">
                  <a:extLst>
                    <a:ext uri="{9D8B030D-6E8A-4147-A177-3AD203B41FA5}">
                      <a16:colId xmlns:a16="http://schemas.microsoft.com/office/drawing/2014/main" val="2447203064"/>
                    </a:ext>
                  </a:extLst>
                </a:gridCol>
              </a:tblGrid>
              <a:tr h="719602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জীবের বৈশিষ্ট্য</a:t>
                      </a:r>
                      <a:r>
                        <a:rPr lang="bn-IN" sz="36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জড়ের বৈশিষ্ট্য</a:t>
                      </a:r>
                      <a:r>
                        <a:rPr lang="bn-IN" sz="36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587841"/>
                  </a:ext>
                </a:extLst>
              </a:tr>
              <a:tr h="8610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জীব ছোট থেকে বড় হয়। </a:t>
                      </a:r>
                      <a:endParaRPr lang="en-US" sz="36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জড়বস্তু ছোট থেকে বড় হয় না। </a:t>
                      </a:r>
                      <a:endParaRPr lang="en-US" sz="36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237933"/>
                  </a:ext>
                </a:extLst>
              </a:tr>
              <a:tr h="13777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জীব নিজের মত করে নতুন জীবের জন্ম দেয়। </a:t>
                      </a:r>
                      <a:endParaRPr lang="en-US" sz="36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জড়বস্তু নিজের মত করে নতুন জীবের জন্ম দেয় না। </a:t>
                      </a:r>
                      <a:endParaRPr lang="en-US" sz="36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683351"/>
                  </a:ext>
                </a:extLst>
              </a:tr>
              <a:tr h="13777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জীবের বেঁচে থাকার জন্য খাদ্য, পানি ও বাতাস প্রয়োজন।</a:t>
                      </a:r>
                      <a:endParaRPr lang="en-US" sz="36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জড়বস্তু বেঁচে থাকার জন্য খাদ্য, পানি ও বাতাস প্রয়োজন হয় না। </a:t>
                      </a:r>
                      <a:endParaRPr lang="en-US" sz="36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267790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838" y="430944"/>
            <a:ext cx="2924175" cy="136385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5625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8073" y="734290"/>
            <a:ext cx="3089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কাজঃ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172" y="2347392"/>
            <a:ext cx="9379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দলে আলোচনা করে জীব ও জড়ের মধ্যে ৩টি পার্থক্য উল্লেখ করঃ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7486"/>
              </p:ext>
            </p:extLst>
          </p:nvPr>
        </p:nvGraphicFramePr>
        <p:xfrm>
          <a:off x="1523999" y="3379738"/>
          <a:ext cx="8425874" cy="2577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937">
                  <a:extLst>
                    <a:ext uri="{9D8B030D-6E8A-4147-A177-3AD203B41FA5}">
                      <a16:colId xmlns:a16="http://schemas.microsoft.com/office/drawing/2014/main" val="3194214132"/>
                    </a:ext>
                  </a:extLst>
                </a:gridCol>
                <a:gridCol w="4212937">
                  <a:extLst>
                    <a:ext uri="{9D8B030D-6E8A-4147-A177-3AD203B41FA5}">
                      <a16:colId xmlns:a16="http://schemas.microsoft.com/office/drawing/2014/main" val="2619976066"/>
                    </a:ext>
                  </a:extLst>
                </a:gridCol>
              </a:tblGrid>
              <a:tr h="644429">
                <a:tc>
                  <a:txBody>
                    <a:bodyPr/>
                    <a:lstStyle/>
                    <a:p>
                      <a:pPr algn="ctr"/>
                      <a:r>
                        <a:rPr lang="bn-IN" sz="3600" b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জীব 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জড় 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033778"/>
                  </a:ext>
                </a:extLst>
              </a:tr>
              <a:tr h="6444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98483"/>
                  </a:ext>
                </a:extLst>
              </a:tr>
              <a:tr h="6444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82836"/>
                  </a:ext>
                </a:extLst>
              </a:tr>
              <a:tr h="6444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36485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040" y="452367"/>
            <a:ext cx="2186059" cy="163743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1375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119716"/>
              </p:ext>
            </p:extLst>
          </p:nvPr>
        </p:nvGraphicFramePr>
        <p:xfrm>
          <a:off x="789709" y="1988764"/>
          <a:ext cx="10764981" cy="4334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5676">
                  <a:extLst>
                    <a:ext uri="{9D8B030D-6E8A-4147-A177-3AD203B41FA5}">
                      <a16:colId xmlns:a16="http://schemas.microsoft.com/office/drawing/2014/main" val="494811664"/>
                    </a:ext>
                  </a:extLst>
                </a:gridCol>
                <a:gridCol w="5469305">
                  <a:extLst>
                    <a:ext uri="{9D8B030D-6E8A-4147-A177-3AD203B41FA5}">
                      <a16:colId xmlns:a16="http://schemas.microsoft.com/office/drawing/2014/main" val="2447203064"/>
                    </a:ext>
                  </a:extLst>
                </a:gridCol>
              </a:tblGrid>
              <a:tr h="793401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জীব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জড়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587841"/>
                  </a:ext>
                </a:extLst>
              </a:tr>
              <a:tr h="8375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জীব ছোট থেকে বড় হয়। </a:t>
                      </a:r>
                      <a:endParaRPr lang="en-US" sz="36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জড়বস্তু ছোট থেকে বড় হয় না। </a:t>
                      </a:r>
                      <a:endParaRPr lang="en-US" sz="36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237933"/>
                  </a:ext>
                </a:extLst>
              </a:tr>
              <a:tr h="13400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জীব নিজের মত করে নতুন জীবের জন্ম দেয়। </a:t>
                      </a:r>
                      <a:endParaRPr lang="en-US" sz="36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জড়বস্তু নিজের মত করে নতুন জীবের জন্ম দেয় না। </a:t>
                      </a:r>
                      <a:endParaRPr lang="en-US" sz="36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683351"/>
                  </a:ext>
                </a:extLst>
              </a:tr>
              <a:tr h="11639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জীব চলাফেরা করতে পারে। </a:t>
                      </a:r>
                      <a:endParaRPr lang="en-US" sz="36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জড়বস্তু চলাফেরা করতে পারে না। </a:t>
                      </a:r>
                      <a:endParaRPr lang="en-US" sz="36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26779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16780" y="1018947"/>
            <a:ext cx="6181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দলনেতার মাধ্যমে দলীয় কাজ উপস্থাপনঃ 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5" b="6953"/>
          <a:stretch/>
        </p:blipFill>
        <p:spPr>
          <a:xfrm>
            <a:off x="7994072" y="520960"/>
            <a:ext cx="2227985" cy="129398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9578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3912" y="3270897"/>
            <a:ext cx="5434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নিজাম উদ্দিন</a:t>
            </a:r>
          </a:p>
          <a:p>
            <a:pPr algn="ctr"/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মল্লিকপুর সরকারী প্রাথমিক বিদ্যালয়</a:t>
            </a:r>
          </a:p>
          <a:p>
            <a:pPr algn="ctr"/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ছাতক, সুনামগঞ্জ। </a:t>
            </a:r>
          </a:p>
          <a:p>
            <a:pPr algn="ctr"/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মোবাইলঃ 01718782723</a:t>
            </a:r>
          </a:p>
          <a:p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ইমেইলঃ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nizamu93@gmail.com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929" y="362260"/>
            <a:ext cx="2610869" cy="262359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31265" t="16023" r="31086" b="15743"/>
          <a:stretch/>
        </p:blipFill>
        <p:spPr>
          <a:xfrm>
            <a:off x="7874939" y="492851"/>
            <a:ext cx="1958990" cy="2493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310856" y="3216703"/>
            <a:ext cx="50871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জড়</a:t>
            </a:r>
            <a:r>
              <a:rPr lang="en-US" sz="2800" b="1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আমাদের চারপাশে ..........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৩০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/১২/২০১৯খ্রি.  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  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9416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4982" y="1076142"/>
            <a:ext cx="1953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91145" y="4059383"/>
            <a:ext cx="6026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জীব কাকে বলে? ৩টি উদাহরণ দাও। </a:t>
            </a:r>
          </a:p>
          <a:p>
            <a:pPr marL="342900" indent="-342900">
              <a:buAutoNum type="arabicParenR"/>
            </a:pP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জড় কাকে বলে? 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৩টি উদাহরণ দাও।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91145" y="3052510"/>
            <a:ext cx="4973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প্রশ্নগুলোর উত্তর লেখঃ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926" y="663105"/>
            <a:ext cx="2619375" cy="17430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379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68582" y="3546764"/>
            <a:ext cx="89777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তোমাদের আশেপাশে যে সকল জীব ও জড়বস্তু দেখতে পাও তার একটি তালিকা তৈরি করে নিয়ে আসবে।</a:t>
            </a:r>
          </a:p>
          <a:p>
            <a:pPr marL="342900" indent="-342900">
              <a:buAutoNum type="arabicParenR"/>
            </a:pP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জীব ও জড়ের ৫টি করে বৈশিষ্ট্য লিখে নিয়ে আসবে। 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7781" y="1468582"/>
            <a:ext cx="2715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595" y="900512"/>
            <a:ext cx="2857500" cy="178246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4802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59" y="2065590"/>
            <a:ext cx="4011032" cy="264495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837" y="2065590"/>
            <a:ext cx="4298054" cy="264495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496778" y="1011340"/>
            <a:ext cx="45120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3919" y="5306293"/>
            <a:ext cx="38038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খোদা হাফেজ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19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958" y="1110557"/>
            <a:ext cx="3281290" cy="21908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911" y="3541712"/>
            <a:ext cx="3281290" cy="20555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335" y="3541713"/>
            <a:ext cx="3308146" cy="20555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99" b="12025"/>
          <a:stretch/>
        </p:blipFill>
        <p:spPr>
          <a:xfrm>
            <a:off x="652432" y="1110556"/>
            <a:ext cx="3334319" cy="21908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7" name="TextBox 6"/>
          <p:cNvSpPr txBox="1"/>
          <p:nvPr/>
        </p:nvSpPr>
        <p:spPr>
          <a:xfrm>
            <a:off x="3534748" y="464226"/>
            <a:ext cx="5001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চলো কয়েকটি ছবি দেখি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7363" y="2139857"/>
            <a:ext cx="3144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 কিসের ছবি?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13164" y="5708073"/>
            <a:ext cx="9019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হ্যাঁ, এগুলো হচ্ছে বিভিন্ন রকম জীবের/প্রাণীর ছবি।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6760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108" y="1318072"/>
            <a:ext cx="3013599" cy="211499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454" y="1321644"/>
            <a:ext cx="3282010" cy="211142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72" y="3728761"/>
            <a:ext cx="3013599" cy="200541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354" y="3728762"/>
            <a:ext cx="3229055" cy="200541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TextBox 5"/>
          <p:cNvSpPr txBox="1"/>
          <p:nvPr/>
        </p:nvSpPr>
        <p:spPr>
          <a:xfrm>
            <a:off x="3300727" y="549029"/>
            <a:ext cx="558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ছবিগুলো লক্ষ্য কর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1673" y="4017818"/>
            <a:ext cx="3920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 কী?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1673" y="5069156"/>
            <a:ext cx="3920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 হচ্ছে জড় পদার্থ।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83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622963" y="568036"/>
            <a:ext cx="4336473" cy="1371600"/>
          </a:xfrm>
          <a:prstGeom prst="ellipse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 ও জড় </a:t>
            </a:r>
            <a:endParaRPr lang="en-US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701637" y="1939636"/>
            <a:ext cx="6719455" cy="4352925"/>
            <a:chOff x="3165490" y="2483625"/>
            <a:chExt cx="5689455" cy="3864354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87970" y="4500129"/>
              <a:ext cx="2466975" cy="184785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5490" y="2483625"/>
              <a:ext cx="2625710" cy="1838993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5490" y="4500129"/>
              <a:ext cx="2625710" cy="182880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4116" y="2483625"/>
              <a:ext cx="2466975" cy="183899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1676493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8074" y="1565563"/>
            <a:ext cx="7190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শেষে শিক্ষার্থীরা...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599" y="3228109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২.১.১- 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পর্যবেক্ষণের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জড়ের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endParaRPr lang="bn-IN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২.১.২-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জীব ও জড়বস্তুর বৈশিষ্ট লিখতে পারবে। 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২.১.৩-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জড় ও জীবের পার্থক্য উল্লেখ করতে পারবে।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88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9243" y="3496696"/>
            <a:ext cx="6733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 চারপাশে আছে গাছপালা, পশুপাখি, ঘরবাড়ি, পুকুর, নদী, রাস্তাঘাট ইত্যাদি।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26" y="778542"/>
            <a:ext cx="2991401" cy="18478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349" y="778542"/>
            <a:ext cx="2731196" cy="18478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43" y="724856"/>
            <a:ext cx="2828925" cy="18478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639" y="3172935"/>
            <a:ext cx="2757488" cy="18478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191008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5236" y="3851563"/>
            <a:ext cx="67610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বিদ্যালয়ের শ্রেণিকক্ষে আমরা পড়াশোনা করি। এখানে আছে চেয়ার, টেবিল, বেঞ্চ, দরজা, জানালা, কালো/সাদা বোর্ড, বই, খাতা, কলম ইত্যাদি।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279" y="934385"/>
            <a:ext cx="3158535" cy="203048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36" y="906841"/>
            <a:ext cx="2783140" cy="205803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492" y="906841"/>
            <a:ext cx="3092670" cy="205803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583" y="3508223"/>
            <a:ext cx="3152231" cy="209766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034978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10" y="3865419"/>
            <a:ext cx="8312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 চারপাশে যা কিছু দেখি সেগুলোকে আমরা দুই ভাগে ভাগ করতে পারি। এগুলো হলোঃ জীব ও জড়।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254" y="1163783"/>
            <a:ext cx="2895599" cy="1828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10" y="1163783"/>
            <a:ext cx="3020133" cy="1828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8344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481</Words>
  <Application>Microsoft Office PowerPoint</Application>
  <PresentationFormat>Widescreen</PresentationFormat>
  <Paragraphs>86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Nizam</dc:creator>
  <cp:lastModifiedBy>Nizam</cp:lastModifiedBy>
  <cp:revision>23</cp:revision>
  <dcterms:created xsi:type="dcterms:W3CDTF">2019-12-30T08:16:35Z</dcterms:created>
  <dcterms:modified xsi:type="dcterms:W3CDTF">2020-01-09T07:34:50Z</dcterms:modified>
</cp:coreProperties>
</file>