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492" r:id="rId2"/>
    <p:sldId id="503" r:id="rId3"/>
    <p:sldId id="501" r:id="rId4"/>
    <p:sldId id="429" r:id="rId5"/>
    <p:sldId id="502" r:id="rId6"/>
    <p:sldId id="473" r:id="rId7"/>
    <p:sldId id="488" r:id="rId8"/>
    <p:sldId id="459" r:id="rId9"/>
    <p:sldId id="472" r:id="rId10"/>
    <p:sldId id="487" r:id="rId11"/>
    <p:sldId id="484" r:id="rId12"/>
    <p:sldId id="489" r:id="rId13"/>
    <p:sldId id="495" r:id="rId14"/>
    <p:sldId id="496" r:id="rId15"/>
    <p:sldId id="490" r:id="rId16"/>
    <p:sldId id="485" r:id="rId17"/>
    <p:sldId id="491" r:id="rId18"/>
    <p:sldId id="494" r:id="rId19"/>
    <p:sldId id="453" r:id="rId20"/>
    <p:sldId id="423" r:id="rId21"/>
    <p:sldId id="425" r:id="rId22"/>
    <p:sldId id="483" r:id="rId23"/>
    <p:sldId id="42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FFCC"/>
    <a:srgbClr val="006699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47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7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2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ক-দল: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শোষক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শ্রেণীর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শোষণই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মেহনতি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মানুষের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কষ্টের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অন্যতম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কারণ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 </a:t>
          </a:r>
          <a:endParaRPr lang="en-US" dirty="0"/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D268FA75-A581-494F-8F57-673F0FB72CF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 খ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-দল: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অধিকার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অসচেতনতাই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মেহনতি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মানুষের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কষ্টের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অন্যতম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কারণ</a:t>
          </a:r>
          <a:endParaRPr lang="en-US" b="1" dirty="0" smtClean="0">
            <a:latin typeface="NikoshBAN" pitchFamily="2" charset="0"/>
            <a:cs typeface="NikoshBAN" pitchFamily="2" charset="0"/>
          </a:endParaRPr>
        </a:p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  </a:t>
          </a:r>
          <a:endParaRPr lang="en-US" dirty="0"/>
        </a:p>
      </dgm:t>
    </dgm:pt>
    <dgm:pt modelId="{9506764A-F719-4808-930F-7E07010068E5}" type="parTrans" cxnId="{9889ABEF-0612-476B-94D1-BFA2BEF9A406}">
      <dgm:prSet/>
      <dgm:spPr/>
      <dgm:t>
        <a:bodyPr/>
        <a:lstStyle/>
        <a:p>
          <a:endParaRPr lang="en-US"/>
        </a:p>
      </dgm:t>
    </dgm:pt>
    <dgm:pt modelId="{58498150-CDA8-4B1B-9E83-15FD8F82377C}" type="sibTrans" cxnId="{9889ABEF-0612-476B-94D1-BFA2BEF9A406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2" custLinFactNeighborX="7246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FC5A8-C90A-47BF-9EF2-45749723DE37}" type="pres">
      <dgm:prSet presAssocID="{D23DEE27-DEAD-4544-940D-2F3AC1530DC5}" presName="sibTrans" presStyleCnt="0"/>
      <dgm:spPr/>
    </dgm:pt>
    <dgm:pt modelId="{093AC4F6-249F-4CC5-84DB-C1028D5CF4C0}" type="pres">
      <dgm:prSet presAssocID="{D268FA75-A581-494F-8F57-673F0FB72CF5}" presName="node" presStyleLbl="node1" presStyleIdx="1" presStyleCnt="2" custLinFactNeighborX="-6667" custLinFactNeighborY="7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56A07-5C0A-4C72-9379-0BC3D4DDD427}" type="presOf" srcId="{D268FA75-A581-494F-8F57-673F0FB72CF5}" destId="{093AC4F6-249F-4CC5-84DB-C1028D5CF4C0}" srcOrd="0" destOrd="0" presId="urn:microsoft.com/office/officeart/2005/8/layout/hList6"/>
    <dgm:cxn modelId="{BEB667B8-8C90-47E3-B321-7AA46F45A9B7}" type="presOf" srcId="{D09957A9-135C-49C5-BCE9-8A10F7345CFA}" destId="{D9D99E6A-CCD4-4DE7-98DD-2249D67A5288}" srcOrd="0" destOrd="0" presId="urn:microsoft.com/office/officeart/2005/8/layout/hList6"/>
    <dgm:cxn modelId="{2EFB1CBE-3624-46DA-99A0-B356A909AC96}" type="presOf" srcId="{E3F9D691-3097-4466-8781-D326C9922073}" destId="{6F662E97-E5E3-4CEB-B637-15B73671BB93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9889ABEF-0612-476B-94D1-BFA2BEF9A406}" srcId="{E3F9D691-3097-4466-8781-D326C9922073}" destId="{D268FA75-A581-494F-8F57-673F0FB72CF5}" srcOrd="1" destOrd="0" parTransId="{9506764A-F719-4808-930F-7E07010068E5}" sibTransId="{58498150-CDA8-4B1B-9E83-15FD8F82377C}"/>
    <dgm:cxn modelId="{2BFC8169-5554-4E6F-B38C-EC40BF3EA6BD}" type="presParOf" srcId="{6F662E97-E5E3-4CEB-B637-15B73671BB93}" destId="{D9D99E6A-CCD4-4DE7-98DD-2249D67A5288}" srcOrd="0" destOrd="0" presId="urn:microsoft.com/office/officeart/2005/8/layout/hList6"/>
    <dgm:cxn modelId="{E7B82F7F-2BA4-4C9F-9216-D7C9BDA2D951}" type="presParOf" srcId="{6F662E97-E5E3-4CEB-B637-15B73671BB93}" destId="{1E0FC5A8-C90A-47BF-9EF2-45749723DE37}" srcOrd="1" destOrd="0" presId="urn:microsoft.com/office/officeart/2005/8/layout/hList6"/>
    <dgm:cxn modelId="{D53D88BF-629A-49D1-A3E4-AD9784A92D2B}" type="presParOf" srcId="{6F662E97-E5E3-4CEB-B637-15B73671BB93}" destId="{093AC4F6-249F-4CC5-84DB-C1028D5CF4C0}" srcOrd="2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-479742" y="678879"/>
          <a:ext cx="4953000" cy="3595241"/>
        </a:xfrm>
        <a:prstGeom prst="flowChartManualOperati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41300" tIns="0" rIns="242505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800" b="1" kern="1200" dirty="0" smtClean="0">
              <a:latin typeface="NikoshBAN" pitchFamily="2" charset="0"/>
              <a:cs typeface="NikoshBAN" pitchFamily="2" charset="0"/>
            </a:rPr>
            <a:t>ক-দল: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শোষক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শ্রেণীর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শোষণই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মেহনতি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কষ্টের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অন্যতম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কারণ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800" kern="1200" dirty="0"/>
        </a:p>
      </dsp:txBody>
      <dsp:txXfrm rot="5400000">
        <a:off x="199138" y="990599"/>
        <a:ext cx="3595241" cy="2971800"/>
      </dsp:txXfrm>
    </dsp:sp>
    <dsp:sp modelId="{093AC4F6-249F-4CC5-84DB-C1028D5CF4C0}">
      <dsp:nvSpPr>
        <dsp:cNvPr id="0" name=""/>
        <dsp:cNvSpPr/>
      </dsp:nvSpPr>
      <dsp:spPr>
        <a:xfrm rot="16200000">
          <a:off x="3171764" y="678879"/>
          <a:ext cx="4953000" cy="3595241"/>
        </a:xfrm>
        <a:prstGeom prst="flowChartManualOperati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1300" tIns="0" rIns="242505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খ</a:t>
          </a:r>
          <a:r>
            <a:rPr lang="bn-BD" sz="3800" b="1" kern="1200" dirty="0" smtClean="0">
              <a:latin typeface="NikoshBAN" pitchFamily="2" charset="0"/>
              <a:cs typeface="NikoshBAN" pitchFamily="2" charset="0"/>
            </a:rPr>
            <a:t>-দল: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অধিকার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অসচেতনতাই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মেহনতি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কষ্টের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অন্যতম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কারণ</a:t>
          </a:r>
          <a:endParaRPr lang="en-US" sz="38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।  </a:t>
          </a:r>
          <a:endParaRPr lang="en-US" sz="3800" kern="1200" dirty="0"/>
        </a:p>
      </dsp:txBody>
      <dsp:txXfrm rot="5400000">
        <a:off x="3850644" y="990599"/>
        <a:ext cx="3595241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5346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212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7085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020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3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334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82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20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730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6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54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644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503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916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777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695"/>
          <a:stretch/>
        </p:blipFill>
        <p:spPr>
          <a:xfrm>
            <a:off x="1219200" y="1371600"/>
            <a:ext cx="6682687" cy="4695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3048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28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4495800"/>
            <a:ext cx="3733800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প্রিয়, ফুল খেলবার দিন নয় অদ্য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ধ্বংসের মুখোমুখি আমরা, </a:t>
            </a:r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56"/>
          <a:stretch/>
        </p:blipFill>
        <p:spPr>
          <a:xfrm>
            <a:off x="4822464" y="321409"/>
            <a:ext cx="3940536" cy="314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133"/>
          <a:stretch/>
        </p:blipFill>
        <p:spPr>
          <a:xfrm>
            <a:off x="457200" y="325420"/>
            <a:ext cx="3940536" cy="3088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74071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4114800"/>
            <a:ext cx="6934200" cy="20574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চিমনির মুখে শোনো সাইরেন-শঙ্খ,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গান গায় হাতুড়ি ও কাস্তে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26" y="533400"/>
            <a:ext cx="3901440" cy="278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33" t="5207" r="16001" b="8166"/>
          <a:stretch/>
        </p:blipFill>
        <p:spPr>
          <a:xfrm>
            <a:off x="533400" y="533400"/>
            <a:ext cx="3901440" cy="27889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0" y="5135880"/>
            <a:ext cx="51816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তিল তিল মরণেও জীবন অসংখ্য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জীবনকে চায় ভালোবাসতে।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066800"/>
            <a:ext cx="35052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16330"/>
            <a:ext cx="3505200" cy="3265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50222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5257800"/>
            <a:ext cx="51816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শতাব্দীলাঞ্ছিত আর্তের কান্না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প্রতি নিঃশ্বাসে আনে লজ্জা;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42" y="678280"/>
            <a:ext cx="5263816" cy="432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2509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5029200"/>
            <a:ext cx="51816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মৃত্যুর ভয়ে ভীরু বসে থাকা, আর না-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পরো পরো যুদ্ধের সজ্জা।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9977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99776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0" y="4724400"/>
            <a:ext cx="37338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স্বপ্নের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মদ্য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কাঠফাটা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9644" y="715122"/>
            <a:ext cx="3200400" cy="1992857"/>
            <a:chOff x="556260" y="1560261"/>
            <a:chExt cx="3048000" cy="1786758"/>
          </a:xfrm>
        </p:grpSpPr>
        <p:pic>
          <p:nvPicPr>
            <p:cNvPr id="7" name="Picture 6" descr="index.jpg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6260" y="1560261"/>
              <a:ext cx="3048000" cy="178675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931" t="19602" r="8621" b="33177"/>
            <a:stretch/>
          </p:blipFill>
          <p:spPr>
            <a:xfrm flipH="1">
              <a:off x="919117" y="2420471"/>
              <a:ext cx="1844040" cy="56132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4" y="3071505"/>
            <a:ext cx="4267149" cy="330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10" y="566998"/>
            <a:ext cx="4290390" cy="3268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93672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399" y="4648200"/>
            <a:ext cx="6096001" cy="16764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প্রিয়, ফুল খেলবার দিন নয় অদ্য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এসে গেছে ধ্বংসের বার্তা,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22960"/>
            <a:ext cx="3627119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3886199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489567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দুর্যোগ পথ হয় হোক দুর্বোধ্য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6" y="762001"/>
            <a:ext cx="3753124" cy="315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87" y="752736"/>
            <a:ext cx="3769513" cy="3223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47297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63"/>
          <a:stretch/>
        </p:blipFill>
        <p:spPr>
          <a:xfrm>
            <a:off x="457200" y="381000"/>
            <a:ext cx="82296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438400" y="5558099"/>
            <a:ext cx="4267200" cy="790956"/>
          </a:xfrm>
        </p:spPr>
        <p:txBody>
          <a:bodyPr/>
          <a:lstStyle/>
          <a:p>
            <a:pPr lvl="0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চিনে 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নেবে যৌবন-আত্মা।</a:t>
            </a: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9026" b="92114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140"/>
          <a:stretch/>
        </p:blipFill>
        <p:spPr>
          <a:xfrm>
            <a:off x="609600" y="431221"/>
            <a:ext cx="6629399" cy="5126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9538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6894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1/8/2020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794308474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819400"/>
            <a:ext cx="7023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মর্তুজার রহমান (সবুজ)</a:t>
            </a:r>
          </a:p>
          <a:p>
            <a:pPr algn="ctr"/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গোলমুন্ডা ফাজিল মাদরাসা</a:t>
            </a:r>
            <a:endParaRPr lang="en-US" sz="3200" dirty="0" smtClean="0"/>
          </a:p>
          <a:p>
            <a:r>
              <a:rPr lang="en-US" sz="3200" dirty="0" smtClean="0"/>
              <a:t>madrasha.gol@gmail.com</a:t>
            </a:r>
            <a:endParaRPr lang="en-US" sz="3200" dirty="0"/>
          </a:p>
        </p:txBody>
      </p:sp>
      <p:pic>
        <p:nvPicPr>
          <p:cNvPr id="9" name="Picture 8" descr="picture-22606-1389684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04800"/>
            <a:ext cx="1981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তাঁর লেখনিতে কী ধারণ করতেন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0" y="2130650"/>
            <a:ext cx="4220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1438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মেহনতি মানূষের মুক্তির সংগ্রাম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আর্ত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0" y="5804109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পীড়িত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213279" y="4953594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 ফুল খেলার দিন নয় কারণ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বর্তমানটা ভীষণ কষ্টের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শোষিতদের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ধনীরা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আরাম-আয়েসে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1066800" y="1600200"/>
            <a:ext cx="6553200" cy="46935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2967335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শ্রমজীবী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কিভাবে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করা যায় ১০টি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বাক্যে লিখে আনবে।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0"/>
            <a:ext cx="4307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24000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600" r="80533"/>
          <a:stretch/>
        </p:blipFill>
        <p:spPr>
          <a:xfrm>
            <a:off x="6096000" y="4419600"/>
            <a:ext cx="1333500" cy="92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4246" y="42579"/>
            <a:ext cx="5029200" cy="533399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85762" y="62298"/>
            <a:ext cx="7920038" cy="533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1038" y="42579"/>
            <a:ext cx="7629525" cy="533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May.-Day.11.-Pic-1.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108247"/>
            <a:ext cx="3349293" cy="2430780"/>
          </a:xfrm>
          <a:prstGeom prst="rect">
            <a:avLst/>
          </a:prstGeom>
        </p:spPr>
      </p:pic>
      <p:pic>
        <p:nvPicPr>
          <p:cNvPr id="20" name="Picture 19" descr="index.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501" y="1108247"/>
            <a:ext cx="3349293" cy="23705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12" y="3931920"/>
            <a:ext cx="3343188" cy="2427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547"/>
          <a:stretch/>
        </p:blipFill>
        <p:spPr>
          <a:xfrm>
            <a:off x="609599" y="3931920"/>
            <a:ext cx="3343188" cy="2427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72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60866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IN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মে-দিনের কবিতা</a:t>
            </a:r>
          </a:p>
          <a:p>
            <a:pPr marL="54864" algn="r">
              <a:spcBef>
                <a:spcPct val="0"/>
              </a:spcBef>
              <a:defRPr/>
            </a:pPr>
            <a:r>
              <a:rPr lang="bn-IN" sz="44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সুভাষ মুখোপাধ্যায়</a:t>
            </a:r>
            <a:endParaRPr lang="en-US" sz="4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695"/>
          <a:stretch/>
        </p:blipFill>
        <p:spPr>
          <a:xfrm>
            <a:off x="1630680" y="2362200"/>
            <a:ext cx="4924425" cy="3460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9892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400800" y="685800"/>
            <a:ext cx="2590800" cy="1752600"/>
          </a:xfrm>
          <a:prstGeom prst="wedgeRoundRectCallout">
            <a:avLst>
              <a:gd name="adj1" fmla="val -77077"/>
              <a:gd name="adj2" fmla="val 666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248400" y="4038600"/>
            <a:ext cx="2743200" cy="2438400"/>
          </a:xfrm>
          <a:prstGeom prst="wedgeRoundRectCallout">
            <a:avLst>
              <a:gd name="adj1" fmla="val -71095"/>
              <a:gd name="adj2" fmla="val -2275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নূ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দিত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42239" y="4305300"/>
            <a:ext cx="2590800" cy="1905000"/>
          </a:xfrm>
          <a:prstGeom prst="wedgeRoundRectCallout">
            <a:avLst>
              <a:gd name="adj1" fmla="val 73961"/>
              <a:gd name="adj2" fmla="val -374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28600" y="838200"/>
            <a:ext cx="2590800" cy="2057400"/>
          </a:xfrm>
          <a:prstGeom prst="wedgeRoundRectCallout">
            <a:avLst>
              <a:gd name="adj1" fmla="val 75933"/>
              <a:gd name="adj2" fmla="val 375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14" name="Picture 13" descr="31po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584" y="1346774"/>
            <a:ext cx="2251109" cy="2539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3352800" y="4038600"/>
            <a:ext cx="2362199" cy="7271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সুভাষ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মুখোপাধ্যায়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81039" y="2560320"/>
            <a:ext cx="2729561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1639" y="5257800"/>
            <a:ext cx="2819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2239" y="3111787"/>
            <a:ext cx="2971800" cy="1079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0840" y="2819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039" y="33776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ভারতের নদীয়া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6361" y="5486400"/>
            <a:ext cx="252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২০০৩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1377434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পদাতিক, অগ্নিকোন,চিরকুট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5621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একাডেমী,আনন্দ,সোভিয়েত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ল্যান্ড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নেহেরু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4939605"/>
            <a:ext cx="2628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নাজিম হিকমতের কবিতা, পাবলো নেরুদার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কবিতাগুচ্ছ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5029200"/>
            <a:ext cx="213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হাংরাস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 animBg="1"/>
      <p:bldP spid="15" grpId="0" animBg="1"/>
      <p:bldP spid="16" grpId="0" animBg="1"/>
      <p:bldP spid="17" grpId="0" animBg="1"/>
      <p:bldP spid="6" grpId="0"/>
      <p:bldP spid="9" grpId="0"/>
      <p:bldP spid="18" grpId="0"/>
      <p:bldP spid="2" grpId="0"/>
      <p:bldP spid="3" grpId="0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3868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সেঁকে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বিপদ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ভেজে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8665" y="3200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সাইরেন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185" y="525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22732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পীড়িত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33" t="16879" r="12500" b="9817"/>
          <a:stretch/>
        </p:blipFill>
        <p:spPr>
          <a:xfrm>
            <a:off x="2860838" y="1295401"/>
            <a:ext cx="2656509" cy="167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06" y="3002756"/>
            <a:ext cx="2573185" cy="1614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92" y="4935855"/>
            <a:ext cx="2590800" cy="1771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797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13733"/>
            <a:ext cx="4740700" cy="4207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10445</TotalTime>
  <Words>695</Words>
  <Application>Microsoft Office PowerPoint</Application>
  <PresentationFormat>On-screen Show (4:3)</PresentationFormat>
  <Paragraphs>163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1013</cp:revision>
  <dcterms:created xsi:type="dcterms:W3CDTF">2006-08-16T00:00:00Z</dcterms:created>
  <dcterms:modified xsi:type="dcterms:W3CDTF">2020-01-08T12:21:57Z</dcterms:modified>
</cp:coreProperties>
</file>