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87" r:id="rId3"/>
    <p:sldId id="256" r:id="rId4"/>
    <p:sldId id="277" r:id="rId5"/>
    <p:sldId id="267" r:id="rId6"/>
    <p:sldId id="284" r:id="rId7"/>
    <p:sldId id="282" r:id="rId8"/>
    <p:sldId id="286" r:id="rId9"/>
    <p:sldId id="263" r:id="rId10"/>
    <p:sldId id="268" r:id="rId11"/>
    <p:sldId id="285" r:id="rId12"/>
    <p:sldId id="270" r:id="rId13"/>
    <p:sldId id="271" r:id="rId14"/>
    <p:sldId id="272" r:id="rId15"/>
    <p:sldId id="273" r:id="rId16"/>
    <p:sldId id="274" r:id="rId17"/>
    <p:sldId id="275" r:id="rId18"/>
    <p:sldId id="279" r:id="rId19"/>
    <p:sldId id="278" r:id="rId20"/>
    <p:sldId id="280"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41" autoAdjust="0"/>
  </p:normalViewPr>
  <p:slideViewPr>
    <p:cSldViewPr>
      <p:cViewPr>
        <p:scale>
          <a:sx n="50" d="100"/>
          <a:sy n="50" d="100"/>
        </p:scale>
        <p:origin x="-1956"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6C9FD-3233-4115-804F-55DC7A3FA910}" type="datetimeFigureOut">
              <a:rPr lang="en-US" smtClean="0"/>
              <a:pPr/>
              <a:t>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03C2A-452F-419B-98CD-9DDA2D037572}" type="slidenum">
              <a:rPr lang="en-US" smtClean="0"/>
              <a:pPr/>
              <a:t>‹#›</a:t>
            </a:fld>
            <a:endParaRPr lang="en-US"/>
          </a:p>
        </p:txBody>
      </p:sp>
    </p:spTree>
    <p:extLst>
      <p:ext uri="{BB962C8B-B14F-4D97-AF65-F5344CB8AC3E}">
        <p14:creationId xmlns:p14="http://schemas.microsoft.com/office/powerpoint/2010/main" val="2225995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mtClean="0"/>
              <a:t>শ্রেণি</a:t>
            </a:r>
            <a:r>
              <a:rPr lang="bn-BD" baseline="0" smtClean="0"/>
              <a:t> কার্যক্রমের শুরুতে আজকের পাঠে শিক্ষার্থীদের স্বাগত জানানোর উদ্দেশ্যে অধ্যায়ের সাথে সাদৃশ্যপূর্ণ ছবিসহ স্লাইডটি ব্যবহার করা হয়েছে। তবে বিষয়শিক্ষক ইচ্ছে করলে ছবিটি বাদ দিতে পারেন </a:t>
            </a:r>
            <a:endParaRPr lang="en-US"/>
          </a:p>
        </p:txBody>
      </p:sp>
      <p:sp>
        <p:nvSpPr>
          <p:cNvPr id="4" name="Slide Number Placeholder 3"/>
          <p:cNvSpPr>
            <a:spLocks noGrp="1"/>
          </p:cNvSpPr>
          <p:nvPr>
            <p:ph type="sldNum" sz="quarter" idx="10"/>
          </p:nvPr>
        </p:nvSpPr>
        <p:spPr/>
        <p:txBody>
          <a:bodyPr/>
          <a:lstStyle/>
          <a:p>
            <a:fld id="{18803C2A-452F-419B-98CD-9DDA2D03757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বৈজ্ঞানিক প্রক্রিয়ার ধাপগুলোর উপস্থাপন অব্যাহত রয়েছে।</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বৈজ্ঞানিক প্রক্রিয়ার ধাপগুলোর উপস্থাপন অব্যাহত রয়েছে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বৈজ্ঞানিক প্রক্রিয়ার ধাপগুলোর উপস্থাপন অব্যাহত রয়েছে</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বৈজ্ঞানিক প্রক্রিয়ার ধাপগুলোর উপস্থাপন অব্যাহত রয়েছে</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বৈজ্ঞানিক প্রক্রিয়ার ধাপগুলোর উপস্থাপন অব্যাহত রয়েছে</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বৈজ্ঞানিক প্রক্রিয়ার ধাপগুলোর উপস্থাপন অব্যাহত রয়েছে</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দলগত কাজঃ</a:t>
            </a:r>
            <a:endParaRPr lang="bn-BD" baseline="0" dirty="0" smtClean="0"/>
          </a:p>
          <a:p>
            <a:r>
              <a:rPr lang="bn-BD" baseline="0" dirty="0" smtClean="0"/>
              <a:t> এখানে শিক্ষার্থীদের সুবিধামত বিভিন্ন নামের  দলে ভাগ করে নিতে পারেন।</a:t>
            </a:r>
          </a:p>
          <a:p>
            <a:r>
              <a:rPr lang="bn-BD" baseline="0" dirty="0" smtClean="0"/>
              <a:t>প্রত্যেক দলকে বৈজ্ঞানিক প্রক্রিয়ার ধাপগুলোর নাম লিখে ধারাবাহিকভাবে সাজাতে বলতে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বৈজ্ঞানিক প্রক্রিয়ার ধাপগুলোর নাম ধারাবাহিকভাবে সাজাতে পেরেছে কি-না তা মিলিয়ে দেখতা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 আজকের পাঠের মূল বিষয়বস্তু শিক্ষার্থীদের পূনরায় মনে করিয়ে দেবার চেষ্টা করা হয়েছে।</a:t>
            </a:r>
            <a:r>
              <a:rPr lang="en-US" baseline="0" dirty="0" smtClean="0">
                <a:latin typeface="NikoshBAN" pitchFamily="2" charset="0"/>
                <a:cs typeface="NikoshBAN" pitchFamily="2" charset="0"/>
              </a:rPr>
              <a:t> </a:t>
            </a:r>
            <a:r>
              <a:rPr lang="bn-BD" dirty="0" smtClean="0"/>
              <a:t>স্লাইডে</a:t>
            </a:r>
            <a:r>
              <a:rPr lang="bn-BD" baseline="0" dirty="0" smtClean="0"/>
              <a:t> উল্লেখিত কী</a:t>
            </a:r>
            <a:r>
              <a:rPr lang="en-US" baseline="0" dirty="0" smtClean="0"/>
              <a:t>-</a:t>
            </a:r>
            <a:r>
              <a:rPr lang="bn-BD" baseline="0" dirty="0" smtClean="0"/>
              <a:t>নোটসমূহের আলোকে শিক্ষার্থীদের কোনো জিজ্ঞাসা আছে কি-না তা জানার চেষ্টা করলে ভালো হয়</a:t>
            </a:r>
            <a:r>
              <a:rPr lang="en-US" baseline="0" dirty="0" smtClean="0"/>
              <a:t> </a:t>
            </a:r>
            <a:r>
              <a:rPr lang="bn-BD" baseline="0" smtClean="0"/>
              <a:t>এবং কী-নোটগুলো শিক্ষার্থীদের লিখে নিতে বলতে পারেন।</a:t>
            </a:r>
            <a:endParaRPr lang="en-US" dirty="0" smtClean="0"/>
          </a:p>
        </p:txBody>
      </p:sp>
      <p:sp>
        <p:nvSpPr>
          <p:cNvPr id="4" name="Slide Number Placeholder 3"/>
          <p:cNvSpPr>
            <a:spLocks noGrp="1"/>
          </p:cNvSpPr>
          <p:nvPr>
            <p:ph type="sldNum" sz="quarter" idx="10"/>
          </p:nvPr>
        </p:nvSpPr>
        <p:spPr/>
        <p:txBody>
          <a:bodyPr/>
          <a:lstStyle/>
          <a:p>
            <a:fld id="{18803C2A-452F-419B-98CD-9DDA2D03757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পাঠ শিরোনাম বের করার জন্য প্রথমে</a:t>
            </a:r>
            <a:r>
              <a:rPr lang="bn-BD" sz="1200" baseline="0" dirty="0" smtClean="0">
                <a:latin typeface="NikoshBAN" pitchFamily="2" charset="0"/>
                <a:cs typeface="NikoshBAN" pitchFamily="2" charset="0"/>
              </a:rPr>
              <a:t> ভিডিওটি  দেখিয়ে </a:t>
            </a:r>
            <a:r>
              <a:rPr lang="bn-BD" sz="1200" dirty="0" smtClean="0">
                <a:latin typeface="NikoshBAN" pitchFamily="2" charset="0"/>
                <a:cs typeface="NikoshBAN" pitchFamily="2" charset="0"/>
              </a:rPr>
              <a:t>শিক্ষার্থীদের </a:t>
            </a:r>
            <a:r>
              <a:rPr lang="bn-BD" sz="1200" baseline="0" dirty="0" smtClean="0">
                <a:latin typeface="NikoshBAN" pitchFamily="2" charset="0"/>
                <a:cs typeface="NikoshBAN" pitchFamily="2" charset="0"/>
              </a:rPr>
              <a:t>স্লাইডে উল্লেখিত</a:t>
            </a:r>
            <a:r>
              <a:rPr lang="bn-BD" sz="1200" dirty="0" smtClean="0">
                <a:latin typeface="NikoshBAN" pitchFamily="2" charset="0"/>
                <a:cs typeface="NikoshBAN" pitchFamily="2" charset="0"/>
              </a:rPr>
              <a:t> প্রশ্ন করতে পারেন</a:t>
            </a:r>
            <a:r>
              <a:rPr lang="bn-BD" sz="1200" baseline="0" dirty="0" smtClean="0">
                <a:latin typeface="NikoshBAN" pitchFamily="2" charset="0"/>
                <a:cs typeface="NikoshBAN" pitchFamily="2" charset="0"/>
              </a:rPr>
              <a:t> এবং বিশেষক্ষেত্রে আপনি শিক্ষার্থীদের সাহায্য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যেমনঃ ভিডিওতে যে ঘটনাটি দেখলে তা কি মানুষ সৃষ্টি করেছে? (না)।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তাহলে এটি কোন ধরনের ঘটনা?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এটি একটি প্রাকৃতিক ঘটনা।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এই প্রাকৃতিক ঘটনা সম্পর্কে জানতে হলে আমাদের কী জানা প্রয়োজন? (বিজ্ঞান)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তবে 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dirty="0" smtClean="0">
                <a:latin typeface="AdarshaLipiCon" pitchFamily="2" charset="0"/>
                <a:cs typeface="NikoshBAN" pitchFamily="2" charset="0"/>
              </a:rPr>
              <a:t>এই স্লাইড থেকে প্রথম</a:t>
            </a:r>
            <a:r>
              <a:rPr lang="bn-BD" sz="1200" baseline="0" dirty="0" smtClean="0">
                <a:latin typeface="AdarshaLipiCon" pitchFamily="2" charset="0"/>
                <a:cs typeface="NikoshBAN" pitchFamily="2" charset="0"/>
              </a:rPr>
              <a:t> ও দ্বিতীয় শিখনফল অর্জনের উদ্দেশ্যে পাঠ উপস্থাপন শুরু ।</a:t>
            </a:r>
            <a:r>
              <a:rPr lang="en-US" sz="1200" baseline="0" dirty="0" smtClean="0">
                <a:latin typeface="AdarshaLipiCon" pitchFamily="2" charset="0"/>
                <a:cs typeface="NikoshBAN" pitchFamily="2" charset="0"/>
              </a:rPr>
              <a:t> </a:t>
            </a:r>
            <a:r>
              <a:rPr lang="bn-BD" sz="1200" dirty="0" smtClean="0">
                <a:latin typeface="AdarshaLipiCon" pitchFamily="2" charset="0"/>
                <a:cs typeface="NikoshBAN" pitchFamily="2" charset="0"/>
              </a:rPr>
              <a:t>আমাদের চারপাশে ঘটে এমন কয়েকটি ঘটনা</a:t>
            </a:r>
            <a:r>
              <a:rPr lang="bn-BD" sz="1200" baseline="0" dirty="0" smtClean="0">
                <a:latin typeface="AdarshaLipiCon" pitchFamily="2" charset="0"/>
                <a:cs typeface="NikoshBAN" pitchFamily="2" charset="0"/>
              </a:rPr>
              <a:t> দেখানোর জন্য এরকম একটি ভিডিওটি দেখানোর ব্যবস্থা করা যেতে পারে।</a:t>
            </a:r>
            <a:r>
              <a:rPr lang="en-US" sz="1200" baseline="0" dirty="0" smtClean="0">
                <a:latin typeface="AdarshaLipiCon" pitchFamily="2" charset="0"/>
                <a:cs typeface="NikoshBAN" pitchFamily="2" charset="0"/>
              </a:rPr>
              <a:t> </a:t>
            </a:r>
            <a:r>
              <a:rPr lang="bn-BD" sz="1200" dirty="0" smtClean="0">
                <a:latin typeface="NikoshBAN" pitchFamily="2" charset="0"/>
                <a:cs typeface="NikoshBAN" pitchFamily="2" charset="0"/>
              </a:rPr>
              <a:t>তবে 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endParaRPr lang="bn-BD" sz="1200" baseline="0" dirty="0" smtClean="0">
              <a:latin typeface="AdarshaLipiCon" pitchFamily="2" charset="0"/>
              <a:cs typeface="NikoshBAN" pitchFamily="2" charset="0"/>
            </a:endParaRPr>
          </a:p>
          <a:p>
            <a:r>
              <a:rPr lang="bn-BD" sz="1200" baseline="0" dirty="0" smtClean="0">
                <a:latin typeface="AdarshaLipiCon" pitchFamily="2" charset="0"/>
                <a:cs typeface="NikoshBAN" pitchFamily="2" charset="0"/>
              </a:rPr>
              <a:t>অথবা  অন্য কোনো যুক্তিযুক্ত উপায় অবলম্বন করে কাজটি করতে পারেন (যেমন নিজের তোলা ভিডিও/ছবি)</a:t>
            </a:r>
            <a:r>
              <a:rPr lang="bn-BD" sz="1200" baseline="0" dirty="0" smtClean="0">
                <a:latin typeface="NikoshBAN" pitchFamily="2" charset="0"/>
                <a:cs typeface="NikoshBAN" pitchFamily="2" charset="0"/>
              </a:rPr>
              <a:t>।</a:t>
            </a: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এখানে</a:t>
            </a:r>
            <a:r>
              <a:rPr lang="bn-BD" baseline="0" dirty="0" smtClean="0">
                <a:latin typeface="NikoshBAN" pitchFamily="2" charset="0"/>
                <a:cs typeface="NikoshBAN" pitchFamily="2" charset="0"/>
              </a:rPr>
              <a:t> শিক্ষার্থীদের জ্ঞান বলতে কী বুঝায় সে সম্পর্কে উপস্থাপনের উদ্দেশ্যে এধরনের ছবি দেখানোর ব্যবস্থা করা  যেতে পারে।তবে সরাসরি কোনো কিছু বলে না দিয়ে তাদেরকে বিভিন্ন ইঙ্গিত দিয়ে/ অথবা বোর্ড ব্যবহার করে সহায়তা করলে ভালো হয়।</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এখানে</a:t>
            </a:r>
            <a:r>
              <a:rPr lang="bn-BD" baseline="0" dirty="0" smtClean="0"/>
              <a:t> বিজ্ঞান ও বৈজ্ঞানিক প্রক্রিয়ার সঙ্ঘা শিক্ষার্থীদের কাছ থেকে বের করে আনার চেষ্টা করা হয়েছে। এই স্লাইডে প্রথম ও দ্বিতীয় শিখনফল অর্জন করা শেষ হবে।</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এখানে</a:t>
            </a:r>
            <a:r>
              <a:rPr lang="bn-BD" baseline="0" dirty="0" smtClean="0"/>
              <a:t> বিজ্ঞান ও বৈজ্ঞানিক প্রক্রিয়ার সঙ্ঘা শিক্ষার্থীদের কাছ থেকে বের করে আনার চেষ্টা করা হয়েছে। এক্ষেত্রে স্লাইডে উল্লেখিত প্রশ্নগুলো করার মাধ্যমে প্রাপ্ত উত্তর বোর্ডে লিখে শিক্ষার্থীদের চিন্তা করার সুযোগ করে দিতে পারেন যাতে শিক্ষার্থীরা নিজেরাই বিজ্ঞান ও বৈজ্ঞানিক প্রক্রিয়ার সঙ্ঘা বলতে পারে ।  এই স্লাইডে প্রথম ও দ্বিতীয় শিখনফল অর্জন করা শেষ হবে।</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প্রথম</a:t>
            </a:r>
            <a:r>
              <a:rPr lang="bn-BD" baseline="0" dirty="0" smtClean="0"/>
              <a:t> শিখনফল অর্জিত হলো কি-না তা যাচাইএর উদ্দেশ্যে একক কাজের ব্যবস্থা করা যেতে পারে।</a:t>
            </a:r>
            <a:r>
              <a:rPr lang="bn-BD" dirty="0" smtClean="0"/>
              <a:t>প্রতিটি</a:t>
            </a:r>
            <a:r>
              <a:rPr lang="bn-BD" baseline="0" dirty="0" smtClean="0"/>
              <a:t> প্রশ্নের সম্ভাব্য উত্তর বোর্ডে লিখে দিয়ে তাদের উত্তরের সাথে মিলিয়ে নিতে বলতে পারেন। প্রয়োজনে শিক্ষার্থিরা লিখে নিতে পারবে।</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 থেকে</a:t>
            </a:r>
            <a:r>
              <a:rPr lang="bn-BD" baseline="0" dirty="0" smtClean="0"/>
              <a:t> বৈজ্ঞানিক প্রক্রিয়ার ধাপগুলোর উপস্থাপন শুরু করা হয়েছে।  এক্ষেত্রে স্লাইডে উল্লেখিত প্রশ্নগুলো করার মাধ্যমে প্রাপ্ত উত্তর বোর্ডে লিখে শিক্ষার্থীদের চিন্তা করার সুযোগ করে দিতে পারেন যাতে শিক্ষার্থীরা নিজেরাই  প্রতিটি ধাপের নামকরণ করতে পারে। প্রয়োজনে  নামকরণে </a:t>
            </a:r>
            <a:r>
              <a:rPr lang="bn-BD" baseline="0" dirty="0" smtClean="0">
                <a:latin typeface="NikoshBAN" pitchFamily="2" charset="0"/>
                <a:cs typeface="NikoshBAN" pitchFamily="2" charset="0"/>
              </a:rPr>
              <a:t>বিভিন্ন ইঙ্গিত দিয়ে</a:t>
            </a:r>
            <a:r>
              <a:rPr lang="bn-BD" baseline="0" dirty="0" smtClean="0"/>
              <a:t> শিক্ষার্থীদের সাহায্য করা যেতে পারে।</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4D9E5-56EE-48E7-827D-E6661F492703}"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4D9E5-56EE-48E7-827D-E6661F492703}" type="datetimeFigureOut">
              <a:rPr lang="en-US" smtClean="0"/>
              <a:pPr/>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4D9E5-56EE-48E7-827D-E6661F492703}" type="datetimeFigureOut">
              <a:rPr lang="en-US" smtClean="0"/>
              <a:pPr/>
              <a:t>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4D9E5-56EE-48E7-827D-E6661F492703}" type="datetimeFigureOut">
              <a:rPr lang="en-US" smtClean="0"/>
              <a:pPr/>
              <a:t>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4D9E5-56EE-48E7-827D-E6661F492703}" type="datetimeFigureOut">
              <a:rPr lang="en-US" smtClean="0"/>
              <a:pPr/>
              <a:t>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4D9E5-56EE-48E7-827D-E6661F492703}" type="datetimeFigureOut">
              <a:rPr lang="en-US" smtClean="0"/>
              <a:pPr/>
              <a:t>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FD6D1-5CD8-4800-8227-F7D6F56E93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7.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 name="Picture 4" descr="ROSE - Copy copy.png"/>
          <p:cNvPicPr>
            <a:picLocks noChangeAspect="1"/>
          </p:cNvPicPr>
          <p:nvPr/>
        </p:nvPicPr>
        <p:blipFill>
          <a:blip r:embed="rId3" cstate="print"/>
          <a:stretch>
            <a:fillRect/>
          </a:stretch>
        </p:blipFill>
        <p:spPr>
          <a:xfrm>
            <a:off x="3352800" y="3173530"/>
            <a:ext cx="2341550" cy="3760670"/>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Welcome.gif"/>
          <p:cNvPicPr>
            <a:picLocks noChangeAspect="1"/>
          </p:cNvPicPr>
          <p:nvPr/>
        </p:nvPicPr>
        <p:blipFill>
          <a:blip r:embed="rId4" cstate="print"/>
          <a:stretch>
            <a:fillRect/>
          </a:stretch>
        </p:blipFill>
        <p:spPr>
          <a:xfrm>
            <a:off x="1905000" y="1676400"/>
            <a:ext cx="5177741" cy="22938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pic>
        <p:nvPicPr>
          <p:cNvPr id="3" name="Picture 2" descr="Girl-1.png"/>
          <p:cNvPicPr>
            <a:picLocks noChangeAspect="1"/>
          </p:cNvPicPr>
          <p:nvPr/>
        </p:nvPicPr>
        <p:blipFill>
          <a:blip r:embed="rId3" cstate="print"/>
          <a:stretch>
            <a:fillRect/>
          </a:stretch>
        </p:blipFill>
        <p:spPr>
          <a:xfrm>
            <a:off x="838200" y="1524000"/>
            <a:ext cx="4724400" cy="4948809"/>
          </a:xfrm>
          <a:prstGeom prst="rect">
            <a:avLst/>
          </a:prstGeom>
        </p:spPr>
      </p:pic>
      <p:sp>
        <p:nvSpPr>
          <p:cNvPr id="4" name="TextBox 3"/>
          <p:cNvSpPr txBox="1"/>
          <p:nvPr/>
        </p:nvSpPr>
        <p:spPr>
          <a:xfrm>
            <a:off x="1675285" y="533400"/>
            <a:ext cx="518271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000" dirty="0" smtClean="0">
                <a:latin typeface="NikoshBAN" pitchFamily="2" charset="0"/>
                <a:cs typeface="NikoshBAN" pitchFamily="2" charset="0"/>
              </a:rPr>
              <a:t>এখন বৈজ্ঞানিক প্রক্রিয়ার ধাপগুলো দেখো</a:t>
            </a:r>
            <a:endParaRPr lang="en-US" sz="2000" dirty="0">
              <a:latin typeface="NikoshBAN" pitchFamily="2" charset="0"/>
              <a:cs typeface="NikoshBAN" pitchFamily="2" charset="0"/>
            </a:endParaRPr>
          </a:p>
        </p:txBody>
      </p:sp>
      <p:grpSp>
        <p:nvGrpSpPr>
          <p:cNvPr id="12" name="Group 11"/>
          <p:cNvGrpSpPr/>
          <p:nvPr/>
        </p:nvGrpSpPr>
        <p:grpSpPr>
          <a:xfrm>
            <a:off x="2136230" y="1534506"/>
            <a:ext cx="3429000" cy="1005742"/>
            <a:chOff x="4724400" y="1524000"/>
            <a:chExt cx="3429000" cy="1005742"/>
          </a:xfrm>
        </p:grpSpPr>
        <p:sp>
          <p:nvSpPr>
            <p:cNvPr id="10" name="Freeform 9"/>
            <p:cNvSpPr/>
            <p:nvPr/>
          </p:nvSpPr>
          <p:spPr>
            <a:xfrm>
              <a:off x="4724400" y="1524000"/>
              <a:ext cx="3429000" cy="1005742"/>
            </a:xfrm>
            <a:custGeom>
              <a:avLst/>
              <a:gdLst>
                <a:gd name="connsiteX0" fmla="*/ 0 w 3124200"/>
                <a:gd name="connsiteY0" fmla="*/ 165103 h 990600"/>
                <a:gd name="connsiteX1" fmla="*/ 48358 w 3124200"/>
                <a:gd name="connsiteY1" fmla="*/ 48358 h 990600"/>
                <a:gd name="connsiteX2" fmla="*/ 165104 w 3124200"/>
                <a:gd name="connsiteY2" fmla="*/ 1 h 990600"/>
                <a:gd name="connsiteX3" fmla="*/ 520700 w 3124200"/>
                <a:gd name="connsiteY3" fmla="*/ 0 h 990600"/>
                <a:gd name="connsiteX4" fmla="*/ 520700 w 3124200"/>
                <a:gd name="connsiteY4" fmla="*/ 0 h 990600"/>
                <a:gd name="connsiteX5" fmla="*/ 1301750 w 3124200"/>
                <a:gd name="connsiteY5" fmla="*/ 0 h 990600"/>
                <a:gd name="connsiteX6" fmla="*/ 2959097 w 3124200"/>
                <a:gd name="connsiteY6" fmla="*/ 0 h 990600"/>
                <a:gd name="connsiteX7" fmla="*/ 3075842 w 3124200"/>
                <a:gd name="connsiteY7" fmla="*/ 48358 h 990600"/>
                <a:gd name="connsiteX8" fmla="*/ 3124199 w 3124200"/>
                <a:gd name="connsiteY8" fmla="*/ 165104 h 990600"/>
                <a:gd name="connsiteX9" fmla="*/ 3124200 w 3124200"/>
                <a:gd name="connsiteY9" fmla="*/ 577850 h 990600"/>
                <a:gd name="connsiteX10" fmla="*/ 3124200 w 3124200"/>
                <a:gd name="connsiteY10" fmla="*/ 577850 h 990600"/>
                <a:gd name="connsiteX11" fmla="*/ 3124200 w 3124200"/>
                <a:gd name="connsiteY11" fmla="*/ 825500 h 990600"/>
                <a:gd name="connsiteX12" fmla="*/ 3124200 w 3124200"/>
                <a:gd name="connsiteY12" fmla="*/ 825497 h 990600"/>
                <a:gd name="connsiteX13" fmla="*/ 3075842 w 3124200"/>
                <a:gd name="connsiteY13" fmla="*/ 942242 h 990600"/>
                <a:gd name="connsiteX14" fmla="*/ 2959096 w 3124200"/>
                <a:gd name="connsiteY14" fmla="*/ 990600 h 990600"/>
                <a:gd name="connsiteX15" fmla="*/ 1301750 w 3124200"/>
                <a:gd name="connsiteY15" fmla="*/ 990600 h 990600"/>
                <a:gd name="connsiteX16" fmla="*/ 688824 w 3124200"/>
                <a:gd name="connsiteY16" fmla="*/ 990600 h 990600"/>
                <a:gd name="connsiteX17" fmla="*/ 520700 w 3124200"/>
                <a:gd name="connsiteY17" fmla="*/ 990600 h 990600"/>
                <a:gd name="connsiteX18" fmla="*/ 165103 w 3124200"/>
                <a:gd name="connsiteY18" fmla="*/ 990600 h 990600"/>
                <a:gd name="connsiteX19" fmla="*/ 48358 w 3124200"/>
                <a:gd name="connsiteY19" fmla="*/ 942242 h 990600"/>
                <a:gd name="connsiteX20" fmla="*/ 1 w 3124200"/>
                <a:gd name="connsiteY20" fmla="*/ 825496 h 990600"/>
                <a:gd name="connsiteX21" fmla="*/ 0 w 3124200"/>
                <a:gd name="connsiteY21" fmla="*/ 825500 h 990600"/>
                <a:gd name="connsiteX22" fmla="*/ 0 w 3124200"/>
                <a:gd name="connsiteY22" fmla="*/ 577850 h 990600"/>
                <a:gd name="connsiteX23" fmla="*/ 0 w 3124200"/>
                <a:gd name="connsiteY23" fmla="*/ 577850 h 990600"/>
                <a:gd name="connsiteX24" fmla="*/ 0 w 3124200"/>
                <a:gd name="connsiteY24" fmla="*/ 165103 h 990600"/>
                <a:gd name="connsiteX0" fmla="*/ 0 w 3581400"/>
                <a:gd name="connsiteY0" fmla="*/ 307242 h 993042"/>
                <a:gd name="connsiteX1" fmla="*/ 505558 w 3581400"/>
                <a:gd name="connsiteY1" fmla="*/ 50800 h 993042"/>
                <a:gd name="connsiteX2" fmla="*/ 622304 w 3581400"/>
                <a:gd name="connsiteY2" fmla="*/ 2443 h 993042"/>
                <a:gd name="connsiteX3" fmla="*/ 977900 w 3581400"/>
                <a:gd name="connsiteY3" fmla="*/ 2442 h 993042"/>
                <a:gd name="connsiteX4" fmla="*/ 977900 w 3581400"/>
                <a:gd name="connsiteY4" fmla="*/ 2442 h 993042"/>
                <a:gd name="connsiteX5" fmla="*/ 1758950 w 3581400"/>
                <a:gd name="connsiteY5" fmla="*/ 2442 h 993042"/>
                <a:gd name="connsiteX6" fmla="*/ 3416297 w 3581400"/>
                <a:gd name="connsiteY6" fmla="*/ 2442 h 993042"/>
                <a:gd name="connsiteX7" fmla="*/ 3533042 w 3581400"/>
                <a:gd name="connsiteY7" fmla="*/ 50800 h 993042"/>
                <a:gd name="connsiteX8" fmla="*/ 3581399 w 3581400"/>
                <a:gd name="connsiteY8" fmla="*/ 167546 h 993042"/>
                <a:gd name="connsiteX9" fmla="*/ 3581400 w 3581400"/>
                <a:gd name="connsiteY9" fmla="*/ 580292 h 993042"/>
                <a:gd name="connsiteX10" fmla="*/ 3581400 w 3581400"/>
                <a:gd name="connsiteY10" fmla="*/ 580292 h 993042"/>
                <a:gd name="connsiteX11" fmla="*/ 3581400 w 3581400"/>
                <a:gd name="connsiteY11" fmla="*/ 827942 h 993042"/>
                <a:gd name="connsiteX12" fmla="*/ 3581400 w 3581400"/>
                <a:gd name="connsiteY12" fmla="*/ 827939 h 993042"/>
                <a:gd name="connsiteX13" fmla="*/ 3533042 w 3581400"/>
                <a:gd name="connsiteY13" fmla="*/ 944684 h 993042"/>
                <a:gd name="connsiteX14" fmla="*/ 3416296 w 3581400"/>
                <a:gd name="connsiteY14" fmla="*/ 993042 h 993042"/>
                <a:gd name="connsiteX15" fmla="*/ 1758950 w 3581400"/>
                <a:gd name="connsiteY15" fmla="*/ 993042 h 993042"/>
                <a:gd name="connsiteX16" fmla="*/ 1146024 w 3581400"/>
                <a:gd name="connsiteY16" fmla="*/ 993042 h 993042"/>
                <a:gd name="connsiteX17" fmla="*/ 977900 w 3581400"/>
                <a:gd name="connsiteY17" fmla="*/ 993042 h 993042"/>
                <a:gd name="connsiteX18" fmla="*/ 622303 w 3581400"/>
                <a:gd name="connsiteY18" fmla="*/ 993042 h 993042"/>
                <a:gd name="connsiteX19" fmla="*/ 505558 w 3581400"/>
                <a:gd name="connsiteY19" fmla="*/ 944684 h 993042"/>
                <a:gd name="connsiteX20" fmla="*/ 457201 w 3581400"/>
                <a:gd name="connsiteY20" fmla="*/ 827938 h 993042"/>
                <a:gd name="connsiteX21" fmla="*/ 457200 w 3581400"/>
                <a:gd name="connsiteY21" fmla="*/ 827942 h 993042"/>
                <a:gd name="connsiteX22" fmla="*/ 457200 w 3581400"/>
                <a:gd name="connsiteY22" fmla="*/ 580292 h 993042"/>
                <a:gd name="connsiteX23" fmla="*/ 457200 w 3581400"/>
                <a:gd name="connsiteY23" fmla="*/ 580292 h 993042"/>
                <a:gd name="connsiteX24" fmla="*/ 0 w 3581400"/>
                <a:gd name="connsiteY24" fmla="*/ 307242 h 993042"/>
                <a:gd name="connsiteX0" fmla="*/ 0 w 3429000"/>
                <a:gd name="connsiteY0" fmla="*/ 396142 h 1005742"/>
                <a:gd name="connsiteX1" fmla="*/ 353158 w 3429000"/>
                <a:gd name="connsiteY1" fmla="*/ 63500 h 1005742"/>
                <a:gd name="connsiteX2" fmla="*/ 469904 w 3429000"/>
                <a:gd name="connsiteY2" fmla="*/ 15143 h 1005742"/>
                <a:gd name="connsiteX3" fmla="*/ 825500 w 3429000"/>
                <a:gd name="connsiteY3" fmla="*/ 15142 h 1005742"/>
                <a:gd name="connsiteX4" fmla="*/ 825500 w 3429000"/>
                <a:gd name="connsiteY4" fmla="*/ 15142 h 1005742"/>
                <a:gd name="connsiteX5" fmla="*/ 1606550 w 3429000"/>
                <a:gd name="connsiteY5" fmla="*/ 15142 h 1005742"/>
                <a:gd name="connsiteX6" fmla="*/ 3263897 w 3429000"/>
                <a:gd name="connsiteY6" fmla="*/ 15142 h 1005742"/>
                <a:gd name="connsiteX7" fmla="*/ 3380642 w 3429000"/>
                <a:gd name="connsiteY7" fmla="*/ 63500 h 1005742"/>
                <a:gd name="connsiteX8" fmla="*/ 3428999 w 3429000"/>
                <a:gd name="connsiteY8" fmla="*/ 180246 h 1005742"/>
                <a:gd name="connsiteX9" fmla="*/ 3429000 w 3429000"/>
                <a:gd name="connsiteY9" fmla="*/ 592992 h 1005742"/>
                <a:gd name="connsiteX10" fmla="*/ 3429000 w 3429000"/>
                <a:gd name="connsiteY10" fmla="*/ 592992 h 1005742"/>
                <a:gd name="connsiteX11" fmla="*/ 3429000 w 3429000"/>
                <a:gd name="connsiteY11" fmla="*/ 840642 h 1005742"/>
                <a:gd name="connsiteX12" fmla="*/ 3429000 w 3429000"/>
                <a:gd name="connsiteY12" fmla="*/ 840639 h 1005742"/>
                <a:gd name="connsiteX13" fmla="*/ 3380642 w 3429000"/>
                <a:gd name="connsiteY13" fmla="*/ 957384 h 1005742"/>
                <a:gd name="connsiteX14" fmla="*/ 3263896 w 3429000"/>
                <a:gd name="connsiteY14" fmla="*/ 1005742 h 1005742"/>
                <a:gd name="connsiteX15" fmla="*/ 1606550 w 3429000"/>
                <a:gd name="connsiteY15" fmla="*/ 1005742 h 1005742"/>
                <a:gd name="connsiteX16" fmla="*/ 993624 w 3429000"/>
                <a:gd name="connsiteY16" fmla="*/ 1005742 h 1005742"/>
                <a:gd name="connsiteX17" fmla="*/ 825500 w 3429000"/>
                <a:gd name="connsiteY17" fmla="*/ 1005742 h 1005742"/>
                <a:gd name="connsiteX18" fmla="*/ 469903 w 3429000"/>
                <a:gd name="connsiteY18" fmla="*/ 1005742 h 1005742"/>
                <a:gd name="connsiteX19" fmla="*/ 353158 w 3429000"/>
                <a:gd name="connsiteY19" fmla="*/ 957384 h 1005742"/>
                <a:gd name="connsiteX20" fmla="*/ 304801 w 3429000"/>
                <a:gd name="connsiteY20" fmla="*/ 840638 h 1005742"/>
                <a:gd name="connsiteX21" fmla="*/ 304800 w 3429000"/>
                <a:gd name="connsiteY21" fmla="*/ 840642 h 1005742"/>
                <a:gd name="connsiteX22" fmla="*/ 304800 w 3429000"/>
                <a:gd name="connsiteY22" fmla="*/ 592992 h 1005742"/>
                <a:gd name="connsiteX23" fmla="*/ 304800 w 3429000"/>
                <a:gd name="connsiteY23" fmla="*/ 592992 h 1005742"/>
                <a:gd name="connsiteX24" fmla="*/ 0 w 3429000"/>
                <a:gd name="connsiteY24" fmla="*/ 396142 h 100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29000" h="1005742">
                  <a:moveTo>
                    <a:pt x="0" y="396142"/>
                  </a:moveTo>
                  <a:cubicBezTo>
                    <a:pt x="0" y="352354"/>
                    <a:pt x="274841" y="127000"/>
                    <a:pt x="353158" y="63500"/>
                  </a:cubicBezTo>
                  <a:cubicBezTo>
                    <a:pt x="431475" y="0"/>
                    <a:pt x="426116" y="15143"/>
                    <a:pt x="469904" y="15143"/>
                  </a:cubicBezTo>
                  <a:lnTo>
                    <a:pt x="825500" y="15142"/>
                  </a:lnTo>
                  <a:lnTo>
                    <a:pt x="825500" y="15142"/>
                  </a:lnTo>
                  <a:lnTo>
                    <a:pt x="1606550" y="15142"/>
                  </a:lnTo>
                  <a:lnTo>
                    <a:pt x="3263897" y="15142"/>
                  </a:lnTo>
                  <a:cubicBezTo>
                    <a:pt x="3307685" y="15142"/>
                    <a:pt x="3349680" y="32537"/>
                    <a:pt x="3380642" y="63500"/>
                  </a:cubicBezTo>
                  <a:cubicBezTo>
                    <a:pt x="3411605" y="94463"/>
                    <a:pt x="3428999" y="136458"/>
                    <a:pt x="3428999" y="180246"/>
                  </a:cubicBezTo>
                  <a:cubicBezTo>
                    <a:pt x="3428999" y="317828"/>
                    <a:pt x="3429000" y="455410"/>
                    <a:pt x="3429000" y="592992"/>
                  </a:cubicBezTo>
                  <a:lnTo>
                    <a:pt x="3429000" y="592992"/>
                  </a:lnTo>
                  <a:lnTo>
                    <a:pt x="3429000" y="840642"/>
                  </a:lnTo>
                  <a:lnTo>
                    <a:pt x="3429000" y="840639"/>
                  </a:lnTo>
                  <a:cubicBezTo>
                    <a:pt x="3429000" y="884427"/>
                    <a:pt x="3411605" y="926422"/>
                    <a:pt x="3380642" y="957384"/>
                  </a:cubicBezTo>
                  <a:cubicBezTo>
                    <a:pt x="3349679" y="988347"/>
                    <a:pt x="3307685" y="1005742"/>
                    <a:pt x="3263896" y="1005742"/>
                  </a:cubicBezTo>
                  <a:lnTo>
                    <a:pt x="1606550" y="1005742"/>
                  </a:lnTo>
                  <a:lnTo>
                    <a:pt x="993624" y="1005742"/>
                  </a:lnTo>
                  <a:lnTo>
                    <a:pt x="825500" y="1005742"/>
                  </a:lnTo>
                  <a:lnTo>
                    <a:pt x="469903" y="1005742"/>
                  </a:lnTo>
                  <a:cubicBezTo>
                    <a:pt x="426115" y="1005742"/>
                    <a:pt x="384120" y="988347"/>
                    <a:pt x="353158" y="957384"/>
                  </a:cubicBezTo>
                  <a:cubicBezTo>
                    <a:pt x="322195" y="926421"/>
                    <a:pt x="304801" y="884427"/>
                    <a:pt x="304801" y="840638"/>
                  </a:cubicBezTo>
                  <a:cubicBezTo>
                    <a:pt x="304801" y="840639"/>
                    <a:pt x="304800" y="840641"/>
                    <a:pt x="304800" y="840642"/>
                  </a:cubicBezTo>
                  <a:lnTo>
                    <a:pt x="304800" y="592992"/>
                  </a:lnTo>
                  <a:lnTo>
                    <a:pt x="304800" y="592992"/>
                  </a:lnTo>
                  <a:lnTo>
                    <a:pt x="0" y="396142"/>
                  </a:lnTo>
                  <a:close/>
                </a:path>
              </a:pathLst>
            </a:cu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extBox 4"/>
            <p:cNvSpPr txBox="1"/>
            <p:nvPr/>
          </p:nvSpPr>
          <p:spPr>
            <a:xfrm>
              <a:off x="5029200" y="1539142"/>
              <a:ext cx="2845651" cy="646331"/>
            </a:xfrm>
            <a:custGeom>
              <a:avLst/>
              <a:gdLst>
                <a:gd name="connsiteX0" fmla="*/ 0 w 3127779"/>
                <a:gd name="connsiteY0" fmla="*/ 0 h 954107"/>
                <a:gd name="connsiteX1" fmla="*/ 3127779 w 3127779"/>
                <a:gd name="connsiteY1" fmla="*/ 0 h 954107"/>
                <a:gd name="connsiteX2" fmla="*/ 3127779 w 3127779"/>
                <a:gd name="connsiteY2" fmla="*/ 954107 h 954107"/>
                <a:gd name="connsiteX3" fmla="*/ 0 w 3127779"/>
                <a:gd name="connsiteY3" fmla="*/ 954107 h 954107"/>
                <a:gd name="connsiteX4" fmla="*/ 0 w 3127779"/>
                <a:gd name="connsiteY4" fmla="*/ 0 h 954107"/>
                <a:gd name="connsiteX0" fmla="*/ 0 w 3127779"/>
                <a:gd name="connsiteY0" fmla="*/ 0 h 990600"/>
                <a:gd name="connsiteX1" fmla="*/ 3127779 w 3127779"/>
                <a:gd name="connsiteY1" fmla="*/ 0 h 990600"/>
                <a:gd name="connsiteX2" fmla="*/ 3127779 w 3127779"/>
                <a:gd name="connsiteY2" fmla="*/ 954107 h 990600"/>
                <a:gd name="connsiteX3" fmla="*/ 0 w 3127779"/>
                <a:gd name="connsiteY3" fmla="*/ 990600 h 990600"/>
                <a:gd name="connsiteX4" fmla="*/ 0 w 3127779"/>
                <a:gd name="connsiteY4" fmla="*/ 0 h 990600"/>
                <a:gd name="connsiteX0" fmla="*/ 381000 w 3508779"/>
                <a:gd name="connsiteY0" fmla="*/ 0 h 990600"/>
                <a:gd name="connsiteX1" fmla="*/ 3508779 w 3508779"/>
                <a:gd name="connsiteY1" fmla="*/ 0 h 990600"/>
                <a:gd name="connsiteX2" fmla="*/ 3508779 w 3508779"/>
                <a:gd name="connsiteY2" fmla="*/ 954107 h 990600"/>
                <a:gd name="connsiteX3" fmla="*/ 381000 w 3508779"/>
                <a:gd name="connsiteY3" fmla="*/ 990600 h 990600"/>
                <a:gd name="connsiteX4" fmla="*/ 0 w 3508779"/>
                <a:gd name="connsiteY4" fmla="*/ 533400 h 990600"/>
                <a:gd name="connsiteX5" fmla="*/ 381000 w 3508779"/>
                <a:gd name="connsiteY5" fmla="*/ 0 h 990600"/>
                <a:gd name="connsiteX0" fmla="*/ 0 w 3127779"/>
                <a:gd name="connsiteY0" fmla="*/ 0 h 990600"/>
                <a:gd name="connsiteX1" fmla="*/ 3127779 w 3127779"/>
                <a:gd name="connsiteY1" fmla="*/ 0 h 990600"/>
                <a:gd name="connsiteX2" fmla="*/ 3127779 w 3127779"/>
                <a:gd name="connsiteY2" fmla="*/ 954107 h 990600"/>
                <a:gd name="connsiteX3" fmla="*/ 0 w 3127779"/>
                <a:gd name="connsiteY3" fmla="*/ 990600 h 990600"/>
                <a:gd name="connsiteX4" fmla="*/ 0 w 3127779"/>
                <a:gd name="connsiteY4" fmla="*/ 533400 h 990600"/>
                <a:gd name="connsiteX5" fmla="*/ 0 w 3127779"/>
                <a:gd name="connsiteY5"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7779" h="990600">
                  <a:moveTo>
                    <a:pt x="0" y="0"/>
                  </a:moveTo>
                  <a:lnTo>
                    <a:pt x="3127779" y="0"/>
                  </a:lnTo>
                  <a:lnTo>
                    <a:pt x="3127779" y="954107"/>
                  </a:lnTo>
                  <a:lnTo>
                    <a:pt x="0" y="990600"/>
                  </a:lnTo>
                  <a:lnTo>
                    <a:pt x="0" y="533400"/>
                  </a:lnTo>
                  <a:lnTo>
                    <a:pt x="0" y="0"/>
                  </a:lnTo>
                  <a:close/>
                </a:path>
              </a:pathLst>
            </a:custGeom>
            <a:noFill/>
          </p:spPr>
          <p:txBody>
            <a:bodyPr wrap="none" rtlCol="0">
              <a:spAutoFit/>
            </a:bodyPr>
            <a:lstStyle/>
            <a:p>
              <a:r>
                <a:rPr lang="bn-BD" spc="-150" dirty="0" smtClean="0">
                  <a:latin typeface="NikoshBAN" pitchFamily="2" charset="0"/>
                  <a:cs typeface="NikoshBAN" pitchFamily="2" charset="0"/>
                </a:rPr>
                <a:t>সে চিন্তা করছে টবের গাছগুলো</a:t>
              </a:r>
            </a:p>
            <a:p>
              <a:r>
                <a:rPr lang="bn-BD" spc="-150" dirty="0" smtClean="0">
                  <a:latin typeface="NikoshBAN" pitchFamily="2" charset="0"/>
                  <a:cs typeface="NikoshBAN" pitchFamily="2" charset="0"/>
                </a:rPr>
                <a:t>মারা যাচ্ছে কেন?</a:t>
              </a:r>
              <a:endParaRPr lang="en-US" spc="-150" dirty="0">
                <a:latin typeface="NikoshBAN" pitchFamily="2" charset="0"/>
                <a:cs typeface="NikoshBAN" pitchFamily="2" charset="0"/>
              </a:endParaRPr>
            </a:p>
          </p:txBody>
        </p:sp>
      </p:grpSp>
      <p:sp>
        <p:nvSpPr>
          <p:cNvPr id="13" name="TextBox 12"/>
          <p:cNvSpPr txBox="1"/>
          <p:nvPr/>
        </p:nvSpPr>
        <p:spPr>
          <a:xfrm>
            <a:off x="5638800" y="2514600"/>
            <a:ext cx="2807179" cy="369332"/>
          </a:xfrm>
          <a:prstGeom prst="rect">
            <a:avLst/>
          </a:prstGeom>
          <a:solidFill>
            <a:schemeClr val="accent2">
              <a:lumMod val="40000"/>
              <a:lumOff val="60000"/>
            </a:schemeClr>
          </a:solidFill>
        </p:spPr>
        <p:txBody>
          <a:bodyPr wrap="none" rtlCol="0">
            <a:spAutoFit/>
          </a:bodyPr>
          <a:lstStyle/>
          <a:p>
            <a:r>
              <a:rPr lang="bn-BD" dirty="0" smtClean="0">
                <a:latin typeface="NikoshBAN" pitchFamily="2" charset="0"/>
                <a:cs typeface="NikoshBAN" pitchFamily="2" charset="0"/>
              </a:rPr>
              <a:t>এই ধাপকে কী বলতে পারি?</a:t>
            </a:r>
            <a:endParaRPr lang="en-US" dirty="0">
              <a:latin typeface="NikoshBAN" pitchFamily="2" charset="0"/>
              <a:cs typeface="NikoshBAN" pitchFamily="2" charset="0"/>
            </a:endParaRPr>
          </a:p>
        </p:txBody>
      </p:sp>
      <p:sp>
        <p:nvSpPr>
          <p:cNvPr id="14" name="TextBox 13"/>
          <p:cNvSpPr txBox="1"/>
          <p:nvPr/>
        </p:nvSpPr>
        <p:spPr>
          <a:xfrm>
            <a:off x="5911337" y="3276600"/>
            <a:ext cx="2111475"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bn-BD" dirty="0" smtClean="0">
                <a:latin typeface="NikoshBAN" pitchFamily="2" charset="0"/>
                <a:cs typeface="NikoshBAN" pitchFamily="2" charset="0"/>
              </a:rPr>
              <a:t>প্রশ্ন/ সমস্যা নির্বাচন</a:t>
            </a:r>
            <a:endParaRPr lang="en-US" dirty="0">
              <a:latin typeface="NikoshBAN" pitchFamily="2" charset="0"/>
              <a:cs typeface="NikoshBAN" pitchFamily="2" charset="0"/>
            </a:endParaRPr>
          </a:p>
        </p:txBody>
      </p:sp>
      <p:sp>
        <p:nvSpPr>
          <p:cNvPr id="15" name="TextBox 14"/>
          <p:cNvSpPr txBox="1"/>
          <p:nvPr/>
        </p:nvSpPr>
        <p:spPr>
          <a:xfrm>
            <a:off x="5638800" y="4114800"/>
            <a:ext cx="2068195" cy="369332"/>
          </a:xfrm>
          <a:prstGeom prst="rect">
            <a:avLst/>
          </a:prstGeom>
          <a:solidFill>
            <a:schemeClr val="bg1"/>
          </a:solidFill>
          <a:ln>
            <a:noFill/>
          </a:ln>
        </p:spPr>
        <p:txBody>
          <a:bodyPr wrap="none" rtlCol="0">
            <a:spAutoFit/>
          </a:bodyPr>
          <a:lstStyle/>
          <a:p>
            <a:r>
              <a:rPr lang="bn-BD" dirty="0" smtClean="0">
                <a:latin typeface="NikoshBAN" pitchFamily="2" charset="0"/>
                <a:cs typeface="NikoshBAN" pitchFamily="2" charset="0"/>
              </a:rPr>
              <a:t>এখন সে কী করবে?</a:t>
            </a:r>
            <a:endParaRPr lang="en-US" dirty="0">
              <a:latin typeface="NikoshBAN" pitchFamily="2" charset="0"/>
              <a:cs typeface="NikoshBAN" pitchFamily="2" charset="0"/>
            </a:endParaRPr>
          </a:p>
        </p:txBody>
      </p:sp>
      <p:sp>
        <p:nvSpPr>
          <p:cNvPr id="16" name="TextBox 15"/>
          <p:cNvSpPr txBox="1"/>
          <p:nvPr/>
        </p:nvSpPr>
        <p:spPr>
          <a:xfrm>
            <a:off x="5638800" y="4953000"/>
            <a:ext cx="2674130" cy="646331"/>
          </a:xfrm>
          <a:prstGeom prst="rect">
            <a:avLst/>
          </a:prstGeom>
          <a:solidFill>
            <a:schemeClr val="bg1"/>
          </a:solidFill>
        </p:spPr>
        <p:txBody>
          <a:bodyPr wrap="none" rtlCol="0">
            <a:spAutoFit/>
          </a:bodyPr>
          <a:lstStyle/>
          <a:p>
            <a:r>
              <a:rPr lang="bn-BD" dirty="0" smtClean="0">
                <a:latin typeface="NikoshBAN" pitchFamily="2" charset="0"/>
                <a:cs typeface="NikoshBAN" pitchFamily="2" charset="0"/>
              </a:rPr>
              <a:t>সে ঘটনাটির কারণ জানার</a:t>
            </a:r>
          </a:p>
          <a:p>
            <a:r>
              <a:rPr lang="bn-BD" dirty="0" smtClean="0">
                <a:latin typeface="NikoshBAN" pitchFamily="2" charset="0"/>
                <a:cs typeface="NikoshBAN" pitchFamily="2" charset="0"/>
              </a:rPr>
              <a:t>চেষ্টা করবে।</a:t>
            </a:r>
            <a:endParaRPr lang="en-US" dirty="0">
              <a:latin typeface="NikoshBAN" pitchFamily="2" charset="0"/>
              <a:cs typeface="NikoshBAN" pitchFamily="2" charset="0"/>
            </a:endParaRPr>
          </a:p>
        </p:txBody>
      </p:sp>
      <p:sp>
        <p:nvSpPr>
          <p:cNvPr id="17" name="Rounded Rectangle 16"/>
          <p:cNvSpPr/>
          <p:nvPr/>
        </p:nvSpPr>
        <p:spPr>
          <a:xfrm>
            <a:off x="2286000" y="4191000"/>
            <a:ext cx="2514600" cy="1981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8" name="Picture 17" descr="Animated-gif-question-mark-in-flashing-head-picture-moving.gif"/>
          <p:cNvPicPr>
            <a:picLocks noChangeAspect="1"/>
          </p:cNvPicPr>
          <p:nvPr/>
        </p:nvPicPr>
        <p:blipFill>
          <a:blip r:embed="rId4" cstate="print"/>
          <a:stretch>
            <a:fillRect/>
          </a:stretch>
        </p:blipFill>
        <p:spPr>
          <a:xfrm>
            <a:off x="1206064" y="1524000"/>
            <a:ext cx="476250" cy="47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53" presetClass="entr" presetSubtype="0" fill="hold" grpId="1"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26" presetClass="emph" presetSubtype="0" repeatCount="indefinite" fill="hold" grpId="0" nodeType="afterEffect">
                                  <p:stCondLst>
                                    <p:cond delay="0"/>
                                  </p:stCondLst>
                                  <p:childTnLst>
                                    <p:animEffect transition="out" filter="fade">
                                      <p:cBhvr>
                                        <p:cTn id="22" dur="1000" tmFilter="0, 0; .2, .5; .8, .5; 1, 0"/>
                                        <p:tgtEl>
                                          <p:spTgt spid="17"/>
                                        </p:tgtEl>
                                      </p:cBhvr>
                                    </p:animEffect>
                                    <p:animScale>
                                      <p:cBhvr>
                                        <p:cTn id="23" dur="500" autoRev="1" fill="hold"/>
                                        <p:tgtEl>
                                          <p:spTgt spid="17"/>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ppt_x</p:attrName>
                                        </p:attrNameLst>
                                      </p:cBhvr>
                                      <p:tavLst>
                                        <p:tav tm="0">
                                          <p:val>
                                            <p:strVal val="#ppt_x-.2"/>
                                          </p:val>
                                        </p:tav>
                                        <p:tav tm="100000">
                                          <p:val>
                                            <p:strVal val="#ppt_x"/>
                                          </p:val>
                                        </p:tav>
                                      </p:tavLst>
                                    </p:anim>
                                    <p:anim calcmode="lin" valueType="num">
                                      <p:cBhvr>
                                        <p:cTn id="2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pic>
        <p:nvPicPr>
          <p:cNvPr id="12" name="Picture 11" descr="Reading.jpg"/>
          <p:cNvPicPr>
            <a:picLocks noChangeAspect="1"/>
          </p:cNvPicPr>
          <p:nvPr/>
        </p:nvPicPr>
        <p:blipFill>
          <a:blip r:embed="rId3" cstate="print"/>
          <a:stretch>
            <a:fillRect/>
          </a:stretch>
        </p:blipFill>
        <p:spPr>
          <a:xfrm>
            <a:off x="1981200" y="1371600"/>
            <a:ext cx="4895088" cy="4383050"/>
          </a:xfrm>
          <a:prstGeom prst="rect">
            <a:avLst/>
          </a:prstGeom>
        </p:spPr>
      </p:pic>
      <p:sp>
        <p:nvSpPr>
          <p:cNvPr id="18" name="TextBox 17"/>
          <p:cNvSpPr txBox="1"/>
          <p:nvPr/>
        </p:nvSpPr>
        <p:spPr>
          <a:xfrm>
            <a:off x="2362200" y="1828799"/>
            <a:ext cx="3756156" cy="369332"/>
          </a:xfrm>
          <a:prstGeom prst="rect">
            <a:avLst/>
          </a:prstGeom>
          <a:noFill/>
        </p:spPr>
        <p:txBody>
          <a:bodyPr wrap="none" rtlCol="0">
            <a:spAutoFit/>
          </a:bodyPr>
          <a:lstStyle/>
          <a:p>
            <a:r>
              <a:rPr lang="bn-BD" dirty="0" smtClean="0">
                <a:latin typeface="NikoshBAN" pitchFamily="2" charset="0"/>
                <a:cs typeface="NikoshBAN" pitchFamily="2" charset="0"/>
              </a:rPr>
              <a:t>ঘটনাটির কারণ জানতে সে বই পড়বে</a:t>
            </a:r>
            <a:endParaRPr lang="en-US" dirty="0">
              <a:latin typeface="NikoshBAN" pitchFamily="2" charset="0"/>
              <a:cs typeface="NikoshBAN" pitchFamily="2" charset="0"/>
            </a:endParaRPr>
          </a:p>
        </p:txBody>
      </p:sp>
      <p:sp>
        <p:nvSpPr>
          <p:cNvPr id="22" name="TextBox 21"/>
          <p:cNvSpPr txBox="1"/>
          <p:nvPr/>
        </p:nvSpPr>
        <p:spPr>
          <a:xfrm>
            <a:off x="1828800" y="381000"/>
            <a:ext cx="5410200" cy="40011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2000" dirty="0" smtClean="0">
                <a:latin typeface="NikoshBAN" pitchFamily="2" charset="0"/>
                <a:cs typeface="NikoshBAN" pitchFamily="2" charset="0"/>
              </a:rPr>
              <a:t>সে ঘটনাটির কারণ জানার জন্য কী করবে?</a:t>
            </a:r>
            <a:endParaRPr lang="en-US" sz="2000" dirty="0">
              <a:latin typeface="NikoshBAN" pitchFamily="2" charset="0"/>
              <a:cs typeface="NikoshBAN" pitchFamily="2" charset="0"/>
            </a:endParaRPr>
          </a:p>
        </p:txBody>
      </p:sp>
      <p:pic>
        <p:nvPicPr>
          <p:cNvPr id="11" name="Picture 10" descr="Asking.jpg"/>
          <p:cNvPicPr>
            <a:picLocks noChangeAspect="1"/>
          </p:cNvPicPr>
          <p:nvPr/>
        </p:nvPicPr>
        <p:blipFill>
          <a:blip r:embed="rId4" cstate="print"/>
          <a:stretch>
            <a:fillRect/>
          </a:stretch>
        </p:blipFill>
        <p:spPr>
          <a:xfrm>
            <a:off x="1219200" y="1337181"/>
            <a:ext cx="6484882" cy="4409351"/>
          </a:xfrm>
          <a:prstGeom prst="rect">
            <a:avLst/>
          </a:prstGeom>
        </p:spPr>
      </p:pic>
      <p:sp>
        <p:nvSpPr>
          <p:cNvPr id="15" name="TextBox 14"/>
          <p:cNvSpPr txBox="1"/>
          <p:nvPr/>
        </p:nvSpPr>
        <p:spPr>
          <a:xfrm>
            <a:off x="1580708" y="1489512"/>
            <a:ext cx="4834978" cy="369332"/>
          </a:xfrm>
          <a:prstGeom prst="rect">
            <a:avLst/>
          </a:prstGeom>
          <a:noFill/>
        </p:spPr>
        <p:txBody>
          <a:bodyPr wrap="none" rtlCol="0">
            <a:spAutoFit/>
          </a:bodyPr>
          <a:lstStyle/>
          <a:p>
            <a:r>
              <a:rPr lang="en-US" dirty="0" smtClean="0">
                <a:latin typeface="NikoshBAN" pitchFamily="2" charset="0"/>
                <a:cs typeface="NikoshBAN" pitchFamily="2" charset="0"/>
              </a:rPr>
              <a:t> </a:t>
            </a:r>
            <a:r>
              <a:rPr lang="bn-BD" dirty="0" smtClean="0">
                <a:latin typeface="NikoshBAN" pitchFamily="2" charset="0"/>
                <a:cs typeface="NikoshBAN" pitchFamily="2" charset="0"/>
              </a:rPr>
              <a:t>বাবা-মার কাছে ঘটনাটির কারণ জিজ্ঞাসা করবে।</a:t>
            </a:r>
            <a:endParaRPr lang="en-US" dirty="0">
              <a:latin typeface="NikoshBAN" pitchFamily="2" charset="0"/>
              <a:cs typeface="NikoshBAN" pitchFamily="2" charset="0"/>
            </a:endParaRPr>
          </a:p>
        </p:txBody>
      </p:sp>
      <p:pic>
        <p:nvPicPr>
          <p:cNvPr id="19" name="Picture 18" descr="Girl-3.png"/>
          <p:cNvPicPr>
            <a:picLocks noChangeAspect="1"/>
          </p:cNvPicPr>
          <p:nvPr/>
        </p:nvPicPr>
        <p:blipFill>
          <a:blip r:embed="rId5" cstate="print"/>
          <a:stretch>
            <a:fillRect/>
          </a:stretch>
        </p:blipFill>
        <p:spPr>
          <a:xfrm>
            <a:off x="1447800" y="1329994"/>
            <a:ext cx="6085490" cy="4385006"/>
          </a:xfrm>
          <a:prstGeom prst="rect">
            <a:avLst/>
          </a:prstGeom>
        </p:spPr>
      </p:pic>
      <p:sp>
        <p:nvSpPr>
          <p:cNvPr id="24" name="TextBox 23"/>
          <p:cNvSpPr txBox="1"/>
          <p:nvPr/>
        </p:nvSpPr>
        <p:spPr>
          <a:xfrm>
            <a:off x="4256690" y="1828800"/>
            <a:ext cx="2834430" cy="369332"/>
          </a:xfrm>
          <a:prstGeom prst="rect">
            <a:avLst/>
          </a:prstGeom>
          <a:solidFill>
            <a:schemeClr val="accent2">
              <a:lumMod val="40000"/>
              <a:lumOff val="60000"/>
            </a:schemeClr>
          </a:solidFill>
        </p:spPr>
        <p:txBody>
          <a:bodyPr wrap="none" rtlCol="0">
            <a:spAutoFit/>
          </a:bodyPr>
          <a:lstStyle/>
          <a:p>
            <a:r>
              <a:rPr lang="en-US" dirty="0" smtClean="0">
                <a:latin typeface="NikoshBAN" pitchFamily="2" charset="0"/>
                <a:cs typeface="NikoshBAN" pitchFamily="2" charset="0"/>
              </a:rPr>
              <a:t> </a:t>
            </a:r>
            <a:r>
              <a:rPr lang="bn-BD" dirty="0" smtClean="0">
                <a:latin typeface="NikoshBAN" pitchFamily="2" charset="0"/>
                <a:cs typeface="NikoshBAN" pitchFamily="2" charset="0"/>
              </a:rPr>
              <a:t>শিক্ষককে জিজ্ঞাসা করবে।</a:t>
            </a:r>
            <a:endParaRPr lang="en-US" dirty="0">
              <a:latin typeface="NikoshBAN" pitchFamily="2" charset="0"/>
              <a:cs typeface="NikoshBAN" pitchFamily="2" charset="0"/>
            </a:endParaRPr>
          </a:p>
        </p:txBody>
      </p:sp>
      <p:pic>
        <p:nvPicPr>
          <p:cNvPr id="26" name="Picture 25" descr="Girl-6.jpg"/>
          <p:cNvPicPr>
            <a:picLocks noChangeAspect="1"/>
          </p:cNvPicPr>
          <p:nvPr/>
        </p:nvPicPr>
        <p:blipFill>
          <a:blip r:embed="rId6" cstate="print"/>
          <a:stretch>
            <a:fillRect/>
          </a:stretch>
        </p:blipFill>
        <p:spPr>
          <a:xfrm>
            <a:off x="1955800" y="1219200"/>
            <a:ext cx="5130800" cy="4660900"/>
          </a:xfrm>
          <a:prstGeom prst="rect">
            <a:avLst/>
          </a:prstGeom>
        </p:spPr>
      </p:pic>
      <p:sp>
        <p:nvSpPr>
          <p:cNvPr id="29" name="TextBox 28"/>
          <p:cNvSpPr txBox="1"/>
          <p:nvPr/>
        </p:nvSpPr>
        <p:spPr>
          <a:xfrm>
            <a:off x="3251200" y="2590800"/>
            <a:ext cx="2576346" cy="369332"/>
          </a:xfrm>
          <a:prstGeom prst="rect">
            <a:avLst/>
          </a:prstGeom>
          <a:solidFill>
            <a:schemeClr val="accent3">
              <a:lumMod val="40000"/>
              <a:lumOff val="60000"/>
            </a:schemeClr>
          </a:solidFill>
        </p:spPr>
        <p:txBody>
          <a:bodyPr wrap="none" rtlCol="0">
            <a:spAutoFit/>
          </a:bodyPr>
          <a:lstStyle/>
          <a:p>
            <a:r>
              <a:rPr lang="en-US" dirty="0" smtClean="0">
                <a:latin typeface="NikoshBAN" pitchFamily="2" charset="0"/>
                <a:cs typeface="NikoshBAN" pitchFamily="2" charset="0"/>
              </a:rPr>
              <a:t> </a:t>
            </a:r>
            <a:r>
              <a:rPr lang="bn-BD" dirty="0" smtClean="0">
                <a:latin typeface="NikoshBAN" pitchFamily="2" charset="0"/>
                <a:cs typeface="NikoshBAN" pitchFamily="2" charset="0"/>
              </a:rPr>
              <a:t>চাষীকে জিজ্ঞাসা করবে।</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par>
                          <p:cTn id="17" fill="hold">
                            <p:stCondLst>
                              <p:cond delay="0"/>
                            </p:stCondLst>
                            <p:childTnLst>
                              <p:par>
                                <p:cTn id="18" presetID="53"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1"/>
                                        </p:tgtEl>
                                        <p:attrNameLst>
                                          <p:attrName>style.visibility</p:attrName>
                                        </p:attrNameLst>
                                      </p:cBhvr>
                                      <p:to>
                                        <p:strVal val="hidden"/>
                                      </p:to>
                                    </p:set>
                                  </p:childTnLst>
                                </p:cTn>
                              </p:par>
                            </p:childTnLst>
                          </p:cTn>
                        </p:par>
                        <p:par>
                          <p:cTn id="32" fill="hold">
                            <p:stCondLst>
                              <p:cond delay="0"/>
                            </p:stCondLst>
                            <p:childTnLst>
                              <p:par>
                                <p:cTn id="33" presetID="53"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par>
                          <p:cTn id="47" fill="hold">
                            <p:stCondLst>
                              <p:cond delay="0"/>
                            </p:stCondLst>
                            <p:childTnLst>
                              <p:par>
                                <p:cTn id="48" presetID="53" presetClass="entr" presetSubtype="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P spid="2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pic>
        <p:nvPicPr>
          <p:cNvPr id="19" name="Picture 18" descr="Asking.jpg"/>
          <p:cNvPicPr>
            <a:picLocks noChangeAspect="1"/>
          </p:cNvPicPr>
          <p:nvPr/>
        </p:nvPicPr>
        <p:blipFill>
          <a:blip r:embed="rId3" cstate="print"/>
          <a:stretch>
            <a:fillRect/>
          </a:stretch>
        </p:blipFill>
        <p:spPr>
          <a:xfrm flipH="1">
            <a:off x="5181600" y="4073403"/>
            <a:ext cx="3292366" cy="22386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19" descr="Reading.jpg"/>
          <p:cNvPicPr>
            <a:picLocks noChangeAspect="1"/>
          </p:cNvPicPr>
          <p:nvPr/>
        </p:nvPicPr>
        <p:blipFill>
          <a:blip r:embed="rId4" cstate="print"/>
          <a:stretch>
            <a:fillRect/>
          </a:stretch>
        </p:blipFill>
        <p:spPr>
          <a:xfrm flipH="1">
            <a:off x="865640" y="592846"/>
            <a:ext cx="3020560" cy="270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Picture 20" descr="Girl-3.png"/>
          <p:cNvPicPr>
            <a:picLocks noChangeAspect="1"/>
          </p:cNvPicPr>
          <p:nvPr/>
        </p:nvPicPr>
        <p:blipFill>
          <a:blip r:embed="rId5" cstate="print"/>
          <a:stretch>
            <a:fillRect/>
          </a:stretch>
        </p:blipFill>
        <p:spPr>
          <a:xfrm>
            <a:off x="685800" y="4073403"/>
            <a:ext cx="3124200" cy="22511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2" name="Picture 21" descr="Girl-6.jpg"/>
          <p:cNvPicPr>
            <a:picLocks noChangeAspect="1"/>
          </p:cNvPicPr>
          <p:nvPr/>
        </p:nvPicPr>
        <p:blipFill>
          <a:blip r:embed="rId6" cstate="print"/>
          <a:stretch>
            <a:fillRect/>
          </a:stretch>
        </p:blipFill>
        <p:spPr>
          <a:xfrm>
            <a:off x="5105400" y="457199"/>
            <a:ext cx="2997376" cy="27228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3" name="Rectangle 22"/>
          <p:cNvSpPr/>
          <p:nvPr/>
        </p:nvSpPr>
        <p:spPr>
          <a:xfrm>
            <a:off x="2971800" y="2667000"/>
            <a:ext cx="2895600" cy="1600200"/>
          </a:xfrm>
          <a:prstGeom prst="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solidFill>
                  <a:schemeClr val="tx1"/>
                </a:solidFill>
                <a:latin typeface="NikoshBAN" pitchFamily="2" charset="0"/>
                <a:cs typeface="NikoshBAN" pitchFamily="2" charset="0"/>
              </a:rPr>
              <a:t>এই</a:t>
            </a:r>
            <a:r>
              <a:rPr lang="en-US" sz="2000" dirty="0" smtClean="0">
                <a:solidFill>
                  <a:schemeClr val="tx1"/>
                </a:solidFill>
                <a:latin typeface="NikoshBAN" pitchFamily="2" charset="0"/>
                <a:cs typeface="NikoshBAN" pitchFamily="2" charset="0"/>
              </a:rPr>
              <a:t> </a:t>
            </a:r>
            <a:r>
              <a:rPr lang="bn-BD" sz="2000" dirty="0" smtClean="0">
                <a:solidFill>
                  <a:schemeClr val="tx1"/>
                </a:solidFill>
                <a:latin typeface="NikoshBAN" pitchFamily="2" charset="0"/>
                <a:cs typeface="NikoshBAN" pitchFamily="2" charset="0"/>
              </a:rPr>
              <a:t>কাজগুলোর  ধাপকে আমরা কী বলবো?</a:t>
            </a:r>
            <a:endParaRPr lang="en-US" sz="2000" dirty="0">
              <a:solidFill>
                <a:schemeClr val="tx1"/>
              </a:solidFill>
              <a:latin typeface="NikoshBAN" pitchFamily="2" charset="0"/>
              <a:cs typeface="NikoshBAN" pitchFamily="2" charset="0"/>
            </a:endParaRPr>
          </a:p>
        </p:txBody>
      </p:sp>
      <p:sp>
        <p:nvSpPr>
          <p:cNvPr id="24" name="TextBox 23"/>
          <p:cNvSpPr txBox="1"/>
          <p:nvPr/>
        </p:nvSpPr>
        <p:spPr>
          <a:xfrm>
            <a:off x="2895600" y="3124200"/>
            <a:ext cx="277351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400" dirty="0" smtClean="0">
                <a:latin typeface="NikoshBAN" pitchFamily="2" charset="0"/>
                <a:cs typeface="NikoshBAN" pitchFamily="2" charset="0"/>
              </a:rPr>
              <a:t>বিদ্যমান তথ্য সংগ্রহ</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lide(fromBottom)">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3" name="Picture 2" descr="Thinking.jpg"/>
          <p:cNvPicPr>
            <a:picLocks noChangeAspect="1"/>
          </p:cNvPicPr>
          <p:nvPr/>
        </p:nvPicPr>
        <p:blipFill>
          <a:blip r:embed="rId3" cstate="print"/>
          <a:stretch>
            <a:fillRect/>
          </a:stretch>
        </p:blipFill>
        <p:spPr>
          <a:xfrm>
            <a:off x="1886712" y="381000"/>
            <a:ext cx="5370576" cy="5004816"/>
          </a:xfrm>
          <a:prstGeom prst="rect">
            <a:avLst/>
          </a:prstGeom>
        </p:spPr>
      </p:pic>
      <p:sp>
        <p:nvSpPr>
          <p:cNvPr id="5" name="TextBox 4"/>
          <p:cNvSpPr txBox="1"/>
          <p:nvPr/>
        </p:nvSpPr>
        <p:spPr>
          <a:xfrm>
            <a:off x="4876800" y="2045208"/>
            <a:ext cx="409086" cy="707886"/>
          </a:xfrm>
          <a:prstGeom prst="rect">
            <a:avLst/>
          </a:prstGeom>
          <a:noFill/>
        </p:spPr>
        <p:txBody>
          <a:bodyPr wrap="none" rtlCol="0">
            <a:spAutoFit/>
          </a:bodyPr>
          <a:lstStyle/>
          <a:p>
            <a:r>
              <a:rPr lang="bn-BD" sz="4000" b="1" dirty="0" smtClean="0">
                <a:solidFill>
                  <a:srgbClr val="C00000"/>
                </a:solidFill>
                <a:latin typeface="NikoshBAN" pitchFamily="2" charset="0"/>
                <a:cs typeface="NikoshBAN" pitchFamily="2" charset="0"/>
              </a:rPr>
              <a:t>?</a:t>
            </a:r>
            <a:endParaRPr lang="en-US" sz="4000" b="1" dirty="0" smtClean="0">
              <a:solidFill>
                <a:srgbClr val="C00000"/>
              </a:solidFill>
              <a:latin typeface="NikoshBAN" pitchFamily="2" charset="0"/>
              <a:cs typeface="NikoshBAN" pitchFamily="2" charset="0"/>
            </a:endParaRPr>
          </a:p>
        </p:txBody>
      </p:sp>
      <p:sp>
        <p:nvSpPr>
          <p:cNvPr id="6" name="TextBox 5"/>
          <p:cNvSpPr txBox="1"/>
          <p:nvPr/>
        </p:nvSpPr>
        <p:spPr>
          <a:xfrm>
            <a:off x="4117430" y="1671411"/>
            <a:ext cx="409086" cy="707886"/>
          </a:xfrm>
          <a:prstGeom prst="rect">
            <a:avLst/>
          </a:prstGeom>
          <a:noFill/>
        </p:spPr>
        <p:txBody>
          <a:bodyPr wrap="none" rtlCol="0">
            <a:spAutoFit/>
          </a:bodyPr>
          <a:lstStyle/>
          <a:p>
            <a:r>
              <a:rPr lang="bn-BD" sz="4000" b="1" dirty="0" smtClean="0">
                <a:solidFill>
                  <a:srgbClr val="C00000"/>
                </a:solidFill>
                <a:latin typeface="NikoshBAN" pitchFamily="2" charset="0"/>
                <a:cs typeface="NikoshBAN" pitchFamily="2" charset="0"/>
              </a:rPr>
              <a:t>?</a:t>
            </a:r>
            <a:endParaRPr lang="en-US" sz="4000" b="1" dirty="0" smtClean="0">
              <a:solidFill>
                <a:srgbClr val="C00000"/>
              </a:solidFill>
              <a:latin typeface="NikoshBAN" pitchFamily="2" charset="0"/>
              <a:cs typeface="NikoshBAN" pitchFamily="2" charset="0"/>
            </a:endParaRPr>
          </a:p>
        </p:txBody>
      </p:sp>
      <p:sp>
        <p:nvSpPr>
          <p:cNvPr id="7" name="TextBox 6"/>
          <p:cNvSpPr txBox="1"/>
          <p:nvPr/>
        </p:nvSpPr>
        <p:spPr>
          <a:xfrm>
            <a:off x="3352800" y="2099709"/>
            <a:ext cx="409086" cy="707886"/>
          </a:xfrm>
          <a:prstGeom prst="rect">
            <a:avLst/>
          </a:prstGeom>
          <a:noFill/>
        </p:spPr>
        <p:txBody>
          <a:bodyPr wrap="none" rtlCol="0">
            <a:spAutoFit/>
          </a:bodyPr>
          <a:lstStyle/>
          <a:p>
            <a:r>
              <a:rPr lang="bn-BD" sz="4000" b="1" dirty="0" smtClean="0">
                <a:solidFill>
                  <a:srgbClr val="C00000"/>
                </a:solidFill>
                <a:latin typeface="NikoshBAN" pitchFamily="2" charset="0"/>
                <a:cs typeface="NikoshBAN" pitchFamily="2" charset="0"/>
              </a:rPr>
              <a:t>?</a:t>
            </a:r>
            <a:endParaRPr lang="en-US" sz="4000" b="1" dirty="0" smtClean="0">
              <a:solidFill>
                <a:srgbClr val="C00000"/>
              </a:solidFill>
              <a:latin typeface="NikoshBAN" pitchFamily="2" charset="0"/>
              <a:cs typeface="NikoshBAN" pitchFamily="2" charset="0"/>
            </a:endParaRPr>
          </a:p>
        </p:txBody>
      </p:sp>
      <p:sp>
        <p:nvSpPr>
          <p:cNvPr id="8" name="TextBox 7"/>
          <p:cNvSpPr txBox="1"/>
          <p:nvPr/>
        </p:nvSpPr>
        <p:spPr>
          <a:xfrm>
            <a:off x="1920766" y="445008"/>
            <a:ext cx="5713424"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400" dirty="0" smtClean="0">
                <a:latin typeface="NikoshBAN" pitchFamily="2" charset="0"/>
                <a:cs typeface="NikoshBAN" pitchFamily="2" charset="0"/>
              </a:rPr>
              <a:t> প্রাপ্ত তথ্য বিশ্লেষণ করে একটি সম্ভাব্য </a:t>
            </a:r>
          </a:p>
          <a:p>
            <a:r>
              <a:rPr lang="bn-BD" sz="2400" dirty="0" smtClean="0">
                <a:latin typeface="NikoshBAN" pitchFamily="2" charset="0"/>
                <a:cs typeface="NikoshBAN" pitchFamily="2" charset="0"/>
              </a:rPr>
              <a:t>ফলাফলের উপর আনুমানিক সিদ্ধান্ত গ্রহণ।</a:t>
            </a:r>
            <a:endParaRPr lang="en-US" sz="2400" dirty="0">
              <a:latin typeface="NikoshBAN" pitchFamily="2" charset="0"/>
              <a:cs typeface="NikoshBAN" pitchFamily="2" charset="0"/>
            </a:endParaRPr>
          </a:p>
        </p:txBody>
      </p:sp>
      <p:sp>
        <p:nvSpPr>
          <p:cNvPr id="9" name="TextBox 8"/>
          <p:cNvSpPr txBox="1"/>
          <p:nvPr/>
        </p:nvSpPr>
        <p:spPr>
          <a:xfrm>
            <a:off x="557056" y="4942494"/>
            <a:ext cx="8087470" cy="101566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2000" dirty="0" smtClean="0">
                <a:latin typeface="NikoshBAN" pitchFamily="2" charset="0"/>
                <a:cs typeface="NikoshBAN" pitchFamily="2" charset="0"/>
              </a:rPr>
              <a:t>অর্থাৎ সে সবার কাছ থেকে জানতে পেরেছে পানির অভাবে গাছ মারা যায়। </a:t>
            </a:r>
          </a:p>
          <a:p>
            <a:r>
              <a:rPr lang="bn-BD" sz="2000" dirty="0" smtClean="0">
                <a:latin typeface="NikoshBAN" pitchFamily="2" charset="0"/>
                <a:cs typeface="NikoshBAN" pitchFamily="2" charset="0"/>
              </a:rPr>
              <a:t>এখানে গাছ মারা যাবার এই কারণটি বৈজ্ঞানিক  প্রক্রিয়ায় সম্ভাব্য ফলাফল।</a:t>
            </a:r>
          </a:p>
          <a:p>
            <a:r>
              <a:rPr lang="bn-BD" sz="2000" dirty="0" smtClean="0">
                <a:latin typeface="NikoshBAN" pitchFamily="2" charset="0"/>
                <a:cs typeface="NikoshBAN" pitchFamily="2" charset="0"/>
              </a:rPr>
              <a:t>পরীক্ষণের পর এই সম্ভাব্য ফলাফল প্রকাশ করা হয়।</a:t>
            </a:r>
            <a:endParaRPr lang="en-US" sz="2000" dirty="0">
              <a:latin typeface="NikoshBAN" pitchFamily="2" charset="0"/>
              <a:cs typeface="NikoshBAN" pitchFamily="2" charset="0"/>
            </a:endParaRPr>
          </a:p>
        </p:txBody>
      </p:sp>
      <p:sp>
        <p:nvSpPr>
          <p:cNvPr id="10" name="TextBox 9"/>
          <p:cNvSpPr txBox="1"/>
          <p:nvPr/>
        </p:nvSpPr>
        <p:spPr>
          <a:xfrm>
            <a:off x="2265076" y="609600"/>
            <a:ext cx="4636206" cy="461665"/>
          </a:xfrm>
          <a:prstGeom prst="rect">
            <a:avLst/>
          </a:prstGeom>
          <a:solidFill>
            <a:schemeClr val="tx2">
              <a:lumMod val="40000"/>
              <a:lumOff val="60000"/>
            </a:schemeClr>
          </a:solidFill>
        </p:spPr>
        <p:txBody>
          <a:bodyPr wrap="none" rtlCol="0">
            <a:spAutoFit/>
          </a:bodyPr>
          <a:lstStyle/>
          <a:p>
            <a:r>
              <a:rPr lang="bn-BD" sz="2400" dirty="0" smtClean="0">
                <a:latin typeface="NikoshBAN" pitchFamily="2" charset="0"/>
                <a:cs typeface="NikoshBAN" pitchFamily="2" charset="0"/>
              </a:rPr>
              <a:t>এই ধাপকে আমরা কী বলতে পারি?</a:t>
            </a:r>
            <a:endParaRPr lang="en-US" sz="2400" dirty="0">
              <a:latin typeface="NikoshBAN" pitchFamily="2" charset="0"/>
              <a:cs typeface="NikoshBAN" pitchFamily="2" charset="0"/>
            </a:endParaRPr>
          </a:p>
        </p:txBody>
      </p:sp>
      <p:sp>
        <p:nvSpPr>
          <p:cNvPr id="11" name="TextBox 10"/>
          <p:cNvSpPr txBox="1"/>
          <p:nvPr/>
        </p:nvSpPr>
        <p:spPr>
          <a:xfrm>
            <a:off x="5105400" y="2362200"/>
            <a:ext cx="218681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400" dirty="0" smtClean="0">
                <a:latin typeface="NikoshBAN" pitchFamily="2" charset="0"/>
                <a:cs typeface="NikoshBAN" pitchFamily="2" charset="0"/>
              </a:rPr>
              <a:t>সম্ভাব্য ফলাফল</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35" presetClass="emph" presetSubtype="0" repeatCount="indefinite" fill="hold" grpId="0"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9" presetID="35" presetClass="emph" presetSubtype="0" repeatCount="indefinite" fill="hold" grpId="0"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8" grpId="1" animBg="1"/>
      <p:bldP spid="9" grpId="0" animBg="1"/>
      <p:bldP spid="9" grpId="1"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pic>
        <p:nvPicPr>
          <p:cNvPr id="3" name="Picture 2" descr="experiment-3.jpg"/>
          <p:cNvPicPr>
            <a:picLocks noChangeAspect="1"/>
          </p:cNvPicPr>
          <p:nvPr/>
        </p:nvPicPr>
        <p:blipFill>
          <a:blip r:embed="rId3" cstate="print"/>
          <a:srcRect l="22766" t="19492" r="21915" b="12228"/>
          <a:stretch>
            <a:fillRect/>
          </a:stretch>
        </p:blipFill>
        <p:spPr>
          <a:xfrm>
            <a:off x="4927176" y="1066800"/>
            <a:ext cx="3793784" cy="2743200"/>
          </a:xfrm>
          <a:prstGeom prst="rect">
            <a:avLst/>
          </a:prstGeom>
        </p:spPr>
      </p:pic>
      <p:pic>
        <p:nvPicPr>
          <p:cNvPr id="4" name="Picture 3" descr="Girl-5.png"/>
          <p:cNvPicPr>
            <a:picLocks noChangeAspect="1"/>
          </p:cNvPicPr>
          <p:nvPr/>
        </p:nvPicPr>
        <p:blipFill>
          <a:blip r:embed="rId4" cstate="print"/>
          <a:srcRect l="25717" t="37118" r="28563" b="5659"/>
          <a:stretch>
            <a:fillRect/>
          </a:stretch>
        </p:blipFill>
        <p:spPr>
          <a:xfrm>
            <a:off x="228600" y="1981200"/>
            <a:ext cx="2159876" cy="249735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82850390"/>
              </p:ext>
            </p:extLst>
          </p:nvPr>
        </p:nvGraphicFramePr>
        <p:xfrm>
          <a:off x="2661740" y="4054366"/>
          <a:ext cx="6096000" cy="1818640"/>
        </p:xfrm>
        <a:graphic>
          <a:graphicData uri="http://schemas.openxmlformats.org/drawingml/2006/table">
            <a:tbl>
              <a:tblPr firstRow="1" bandRow="1">
                <a:tableStyleId>{5940675A-B579-460E-94D1-54222C63F5DA}</a:tableStyleId>
              </a:tblPr>
              <a:tblGrid>
                <a:gridCol w="1219200"/>
                <a:gridCol w="1143000"/>
                <a:gridCol w="838200"/>
                <a:gridCol w="990600"/>
                <a:gridCol w="1066800"/>
                <a:gridCol w="838200"/>
              </a:tblGrid>
              <a:tr h="152400">
                <a:tc gridSpan="6">
                  <a:txBody>
                    <a:bodyPr/>
                    <a:lstStyle/>
                    <a:p>
                      <a:r>
                        <a:rPr lang="bn-BD" sz="1600" dirty="0" smtClean="0">
                          <a:latin typeface="NikoshBAN" pitchFamily="2" charset="0"/>
                          <a:cs typeface="NikoshBAN" pitchFamily="2" charset="0"/>
                        </a:rPr>
                        <a:t>                               পর্যবেক্ষণ</a:t>
                      </a:r>
                      <a:r>
                        <a:rPr lang="bn-BD" sz="1600" baseline="0" dirty="0" smtClean="0">
                          <a:latin typeface="NikoshBAN" pitchFamily="2" charset="0"/>
                          <a:cs typeface="NikoshBAN" pitchFamily="2" charset="0"/>
                        </a:rPr>
                        <a:t> তালিকা</a:t>
                      </a:r>
                      <a:endParaRPr lang="en-US" sz="1600" dirty="0">
                        <a:latin typeface="NikoshBAN" pitchFamily="2" charset="0"/>
                        <a:cs typeface="NikoshBAN" pitchFamily="2" charset="0"/>
                      </a:endParaRPr>
                    </a:p>
                  </a:txBody>
                  <a:tcPr>
                    <a:solidFill>
                      <a:schemeClr val="accent2">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rowSpan="2">
                  <a:txBody>
                    <a:bodyPr/>
                    <a:lstStyle/>
                    <a:p>
                      <a:endParaRPr lang="en-US" sz="1200" dirty="0"/>
                    </a:p>
                  </a:txBody>
                  <a:tcPr>
                    <a:solidFill>
                      <a:schemeClr val="accent2">
                        <a:lumMod val="20000"/>
                        <a:lumOff val="80000"/>
                      </a:schemeClr>
                    </a:solidFill>
                  </a:tcPr>
                </a:tc>
                <a:tc rowSpan="2">
                  <a:txBody>
                    <a:bodyPr/>
                    <a:lstStyle/>
                    <a:p>
                      <a:r>
                        <a:rPr lang="bn-BD" sz="1600" dirty="0" smtClean="0">
                          <a:latin typeface="NikoshBAN" pitchFamily="2" charset="0"/>
                          <a:cs typeface="NikoshBAN" pitchFamily="2" charset="0"/>
                        </a:rPr>
                        <a:t>পানি দেয়া</a:t>
                      </a:r>
                    </a:p>
                    <a:p>
                      <a:r>
                        <a:rPr lang="bn-BD" sz="1600" dirty="0" smtClean="0">
                          <a:latin typeface="NikoshBAN" pitchFamily="2" charset="0"/>
                          <a:cs typeface="NikoshBAN" pitchFamily="2" charset="0"/>
                        </a:rPr>
                        <a:t> হয়েছে</a:t>
                      </a:r>
                      <a:endParaRPr lang="en-US" sz="1600" dirty="0">
                        <a:latin typeface="NikoshBAN" pitchFamily="2" charset="0"/>
                        <a:cs typeface="NikoshBAN" pitchFamily="2" charset="0"/>
                      </a:endParaRPr>
                    </a:p>
                  </a:txBody>
                  <a:tcPr>
                    <a:solidFill>
                      <a:schemeClr val="accent2">
                        <a:lumMod val="20000"/>
                        <a:lumOff val="80000"/>
                      </a:schemeClr>
                    </a:solidFill>
                  </a:tcPr>
                </a:tc>
                <a:tc gridSpan="2">
                  <a:txBody>
                    <a:bodyPr/>
                    <a:lstStyle/>
                    <a:p>
                      <a:r>
                        <a:rPr lang="bn-BD" sz="1600" dirty="0" smtClean="0">
                          <a:latin typeface="NikoshBAN" pitchFamily="2" charset="0"/>
                          <a:cs typeface="NikoshBAN" pitchFamily="2" charset="0"/>
                        </a:rPr>
                        <a:t>পরীক্ষণ</a:t>
                      </a:r>
                      <a:r>
                        <a:rPr lang="bn-BD" sz="1600" baseline="0" dirty="0" smtClean="0">
                          <a:latin typeface="NikoshBAN" pitchFamily="2" charset="0"/>
                          <a:cs typeface="NikoshBAN" pitchFamily="2" charset="0"/>
                        </a:rPr>
                        <a:t> শুরুর দিন</a:t>
                      </a:r>
                      <a:endParaRPr lang="en-US" sz="1200" dirty="0">
                        <a:latin typeface="NikoshBAN" pitchFamily="2" charset="0"/>
                        <a:cs typeface="NikoshBAN" pitchFamily="2" charset="0"/>
                      </a:endParaRPr>
                    </a:p>
                  </a:txBody>
                  <a:tcPr>
                    <a:solidFill>
                      <a:schemeClr val="accent2">
                        <a:lumMod val="20000"/>
                        <a:lumOff val="80000"/>
                      </a:schemeClr>
                    </a:solidFill>
                  </a:tcPr>
                </a:tc>
                <a:tc hMerge="1">
                  <a:txBody>
                    <a:bodyPr/>
                    <a:lstStyle/>
                    <a:p>
                      <a:endParaRPr lang="en-US" dirty="0"/>
                    </a:p>
                  </a:txBody>
                  <a:tcPr/>
                </a:tc>
                <a:tc gridSpan="2">
                  <a:txBody>
                    <a:bodyPr/>
                    <a:lstStyle/>
                    <a:p>
                      <a:r>
                        <a:rPr lang="bn-BD" sz="1600" dirty="0" smtClean="0">
                          <a:latin typeface="NikoshBAN" pitchFamily="2" charset="0"/>
                          <a:cs typeface="NikoshBAN" pitchFamily="2" charset="0"/>
                        </a:rPr>
                        <a:t>  পরের </a:t>
                      </a:r>
                      <a:r>
                        <a:rPr lang="bn-BD" sz="1600" baseline="0" dirty="0" smtClean="0">
                          <a:latin typeface="NikoshBAN" pitchFamily="2" charset="0"/>
                          <a:cs typeface="NikoshBAN" pitchFamily="2" charset="0"/>
                        </a:rPr>
                        <a:t>দিন</a:t>
                      </a:r>
                      <a:endParaRPr lang="en-US" sz="1600" dirty="0"/>
                    </a:p>
                  </a:txBody>
                  <a:tcPr>
                    <a:solidFill>
                      <a:schemeClr val="accent2">
                        <a:lumMod val="20000"/>
                        <a:lumOff val="80000"/>
                      </a:schemeClr>
                    </a:solidFill>
                  </a:tcPr>
                </a:tc>
                <a:tc hMerge="1">
                  <a:txBody>
                    <a:bodyPr/>
                    <a:lstStyle/>
                    <a:p>
                      <a:endParaRPr lang="en-US" dirty="0"/>
                    </a:p>
                  </a:txBody>
                  <a:tcPr/>
                </a:tc>
              </a:tr>
              <a:tr h="370840">
                <a:tc vMerge="1">
                  <a:txBody>
                    <a:bodyPr/>
                    <a:lstStyle/>
                    <a:p>
                      <a:endParaRPr lang="en-US" dirty="0"/>
                    </a:p>
                  </a:txBody>
                  <a:tcPr/>
                </a:tc>
                <a:tc vMerge="1">
                  <a:txBody>
                    <a:bodyPr/>
                    <a:lstStyle/>
                    <a:p>
                      <a:endParaRPr lang="en-US" dirty="0"/>
                    </a:p>
                  </a:txBody>
                  <a:tcPr/>
                </a:tc>
                <a:tc>
                  <a:txBody>
                    <a:bodyPr/>
                    <a:lstStyle/>
                    <a:p>
                      <a:r>
                        <a:rPr lang="bn-BD" sz="1600" dirty="0" smtClean="0">
                          <a:latin typeface="NikoshBAN" pitchFamily="2" charset="0"/>
                          <a:cs typeface="NikoshBAN" pitchFamily="2" charset="0"/>
                        </a:rPr>
                        <a:t>সতেজ</a:t>
                      </a:r>
                      <a:endParaRPr lang="en-US" sz="1600" dirty="0">
                        <a:latin typeface="NikoshBAN" pitchFamily="2" charset="0"/>
                        <a:cs typeface="NikoshBAN" pitchFamily="2" charset="0"/>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600" dirty="0" smtClean="0">
                          <a:latin typeface="NikoshBAN" pitchFamily="2" charset="0"/>
                          <a:cs typeface="NikoshBAN" pitchFamily="2" charset="0"/>
                        </a:rPr>
                        <a:t>নিস্তেজ</a:t>
                      </a:r>
                      <a:endParaRPr lang="en-US" sz="1600" dirty="0" smtClean="0">
                        <a:latin typeface="NikoshBAN" pitchFamily="2" charset="0"/>
                        <a:cs typeface="NikoshBAN" pitchFamily="2" charset="0"/>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600" dirty="0" smtClean="0">
                          <a:latin typeface="NikoshBAN" pitchFamily="2" charset="0"/>
                          <a:cs typeface="NikoshBAN" pitchFamily="2" charset="0"/>
                        </a:rPr>
                        <a:t>সতেজ</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600" dirty="0" smtClean="0">
                          <a:latin typeface="NikoshBAN" pitchFamily="2" charset="0"/>
                          <a:cs typeface="NikoshBAN" pitchFamily="2" charset="0"/>
                        </a:rPr>
                        <a:t>নিস্তেজ</a:t>
                      </a:r>
                      <a:endParaRPr lang="en-US" sz="1200" dirty="0" smtClean="0">
                        <a:latin typeface="NikoshBAN" pitchFamily="2" charset="0"/>
                        <a:cs typeface="NikoshBAN" pitchFamily="2" charset="0"/>
                      </a:endParaRPr>
                    </a:p>
                  </a:txBody>
                  <a:tcPr>
                    <a:solidFill>
                      <a:schemeClr val="accent2">
                        <a:lumMod val="20000"/>
                        <a:lumOff val="80000"/>
                      </a:schemeClr>
                    </a:solidFill>
                  </a:tcPr>
                </a:tc>
              </a:tr>
              <a:tr h="370840">
                <a:tc>
                  <a:txBody>
                    <a:bodyPr/>
                    <a:lstStyle/>
                    <a:p>
                      <a:r>
                        <a:rPr lang="bn-BD" sz="1600" dirty="0" smtClean="0">
                          <a:latin typeface="NikoshBAN" pitchFamily="2" charset="0"/>
                          <a:cs typeface="NikoshBAN" pitchFamily="2" charset="0"/>
                        </a:rPr>
                        <a:t>প্রথম গাছ</a:t>
                      </a:r>
                      <a:endParaRPr lang="en-US" sz="1600" dirty="0">
                        <a:latin typeface="NikoshBAN" pitchFamily="2" charset="0"/>
                        <a:cs typeface="NikoshBAN" pitchFamily="2" charset="0"/>
                      </a:endParaRPr>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c>
                  <a:txBody>
                    <a:bodyPr/>
                    <a:lstStyle/>
                    <a:p>
                      <a:endParaRPr lang="en-US" sz="1200"/>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c>
                  <a:txBody>
                    <a:bodyPr/>
                    <a:lstStyle/>
                    <a:p>
                      <a:endParaRPr lang="en-US" sz="1200"/>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600" b="0" dirty="0" smtClean="0">
                          <a:latin typeface="NikoshBAN" pitchFamily="2" charset="0"/>
                          <a:cs typeface="NikoshBAN" pitchFamily="2" charset="0"/>
                        </a:rPr>
                        <a:t>দ্বিতীয় </a:t>
                      </a:r>
                      <a:r>
                        <a:rPr lang="bn-BD" sz="1600" dirty="0" smtClean="0">
                          <a:latin typeface="NikoshBAN" pitchFamily="2" charset="0"/>
                          <a:cs typeface="NikoshBAN" pitchFamily="2" charset="0"/>
                        </a:rPr>
                        <a:t>গাছ</a:t>
                      </a:r>
                      <a:endParaRPr lang="en-US" sz="1600" dirty="0" smtClean="0">
                        <a:latin typeface="NikoshBAN" pitchFamily="2" charset="0"/>
                        <a:cs typeface="NikoshBAN" pitchFamily="2" charset="0"/>
                      </a:endParaRPr>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c>
                  <a:txBody>
                    <a:bodyPr/>
                    <a:lstStyle/>
                    <a:p>
                      <a:endParaRPr lang="en-US" sz="1200"/>
                    </a:p>
                  </a:txBody>
                  <a:tcPr>
                    <a:solidFill>
                      <a:schemeClr val="accent2">
                        <a:lumMod val="20000"/>
                        <a:lumOff val="80000"/>
                      </a:schemeClr>
                    </a:solidFill>
                  </a:tcPr>
                </a:tc>
                <a:tc>
                  <a:txBody>
                    <a:bodyPr/>
                    <a:lstStyle/>
                    <a:p>
                      <a:endParaRPr lang="en-US" sz="1200"/>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r>
            </a:tbl>
          </a:graphicData>
        </a:graphic>
      </p:graphicFrame>
      <p:sp>
        <p:nvSpPr>
          <p:cNvPr id="8" name="Rectangular Callout 7"/>
          <p:cNvSpPr/>
          <p:nvPr/>
        </p:nvSpPr>
        <p:spPr>
          <a:xfrm>
            <a:off x="2514600" y="1371600"/>
            <a:ext cx="2362200" cy="457200"/>
          </a:xfrm>
          <a:prstGeom prst="wedgeRectCallout">
            <a:avLst>
              <a:gd name="adj1" fmla="val -28175"/>
              <a:gd name="adj2" fmla="val 52155"/>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600" dirty="0" smtClean="0">
                <a:solidFill>
                  <a:schemeClr val="tx1"/>
                </a:solidFill>
                <a:latin typeface="NikoshBAN" pitchFamily="2" charset="0"/>
                <a:cs typeface="NikoshBAN" pitchFamily="2" charset="0"/>
              </a:rPr>
              <a:t>টবে দুটি গাছ লাগাবে</a:t>
            </a:r>
            <a:endParaRPr lang="en-US" sz="1600" dirty="0">
              <a:solidFill>
                <a:schemeClr val="tx1"/>
              </a:solidFill>
              <a:latin typeface="NikoshBAN" pitchFamily="2" charset="0"/>
              <a:cs typeface="NikoshBAN" pitchFamily="2" charset="0"/>
            </a:endParaRPr>
          </a:p>
        </p:txBody>
      </p:sp>
      <p:grpSp>
        <p:nvGrpSpPr>
          <p:cNvPr id="12" name="Group 11"/>
          <p:cNvGrpSpPr/>
          <p:nvPr/>
        </p:nvGrpSpPr>
        <p:grpSpPr>
          <a:xfrm>
            <a:off x="2272864" y="1981200"/>
            <a:ext cx="2598458" cy="416997"/>
            <a:chOff x="5021542" y="421203"/>
            <a:chExt cx="2598458" cy="416997"/>
          </a:xfrm>
        </p:grpSpPr>
        <p:sp>
          <p:nvSpPr>
            <p:cNvPr id="11" name="Rectangular Callout 10"/>
            <p:cNvSpPr/>
            <p:nvPr/>
          </p:nvSpPr>
          <p:spPr>
            <a:xfrm rot="10800000">
              <a:off x="5029200" y="457200"/>
              <a:ext cx="2590800" cy="381000"/>
            </a:xfrm>
            <a:prstGeom prst="wedgeRectCallout">
              <a:avLst>
                <a:gd name="adj1" fmla="val 26023"/>
                <a:gd name="adj2" fmla="val 47500"/>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5021542" y="421203"/>
              <a:ext cx="2480166" cy="338554"/>
            </a:xfrm>
            <a:prstGeom prst="rect">
              <a:avLst/>
            </a:prstGeom>
            <a:noFill/>
          </p:spPr>
          <p:txBody>
            <a:bodyPr wrap="none" rtlCol="0">
              <a:spAutoFit/>
            </a:bodyPr>
            <a:lstStyle/>
            <a:p>
              <a:r>
                <a:rPr lang="bn-BD" sz="1600" dirty="0" smtClean="0">
                  <a:latin typeface="NikoshBAN" pitchFamily="2" charset="0"/>
                  <a:cs typeface="NikoshBAN" pitchFamily="2" charset="0"/>
                </a:rPr>
                <a:t>গাছ দুটি ছায়ায় রেখে দিবে।</a:t>
              </a:r>
              <a:endParaRPr lang="en-US" sz="1600" dirty="0">
                <a:latin typeface="NikoshBAN" pitchFamily="2" charset="0"/>
                <a:cs typeface="NikoshBAN" pitchFamily="2" charset="0"/>
              </a:endParaRPr>
            </a:p>
          </p:txBody>
        </p:sp>
      </p:grpSp>
      <p:grpSp>
        <p:nvGrpSpPr>
          <p:cNvPr id="16" name="Group 15"/>
          <p:cNvGrpSpPr/>
          <p:nvPr/>
        </p:nvGrpSpPr>
        <p:grpSpPr>
          <a:xfrm>
            <a:off x="2441030" y="2667000"/>
            <a:ext cx="2431214" cy="416997"/>
            <a:chOff x="464386" y="5257800"/>
            <a:chExt cx="2431214" cy="416997"/>
          </a:xfrm>
        </p:grpSpPr>
        <p:sp>
          <p:nvSpPr>
            <p:cNvPr id="14" name="Rectangular Callout 13"/>
            <p:cNvSpPr/>
            <p:nvPr/>
          </p:nvSpPr>
          <p:spPr>
            <a:xfrm rot="10800000">
              <a:off x="464386" y="5293797"/>
              <a:ext cx="2431214" cy="381000"/>
            </a:xfrm>
            <a:prstGeom prst="wedgeRectCallout">
              <a:avLst>
                <a:gd name="adj1" fmla="val 27718"/>
                <a:gd name="adj2" fmla="val 43362"/>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p:cNvSpPr txBox="1"/>
            <p:nvPr/>
          </p:nvSpPr>
          <p:spPr>
            <a:xfrm>
              <a:off x="533400" y="5257800"/>
              <a:ext cx="2178802" cy="338554"/>
            </a:xfrm>
            <a:prstGeom prst="rect">
              <a:avLst/>
            </a:prstGeom>
            <a:noFill/>
          </p:spPr>
          <p:txBody>
            <a:bodyPr wrap="none" rtlCol="0">
              <a:spAutoFit/>
            </a:bodyPr>
            <a:lstStyle/>
            <a:p>
              <a:r>
                <a:rPr lang="bn-BD" sz="1600" dirty="0" smtClean="0">
                  <a:latin typeface="NikoshBAN" pitchFamily="2" charset="0"/>
                  <a:cs typeface="NikoshBAN" pitchFamily="2" charset="0"/>
                </a:rPr>
                <a:t>একটি গাছে পানি দিবে।</a:t>
              </a:r>
              <a:endParaRPr lang="en-US" sz="1600" dirty="0">
                <a:latin typeface="NikoshBAN" pitchFamily="2" charset="0"/>
                <a:cs typeface="NikoshBAN" pitchFamily="2" charset="0"/>
              </a:endParaRPr>
            </a:p>
          </p:txBody>
        </p:sp>
      </p:grpSp>
      <p:cxnSp>
        <p:nvCxnSpPr>
          <p:cNvPr id="18" name="Straight Arrow Connector 17"/>
          <p:cNvCxnSpPr/>
          <p:nvPr/>
        </p:nvCxnSpPr>
        <p:spPr>
          <a:xfrm>
            <a:off x="1676400" y="2514600"/>
            <a:ext cx="1295400" cy="152400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13321" y="405825"/>
            <a:ext cx="3558988"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000" dirty="0" smtClean="0">
                <a:latin typeface="NikoshBAN" pitchFamily="2" charset="0"/>
                <a:cs typeface="NikoshBAN" pitchFamily="2" charset="0"/>
              </a:rPr>
              <a:t>পরীক্ষণ ও পর্যবেক্ষণ পরিকল্পনা</a:t>
            </a:r>
            <a:endParaRPr lang="en-US"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par>
                          <p:cTn id="27" fill="hold">
                            <p:stCondLst>
                              <p:cond delay="500"/>
                            </p:stCondLst>
                            <p:childTnLst>
                              <p:par>
                                <p:cTn id="28" presetID="18" presetClass="entr" presetSubtype="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Righ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Bottom)">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3" name="Picture 2" descr="experiment-1.jpg"/>
          <p:cNvPicPr>
            <a:picLocks noChangeAspect="1"/>
          </p:cNvPicPr>
          <p:nvPr/>
        </p:nvPicPr>
        <p:blipFill>
          <a:blip r:embed="rId3" cstate="print"/>
          <a:stretch>
            <a:fillRect/>
          </a:stretch>
        </p:blipFill>
        <p:spPr>
          <a:xfrm>
            <a:off x="215464" y="838200"/>
            <a:ext cx="4029962" cy="2327518"/>
          </a:xfrm>
          <a:prstGeom prst="rect">
            <a:avLst/>
          </a:prstGeom>
        </p:spPr>
      </p:pic>
      <p:pic>
        <p:nvPicPr>
          <p:cNvPr id="5" name="Picture 4" descr="experiment-2.jpg"/>
          <p:cNvPicPr>
            <a:picLocks noChangeAspect="1"/>
          </p:cNvPicPr>
          <p:nvPr/>
        </p:nvPicPr>
        <p:blipFill>
          <a:blip r:embed="rId4" cstate="print"/>
          <a:stretch>
            <a:fillRect/>
          </a:stretch>
        </p:blipFill>
        <p:spPr>
          <a:xfrm>
            <a:off x="4800600" y="838200"/>
            <a:ext cx="3962400" cy="2311864"/>
          </a:xfrm>
          <a:prstGeom prst="rect">
            <a:avLst/>
          </a:prstGeom>
        </p:spPr>
      </p:pic>
      <p:sp>
        <p:nvSpPr>
          <p:cNvPr id="6" name="Right Arrow 5"/>
          <p:cNvSpPr/>
          <p:nvPr/>
        </p:nvSpPr>
        <p:spPr>
          <a:xfrm>
            <a:off x="4267200" y="1828800"/>
            <a:ext cx="533400" cy="3048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aphicFrame>
        <p:nvGraphicFramePr>
          <p:cNvPr id="9" name="Table 8"/>
          <p:cNvGraphicFramePr>
            <a:graphicFrameLocks noGrp="1"/>
          </p:cNvGraphicFramePr>
          <p:nvPr>
            <p:extLst>
              <p:ext uri="{D42A27DB-BD31-4B8C-83A1-F6EECF244321}">
                <p14:modId xmlns:p14="http://schemas.microsoft.com/office/powerpoint/2010/main" val="2609610298"/>
              </p:ext>
            </p:extLst>
          </p:nvPr>
        </p:nvGraphicFramePr>
        <p:xfrm>
          <a:off x="304800" y="3657600"/>
          <a:ext cx="6096000" cy="1818640"/>
        </p:xfrm>
        <a:graphic>
          <a:graphicData uri="http://schemas.openxmlformats.org/drawingml/2006/table">
            <a:tbl>
              <a:tblPr firstRow="1" bandRow="1">
                <a:tableStyleId>{5940675A-B579-460E-94D1-54222C63F5DA}</a:tableStyleId>
              </a:tblPr>
              <a:tblGrid>
                <a:gridCol w="1219200"/>
                <a:gridCol w="1143000"/>
                <a:gridCol w="838200"/>
                <a:gridCol w="990600"/>
                <a:gridCol w="1066800"/>
                <a:gridCol w="838200"/>
              </a:tblGrid>
              <a:tr h="152400">
                <a:tc gridSpan="6">
                  <a:txBody>
                    <a:bodyPr/>
                    <a:lstStyle/>
                    <a:p>
                      <a:r>
                        <a:rPr lang="bn-BD" sz="1600" dirty="0" smtClean="0">
                          <a:latin typeface="NikoshBAN" pitchFamily="2" charset="0"/>
                          <a:cs typeface="NikoshBAN" pitchFamily="2" charset="0"/>
                        </a:rPr>
                        <a:t>                               পর্যবেক্ষণ</a:t>
                      </a:r>
                      <a:r>
                        <a:rPr lang="bn-BD" sz="1600" baseline="0" dirty="0" smtClean="0">
                          <a:latin typeface="NikoshBAN" pitchFamily="2" charset="0"/>
                          <a:cs typeface="NikoshBAN" pitchFamily="2" charset="0"/>
                        </a:rPr>
                        <a:t> তালিকা</a:t>
                      </a:r>
                      <a:endParaRPr lang="en-US" sz="1600" dirty="0">
                        <a:latin typeface="NikoshBAN" pitchFamily="2" charset="0"/>
                        <a:cs typeface="NikoshBAN" pitchFamily="2" charset="0"/>
                      </a:endParaRPr>
                    </a:p>
                  </a:txBody>
                  <a:tcPr>
                    <a:solidFill>
                      <a:schemeClr val="accent2">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rowSpan="2">
                  <a:txBody>
                    <a:bodyPr/>
                    <a:lstStyle/>
                    <a:p>
                      <a:endParaRPr lang="en-US" sz="1200" dirty="0"/>
                    </a:p>
                  </a:txBody>
                  <a:tcPr>
                    <a:solidFill>
                      <a:schemeClr val="accent2">
                        <a:lumMod val="20000"/>
                        <a:lumOff val="80000"/>
                      </a:schemeClr>
                    </a:solidFill>
                  </a:tcPr>
                </a:tc>
                <a:tc rowSpan="2">
                  <a:txBody>
                    <a:bodyPr/>
                    <a:lstStyle/>
                    <a:p>
                      <a:r>
                        <a:rPr lang="bn-BD" sz="1600" dirty="0" smtClean="0">
                          <a:latin typeface="NikoshBAN" pitchFamily="2" charset="0"/>
                          <a:cs typeface="NikoshBAN" pitchFamily="2" charset="0"/>
                        </a:rPr>
                        <a:t>পানি দেয়া</a:t>
                      </a:r>
                    </a:p>
                    <a:p>
                      <a:r>
                        <a:rPr lang="bn-BD" sz="1600" dirty="0" smtClean="0">
                          <a:latin typeface="NikoshBAN" pitchFamily="2" charset="0"/>
                          <a:cs typeface="NikoshBAN" pitchFamily="2" charset="0"/>
                        </a:rPr>
                        <a:t> হয়েছে</a:t>
                      </a:r>
                      <a:endParaRPr lang="en-US" sz="1600" dirty="0">
                        <a:latin typeface="NikoshBAN" pitchFamily="2" charset="0"/>
                        <a:cs typeface="NikoshBAN" pitchFamily="2" charset="0"/>
                      </a:endParaRPr>
                    </a:p>
                  </a:txBody>
                  <a:tcPr>
                    <a:solidFill>
                      <a:schemeClr val="accent2">
                        <a:lumMod val="20000"/>
                        <a:lumOff val="80000"/>
                      </a:schemeClr>
                    </a:solidFill>
                  </a:tcPr>
                </a:tc>
                <a:tc gridSpan="2">
                  <a:txBody>
                    <a:bodyPr/>
                    <a:lstStyle/>
                    <a:p>
                      <a:r>
                        <a:rPr lang="bn-BD" sz="1600" dirty="0" smtClean="0">
                          <a:latin typeface="NikoshBAN" pitchFamily="2" charset="0"/>
                          <a:cs typeface="NikoshBAN" pitchFamily="2" charset="0"/>
                        </a:rPr>
                        <a:t>পরীক্ষণ</a:t>
                      </a:r>
                      <a:r>
                        <a:rPr lang="bn-BD" sz="1600" baseline="0" dirty="0" smtClean="0">
                          <a:latin typeface="NikoshBAN" pitchFamily="2" charset="0"/>
                          <a:cs typeface="NikoshBAN" pitchFamily="2" charset="0"/>
                        </a:rPr>
                        <a:t> শুরুর দিন</a:t>
                      </a:r>
                      <a:endParaRPr lang="en-US" sz="1200" dirty="0">
                        <a:latin typeface="NikoshBAN" pitchFamily="2" charset="0"/>
                        <a:cs typeface="NikoshBAN" pitchFamily="2" charset="0"/>
                      </a:endParaRPr>
                    </a:p>
                  </a:txBody>
                  <a:tcPr>
                    <a:solidFill>
                      <a:schemeClr val="accent2">
                        <a:lumMod val="20000"/>
                        <a:lumOff val="80000"/>
                      </a:schemeClr>
                    </a:solidFill>
                  </a:tcPr>
                </a:tc>
                <a:tc hMerge="1">
                  <a:txBody>
                    <a:bodyPr/>
                    <a:lstStyle/>
                    <a:p>
                      <a:endParaRPr lang="en-US" dirty="0"/>
                    </a:p>
                  </a:txBody>
                  <a:tcPr/>
                </a:tc>
                <a:tc gridSpan="2">
                  <a:txBody>
                    <a:bodyPr/>
                    <a:lstStyle/>
                    <a:p>
                      <a:r>
                        <a:rPr lang="bn-BD" sz="1600" dirty="0" smtClean="0">
                          <a:latin typeface="NikoshBAN" pitchFamily="2" charset="0"/>
                          <a:cs typeface="NikoshBAN" pitchFamily="2" charset="0"/>
                        </a:rPr>
                        <a:t>  পরের </a:t>
                      </a:r>
                      <a:r>
                        <a:rPr lang="bn-BD" sz="1600" baseline="0" dirty="0" smtClean="0">
                          <a:latin typeface="NikoshBAN" pitchFamily="2" charset="0"/>
                          <a:cs typeface="NikoshBAN" pitchFamily="2" charset="0"/>
                        </a:rPr>
                        <a:t>দিন</a:t>
                      </a:r>
                      <a:endParaRPr lang="en-US" sz="1600" dirty="0"/>
                    </a:p>
                  </a:txBody>
                  <a:tcPr>
                    <a:solidFill>
                      <a:schemeClr val="accent2">
                        <a:lumMod val="20000"/>
                        <a:lumOff val="80000"/>
                      </a:schemeClr>
                    </a:solidFill>
                  </a:tcPr>
                </a:tc>
                <a:tc hMerge="1">
                  <a:txBody>
                    <a:bodyPr/>
                    <a:lstStyle/>
                    <a:p>
                      <a:endParaRPr lang="en-US" dirty="0"/>
                    </a:p>
                  </a:txBody>
                  <a:tcPr/>
                </a:tc>
              </a:tr>
              <a:tr h="370840">
                <a:tc vMerge="1">
                  <a:txBody>
                    <a:bodyPr/>
                    <a:lstStyle/>
                    <a:p>
                      <a:endParaRPr lang="en-US" dirty="0"/>
                    </a:p>
                  </a:txBody>
                  <a:tcPr/>
                </a:tc>
                <a:tc vMerge="1">
                  <a:txBody>
                    <a:bodyPr/>
                    <a:lstStyle/>
                    <a:p>
                      <a:endParaRPr lang="en-US" dirty="0"/>
                    </a:p>
                  </a:txBody>
                  <a:tcPr/>
                </a:tc>
                <a:tc>
                  <a:txBody>
                    <a:bodyPr/>
                    <a:lstStyle/>
                    <a:p>
                      <a:r>
                        <a:rPr lang="bn-BD" sz="1600" dirty="0" smtClean="0">
                          <a:latin typeface="NikoshBAN" pitchFamily="2" charset="0"/>
                          <a:cs typeface="NikoshBAN" pitchFamily="2" charset="0"/>
                        </a:rPr>
                        <a:t>সতেজ</a:t>
                      </a:r>
                      <a:endParaRPr lang="en-US" sz="1600" dirty="0">
                        <a:latin typeface="NikoshBAN" pitchFamily="2" charset="0"/>
                        <a:cs typeface="NikoshBAN" pitchFamily="2" charset="0"/>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600" dirty="0" smtClean="0">
                          <a:latin typeface="NikoshBAN" pitchFamily="2" charset="0"/>
                          <a:cs typeface="NikoshBAN" pitchFamily="2" charset="0"/>
                        </a:rPr>
                        <a:t>নিস্তেজ</a:t>
                      </a:r>
                      <a:endParaRPr lang="en-US" sz="1600" dirty="0" smtClean="0">
                        <a:latin typeface="NikoshBAN" pitchFamily="2" charset="0"/>
                        <a:cs typeface="NikoshBAN" pitchFamily="2" charset="0"/>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600" dirty="0" smtClean="0">
                          <a:latin typeface="NikoshBAN" pitchFamily="2" charset="0"/>
                          <a:cs typeface="NikoshBAN" pitchFamily="2" charset="0"/>
                        </a:rPr>
                        <a:t>সতেজ</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600" dirty="0" smtClean="0">
                          <a:latin typeface="NikoshBAN" pitchFamily="2" charset="0"/>
                          <a:cs typeface="NikoshBAN" pitchFamily="2" charset="0"/>
                        </a:rPr>
                        <a:t>নিস্তেজ</a:t>
                      </a:r>
                      <a:endParaRPr lang="en-US" sz="1200" dirty="0" smtClean="0">
                        <a:latin typeface="NikoshBAN" pitchFamily="2" charset="0"/>
                        <a:cs typeface="NikoshBAN" pitchFamily="2" charset="0"/>
                      </a:endParaRPr>
                    </a:p>
                  </a:txBody>
                  <a:tcPr>
                    <a:solidFill>
                      <a:schemeClr val="accent2">
                        <a:lumMod val="20000"/>
                        <a:lumOff val="80000"/>
                      </a:schemeClr>
                    </a:solidFill>
                  </a:tcPr>
                </a:tc>
              </a:tr>
              <a:tr h="370840">
                <a:tc>
                  <a:txBody>
                    <a:bodyPr/>
                    <a:lstStyle/>
                    <a:p>
                      <a:r>
                        <a:rPr lang="bn-BD" sz="1600" dirty="0" smtClean="0">
                          <a:latin typeface="NikoshBAN" pitchFamily="2" charset="0"/>
                          <a:cs typeface="NikoshBAN" pitchFamily="2" charset="0"/>
                        </a:rPr>
                        <a:t>প্রথম গাছ</a:t>
                      </a:r>
                      <a:endParaRPr lang="en-US" sz="1600" dirty="0">
                        <a:latin typeface="NikoshBAN" pitchFamily="2" charset="0"/>
                        <a:cs typeface="NikoshBAN" pitchFamily="2" charset="0"/>
                      </a:endParaRPr>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c>
                  <a:txBody>
                    <a:bodyPr/>
                    <a:lstStyle/>
                    <a:p>
                      <a:endParaRPr lang="en-US" sz="1200"/>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600" b="0" dirty="0" smtClean="0">
                          <a:latin typeface="NikoshBAN" pitchFamily="2" charset="0"/>
                          <a:cs typeface="NikoshBAN" pitchFamily="2" charset="0"/>
                        </a:rPr>
                        <a:t>দ্বিতীয় </a:t>
                      </a:r>
                      <a:r>
                        <a:rPr lang="bn-BD" sz="1600" dirty="0" smtClean="0">
                          <a:latin typeface="NikoshBAN" pitchFamily="2" charset="0"/>
                          <a:cs typeface="NikoshBAN" pitchFamily="2" charset="0"/>
                        </a:rPr>
                        <a:t>গাছ</a:t>
                      </a:r>
                      <a:endParaRPr lang="en-US" sz="1600" dirty="0" smtClean="0">
                        <a:latin typeface="NikoshBAN" pitchFamily="2" charset="0"/>
                        <a:cs typeface="NikoshBAN" pitchFamily="2" charset="0"/>
                      </a:endParaRPr>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c>
                  <a:txBody>
                    <a:bodyPr/>
                    <a:lstStyle/>
                    <a:p>
                      <a:endParaRPr lang="en-US" sz="1200" dirty="0"/>
                    </a:p>
                  </a:txBody>
                  <a:tcPr>
                    <a:solidFill>
                      <a:schemeClr val="accent2">
                        <a:lumMod val="20000"/>
                        <a:lumOff val="80000"/>
                      </a:schemeClr>
                    </a:solidFill>
                  </a:tcPr>
                </a:tc>
              </a:tr>
            </a:tbl>
          </a:graphicData>
        </a:graphic>
      </p:graphicFrame>
      <p:sp>
        <p:nvSpPr>
          <p:cNvPr id="10" name="Right Arrow 9"/>
          <p:cNvSpPr/>
          <p:nvPr/>
        </p:nvSpPr>
        <p:spPr>
          <a:xfrm rot="5400000">
            <a:off x="6515100" y="3086100"/>
            <a:ext cx="533400" cy="3048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 name="Picture 7" descr="experiment-4.jpg"/>
          <p:cNvPicPr>
            <a:picLocks noChangeAspect="1"/>
          </p:cNvPicPr>
          <p:nvPr/>
        </p:nvPicPr>
        <p:blipFill>
          <a:blip r:embed="rId5" cstate="print"/>
          <a:srcRect l="17500" t="17083" r="17500" b="12790"/>
          <a:stretch>
            <a:fillRect/>
          </a:stretch>
        </p:blipFill>
        <p:spPr>
          <a:xfrm>
            <a:off x="4964208" y="3537640"/>
            <a:ext cx="3951192" cy="2482160"/>
          </a:xfrm>
          <a:prstGeom prst="rect">
            <a:avLst/>
          </a:prstGeom>
        </p:spPr>
      </p:pic>
      <p:pic>
        <p:nvPicPr>
          <p:cNvPr id="11" name="Picture 10" descr="pencil_wood.png"/>
          <p:cNvPicPr>
            <a:picLocks noChangeAspect="1"/>
          </p:cNvPicPr>
          <p:nvPr/>
        </p:nvPicPr>
        <p:blipFill>
          <a:blip r:embed="rId6" cstate="print"/>
          <a:stretch>
            <a:fillRect/>
          </a:stretch>
        </p:blipFill>
        <p:spPr>
          <a:xfrm rot="1336347">
            <a:off x="1970863" y="4280967"/>
            <a:ext cx="729742" cy="1295400"/>
          </a:xfrm>
          <a:prstGeom prst="rect">
            <a:avLst/>
          </a:prstGeom>
        </p:spPr>
      </p:pic>
      <p:sp>
        <p:nvSpPr>
          <p:cNvPr id="12" name="TextBox 11"/>
          <p:cNvSpPr txBox="1"/>
          <p:nvPr/>
        </p:nvSpPr>
        <p:spPr>
          <a:xfrm>
            <a:off x="2209800" y="3048000"/>
            <a:ext cx="4081567"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dirty="0" smtClean="0">
                <a:latin typeface="NikoshBAN" pitchFamily="2" charset="0"/>
                <a:cs typeface="NikoshBAN" pitchFamily="2" charset="0"/>
              </a:rPr>
              <a:t>পর্যবেক্ষণ ও উপাত্ত সংগ্রহ</a:t>
            </a:r>
            <a:endParaRPr lang="en-US" sz="2800" dirty="0">
              <a:latin typeface="NikoshBAN" pitchFamily="2" charset="0"/>
              <a:cs typeface="NikoshBAN" pitchFamily="2" charset="0"/>
            </a:endParaRPr>
          </a:p>
        </p:txBody>
      </p:sp>
      <p:grpSp>
        <p:nvGrpSpPr>
          <p:cNvPr id="18" name="Group 17"/>
          <p:cNvGrpSpPr/>
          <p:nvPr/>
        </p:nvGrpSpPr>
        <p:grpSpPr>
          <a:xfrm rot="21378488">
            <a:off x="6921064" y="2209800"/>
            <a:ext cx="638506" cy="366049"/>
            <a:chOff x="9842936" y="1050627"/>
            <a:chExt cx="846085" cy="626180"/>
          </a:xfrm>
        </p:grpSpPr>
        <p:sp>
          <p:nvSpPr>
            <p:cNvPr id="14" name="Freeform 13"/>
            <p:cNvSpPr/>
            <p:nvPr/>
          </p:nvSpPr>
          <p:spPr>
            <a:xfrm>
              <a:off x="9842936" y="1050627"/>
              <a:ext cx="630621" cy="381407"/>
            </a:xfrm>
            <a:custGeom>
              <a:avLst/>
              <a:gdLst>
                <a:gd name="connsiteX0" fmla="*/ 630621 w 630621"/>
                <a:gd name="connsiteY0" fmla="*/ 0 h 381407"/>
                <a:gd name="connsiteX1" fmla="*/ 536028 w 630621"/>
                <a:gd name="connsiteY1" fmla="*/ 31531 h 381407"/>
                <a:gd name="connsiteX2" fmla="*/ 472965 w 630621"/>
                <a:gd name="connsiteY2" fmla="*/ 47297 h 381407"/>
                <a:gd name="connsiteX3" fmla="*/ 299545 w 630621"/>
                <a:gd name="connsiteY3" fmla="*/ 94593 h 381407"/>
                <a:gd name="connsiteX4" fmla="*/ 252248 w 630621"/>
                <a:gd name="connsiteY4" fmla="*/ 126124 h 381407"/>
                <a:gd name="connsiteX5" fmla="*/ 204952 w 630621"/>
                <a:gd name="connsiteY5" fmla="*/ 141890 h 381407"/>
                <a:gd name="connsiteX6" fmla="*/ 126124 w 630621"/>
                <a:gd name="connsiteY6" fmla="*/ 204952 h 381407"/>
                <a:gd name="connsiteX7" fmla="*/ 47297 w 630621"/>
                <a:gd name="connsiteY7" fmla="*/ 299545 h 381407"/>
                <a:gd name="connsiteX8" fmla="*/ 0 w 630621"/>
                <a:gd name="connsiteY8" fmla="*/ 378372 h 38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621" h="381407">
                  <a:moveTo>
                    <a:pt x="630621" y="0"/>
                  </a:moveTo>
                  <a:cubicBezTo>
                    <a:pt x="599090" y="10510"/>
                    <a:pt x="568272" y="23470"/>
                    <a:pt x="536028" y="31531"/>
                  </a:cubicBezTo>
                  <a:cubicBezTo>
                    <a:pt x="515007" y="36786"/>
                    <a:pt x="493719" y="41071"/>
                    <a:pt x="472965" y="47297"/>
                  </a:cubicBezTo>
                  <a:cubicBezTo>
                    <a:pt x="312951" y="95302"/>
                    <a:pt x="443212" y="65860"/>
                    <a:pt x="299545" y="94593"/>
                  </a:cubicBezTo>
                  <a:cubicBezTo>
                    <a:pt x="283779" y="105103"/>
                    <a:pt x="269195" y="117650"/>
                    <a:pt x="252248" y="126124"/>
                  </a:cubicBezTo>
                  <a:cubicBezTo>
                    <a:pt x="237384" y="133556"/>
                    <a:pt x="217929" y="131509"/>
                    <a:pt x="204952" y="141890"/>
                  </a:cubicBezTo>
                  <a:cubicBezTo>
                    <a:pt x="103080" y="223388"/>
                    <a:pt x="245005" y="165324"/>
                    <a:pt x="126124" y="204952"/>
                  </a:cubicBezTo>
                  <a:cubicBezTo>
                    <a:pt x="91255" y="239821"/>
                    <a:pt x="69247" y="255645"/>
                    <a:pt x="47297" y="299545"/>
                  </a:cubicBezTo>
                  <a:cubicBezTo>
                    <a:pt x="6366" y="381407"/>
                    <a:pt x="61586" y="316786"/>
                    <a:pt x="0" y="378372"/>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FF0000"/>
                </a:solidFill>
              </a:endParaRPr>
            </a:p>
          </p:txBody>
        </p:sp>
        <p:sp>
          <p:nvSpPr>
            <p:cNvPr id="15" name="Freeform 14"/>
            <p:cNvSpPr/>
            <p:nvPr/>
          </p:nvSpPr>
          <p:spPr>
            <a:xfrm rot="-660000">
              <a:off x="9906000" y="1142593"/>
              <a:ext cx="630621" cy="381407"/>
            </a:xfrm>
            <a:custGeom>
              <a:avLst/>
              <a:gdLst>
                <a:gd name="connsiteX0" fmla="*/ 630621 w 630621"/>
                <a:gd name="connsiteY0" fmla="*/ 0 h 381407"/>
                <a:gd name="connsiteX1" fmla="*/ 536028 w 630621"/>
                <a:gd name="connsiteY1" fmla="*/ 31531 h 381407"/>
                <a:gd name="connsiteX2" fmla="*/ 472965 w 630621"/>
                <a:gd name="connsiteY2" fmla="*/ 47297 h 381407"/>
                <a:gd name="connsiteX3" fmla="*/ 299545 w 630621"/>
                <a:gd name="connsiteY3" fmla="*/ 94593 h 381407"/>
                <a:gd name="connsiteX4" fmla="*/ 252248 w 630621"/>
                <a:gd name="connsiteY4" fmla="*/ 126124 h 381407"/>
                <a:gd name="connsiteX5" fmla="*/ 204952 w 630621"/>
                <a:gd name="connsiteY5" fmla="*/ 141890 h 381407"/>
                <a:gd name="connsiteX6" fmla="*/ 126124 w 630621"/>
                <a:gd name="connsiteY6" fmla="*/ 204952 h 381407"/>
                <a:gd name="connsiteX7" fmla="*/ 47297 w 630621"/>
                <a:gd name="connsiteY7" fmla="*/ 299545 h 381407"/>
                <a:gd name="connsiteX8" fmla="*/ 0 w 630621"/>
                <a:gd name="connsiteY8" fmla="*/ 378372 h 38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621" h="381407">
                  <a:moveTo>
                    <a:pt x="630621" y="0"/>
                  </a:moveTo>
                  <a:cubicBezTo>
                    <a:pt x="599090" y="10510"/>
                    <a:pt x="568272" y="23470"/>
                    <a:pt x="536028" y="31531"/>
                  </a:cubicBezTo>
                  <a:cubicBezTo>
                    <a:pt x="515007" y="36786"/>
                    <a:pt x="493719" y="41071"/>
                    <a:pt x="472965" y="47297"/>
                  </a:cubicBezTo>
                  <a:cubicBezTo>
                    <a:pt x="312951" y="95302"/>
                    <a:pt x="443212" y="65860"/>
                    <a:pt x="299545" y="94593"/>
                  </a:cubicBezTo>
                  <a:cubicBezTo>
                    <a:pt x="283779" y="105103"/>
                    <a:pt x="269195" y="117650"/>
                    <a:pt x="252248" y="126124"/>
                  </a:cubicBezTo>
                  <a:cubicBezTo>
                    <a:pt x="237384" y="133556"/>
                    <a:pt x="217929" y="131509"/>
                    <a:pt x="204952" y="141890"/>
                  </a:cubicBezTo>
                  <a:cubicBezTo>
                    <a:pt x="103080" y="223388"/>
                    <a:pt x="245005" y="165324"/>
                    <a:pt x="126124" y="204952"/>
                  </a:cubicBezTo>
                  <a:cubicBezTo>
                    <a:pt x="91255" y="239821"/>
                    <a:pt x="69247" y="255645"/>
                    <a:pt x="47297" y="299545"/>
                  </a:cubicBezTo>
                  <a:cubicBezTo>
                    <a:pt x="6366" y="381407"/>
                    <a:pt x="61586" y="316786"/>
                    <a:pt x="0" y="378372"/>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FF0000"/>
                </a:solidFill>
              </a:endParaRPr>
            </a:p>
          </p:txBody>
        </p:sp>
        <p:sp>
          <p:nvSpPr>
            <p:cNvPr id="16" name="Freeform 15"/>
            <p:cNvSpPr/>
            <p:nvPr/>
          </p:nvSpPr>
          <p:spPr>
            <a:xfrm rot="-780000">
              <a:off x="10002561" y="1209042"/>
              <a:ext cx="630621" cy="381407"/>
            </a:xfrm>
            <a:custGeom>
              <a:avLst/>
              <a:gdLst>
                <a:gd name="connsiteX0" fmla="*/ 630621 w 630621"/>
                <a:gd name="connsiteY0" fmla="*/ 0 h 381407"/>
                <a:gd name="connsiteX1" fmla="*/ 536028 w 630621"/>
                <a:gd name="connsiteY1" fmla="*/ 31531 h 381407"/>
                <a:gd name="connsiteX2" fmla="*/ 472965 w 630621"/>
                <a:gd name="connsiteY2" fmla="*/ 47297 h 381407"/>
                <a:gd name="connsiteX3" fmla="*/ 299545 w 630621"/>
                <a:gd name="connsiteY3" fmla="*/ 94593 h 381407"/>
                <a:gd name="connsiteX4" fmla="*/ 252248 w 630621"/>
                <a:gd name="connsiteY4" fmla="*/ 126124 h 381407"/>
                <a:gd name="connsiteX5" fmla="*/ 204952 w 630621"/>
                <a:gd name="connsiteY5" fmla="*/ 141890 h 381407"/>
                <a:gd name="connsiteX6" fmla="*/ 126124 w 630621"/>
                <a:gd name="connsiteY6" fmla="*/ 204952 h 381407"/>
                <a:gd name="connsiteX7" fmla="*/ 47297 w 630621"/>
                <a:gd name="connsiteY7" fmla="*/ 299545 h 381407"/>
                <a:gd name="connsiteX8" fmla="*/ 0 w 630621"/>
                <a:gd name="connsiteY8" fmla="*/ 378372 h 38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621" h="381407">
                  <a:moveTo>
                    <a:pt x="630621" y="0"/>
                  </a:moveTo>
                  <a:cubicBezTo>
                    <a:pt x="599090" y="10510"/>
                    <a:pt x="568272" y="23470"/>
                    <a:pt x="536028" y="31531"/>
                  </a:cubicBezTo>
                  <a:cubicBezTo>
                    <a:pt x="515007" y="36786"/>
                    <a:pt x="493719" y="41071"/>
                    <a:pt x="472965" y="47297"/>
                  </a:cubicBezTo>
                  <a:cubicBezTo>
                    <a:pt x="312951" y="95302"/>
                    <a:pt x="443212" y="65860"/>
                    <a:pt x="299545" y="94593"/>
                  </a:cubicBezTo>
                  <a:cubicBezTo>
                    <a:pt x="283779" y="105103"/>
                    <a:pt x="269195" y="117650"/>
                    <a:pt x="252248" y="126124"/>
                  </a:cubicBezTo>
                  <a:cubicBezTo>
                    <a:pt x="237384" y="133556"/>
                    <a:pt x="217929" y="131509"/>
                    <a:pt x="204952" y="141890"/>
                  </a:cubicBezTo>
                  <a:cubicBezTo>
                    <a:pt x="103080" y="223388"/>
                    <a:pt x="245005" y="165324"/>
                    <a:pt x="126124" y="204952"/>
                  </a:cubicBezTo>
                  <a:cubicBezTo>
                    <a:pt x="91255" y="239821"/>
                    <a:pt x="69247" y="255645"/>
                    <a:pt x="47297" y="299545"/>
                  </a:cubicBezTo>
                  <a:cubicBezTo>
                    <a:pt x="6366" y="381407"/>
                    <a:pt x="61586" y="316786"/>
                    <a:pt x="0" y="378372"/>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FF0000"/>
                </a:solidFill>
              </a:endParaRPr>
            </a:p>
          </p:txBody>
        </p:sp>
        <p:sp>
          <p:nvSpPr>
            <p:cNvPr id="17" name="Freeform 16"/>
            <p:cNvSpPr/>
            <p:nvPr/>
          </p:nvSpPr>
          <p:spPr>
            <a:xfrm rot="-1020000">
              <a:off x="10058400" y="1295400"/>
              <a:ext cx="630621" cy="381407"/>
            </a:xfrm>
            <a:custGeom>
              <a:avLst/>
              <a:gdLst>
                <a:gd name="connsiteX0" fmla="*/ 630621 w 630621"/>
                <a:gd name="connsiteY0" fmla="*/ 0 h 381407"/>
                <a:gd name="connsiteX1" fmla="*/ 536028 w 630621"/>
                <a:gd name="connsiteY1" fmla="*/ 31531 h 381407"/>
                <a:gd name="connsiteX2" fmla="*/ 472965 w 630621"/>
                <a:gd name="connsiteY2" fmla="*/ 47297 h 381407"/>
                <a:gd name="connsiteX3" fmla="*/ 299545 w 630621"/>
                <a:gd name="connsiteY3" fmla="*/ 94593 h 381407"/>
                <a:gd name="connsiteX4" fmla="*/ 252248 w 630621"/>
                <a:gd name="connsiteY4" fmla="*/ 126124 h 381407"/>
                <a:gd name="connsiteX5" fmla="*/ 204952 w 630621"/>
                <a:gd name="connsiteY5" fmla="*/ 141890 h 381407"/>
                <a:gd name="connsiteX6" fmla="*/ 126124 w 630621"/>
                <a:gd name="connsiteY6" fmla="*/ 204952 h 381407"/>
                <a:gd name="connsiteX7" fmla="*/ 47297 w 630621"/>
                <a:gd name="connsiteY7" fmla="*/ 299545 h 381407"/>
                <a:gd name="connsiteX8" fmla="*/ 0 w 630621"/>
                <a:gd name="connsiteY8" fmla="*/ 378372 h 38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621" h="381407">
                  <a:moveTo>
                    <a:pt x="630621" y="0"/>
                  </a:moveTo>
                  <a:cubicBezTo>
                    <a:pt x="599090" y="10510"/>
                    <a:pt x="568272" y="23470"/>
                    <a:pt x="536028" y="31531"/>
                  </a:cubicBezTo>
                  <a:cubicBezTo>
                    <a:pt x="515007" y="36786"/>
                    <a:pt x="493719" y="41071"/>
                    <a:pt x="472965" y="47297"/>
                  </a:cubicBezTo>
                  <a:cubicBezTo>
                    <a:pt x="312951" y="95302"/>
                    <a:pt x="443212" y="65860"/>
                    <a:pt x="299545" y="94593"/>
                  </a:cubicBezTo>
                  <a:cubicBezTo>
                    <a:pt x="283779" y="105103"/>
                    <a:pt x="269195" y="117650"/>
                    <a:pt x="252248" y="126124"/>
                  </a:cubicBezTo>
                  <a:cubicBezTo>
                    <a:pt x="237384" y="133556"/>
                    <a:pt x="217929" y="131509"/>
                    <a:pt x="204952" y="141890"/>
                  </a:cubicBezTo>
                  <a:cubicBezTo>
                    <a:pt x="103080" y="223388"/>
                    <a:pt x="245005" y="165324"/>
                    <a:pt x="126124" y="204952"/>
                  </a:cubicBezTo>
                  <a:cubicBezTo>
                    <a:pt x="91255" y="239821"/>
                    <a:pt x="69247" y="255645"/>
                    <a:pt x="47297" y="299545"/>
                  </a:cubicBezTo>
                  <a:cubicBezTo>
                    <a:pt x="6366" y="381407"/>
                    <a:pt x="61586" y="316786"/>
                    <a:pt x="0" y="378372"/>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500"/>
                                        <p:tgtEl>
                                          <p:spTgt spid="5"/>
                                        </p:tgtEl>
                                      </p:cBhvr>
                                    </p:animEffect>
                                  </p:childTnLst>
                                </p:cTn>
                              </p:par>
                            </p:childTnLst>
                          </p:cTn>
                        </p:par>
                        <p:par>
                          <p:cTn id="18" fill="hold">
                            <p:stCondLst>
                              <p:cond delay="500"/>
                            </p:stCondLst>
                            <p:childTnLst>
                              <p:par>
                                <p:cTn id="19" presetID="18" presetClass="entr" presetSubtype="12" repeatCount="indefinite" fill="hold" nodeType="afterEffect">
                                  <p:stCondLst>
                                    <p:cond delay="0"/>
                                  </p:stCondLst>
                                  <p:endCondLst>
                                    <p:cond evt="onNext" delay="0">
                                      <p:tgtEl>
                                        <p:sldTgt/>
                                      </p:tgtEl>
                                    </p:cond>
                                  </p:endCondLst>
                                  <p:childTnLst>
                                    <p:set>
                                      <p:cBhvr>
                                        <p:cTn id="20" dur="1" fill="hold">
                                          <p:stCondLst>
                                            <p:cond delay="0"/>
                                          </p:stCondLst>
                                        </p:cTn>
                                        <p:tgtEl>
                                          <p:spTgt spid="18"/>
                                        </p:tgtEl>
                                        <p:attrNameLst>
                                          <p:attrName>style.visibility</p:attrName>
                                        </p:attrNameLst>
                                      </p:cBhvr>
                                      <p:to>
                                        <p:strVal val="visible"/>
                                      </p:to>
                                    </p:set>
                                    <p:animEffect transition="in" filter="strips(downLeft)">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0" presetClass="path" presetSubtype="0" repeatCount="3000" autoRev="1" fill="hold" nodeType="afterEffect">
                                  <p:stCondLst>
                                    <p:cond delay="0"/>
                                  </p:stCondLst>
                                  <p:childTnLst>
                                    <p:animMotion origin="layout" path="M 3.33333E-6 -1.48148E-6 C 0.01128 0.00209 0.01476 0.00139 0.02239 0.01135 C 0.02708 0.02408 0.03003 0.03056 0.03785 0.03912 C 0.04236 0.04399 0.04288 0.04723 0.04826 0.05047 C 0.05156 0.05255 0.05503 0.05348 0.05851 0.0551 C 0.06024 0.05579 0.06371 0.05741 0.06371 0.05741 C 0.07187 0.05649 0.08142 0.05949 0.08785 0.05278 C 0.08941 0.05093 0.08976 0.04769 0.09132 0.04584 C 0.09809 0.03797 0.10486 0.03611 0.11198 0.02986 C 0.11823 0.03056 0.12483 0.02986 0.1309 0.03218 C 0.13594 0.03403 0.1434 0.05324 0.14653 0.05973 C 0.15139 0.06945 0.15816 0.07848 0.16545 0.08496 C 0.16875 0.08774 0.17257 0.08912 0.17587 0.0919 C 0.19809 0.09051 0.20833 0.09283 0.22587 0.08496 C 0.22934 0.08195 0.23264 0.07894 0.23611 0.07593 C 0.23785 0.07431 0.23819 0.07084 0.23958 0.06899 C 0.24097 0.06713 0.24305 0.06598 0.24479 0.06436 C 0.25417 0.04561 0.26042 0.03079 0.27587 0.02061 C 0.27691 0.01829 0.27778 0.01551 0.27917 0.01366 C 0.28055 0.01181 0.28437 0.00926 0.28437 0.00926 " pathEditMode="relative" ptsTypes="fffffffffffffffffffA">
                                      <p:cBhvr>
                                        <p:cTn id="45" dur="2000" fill="hold"/>
                                        <p:tgtEl>
                                          <p:spTgt spid="11"/>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slide(fromBottom)">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381000" y="457200"/>
            <a:ext cx="3289738" cy="2854502"/>
            <a:chOff x="381000" y="533400"/>
            <a:chExt cx="3289738" cy="2854502"/>
          </a:xfrm>
        </p:grpSpPr>
        <p:pic>
          <p:nvPicPr>
            <p:cNvPr id="5" name="Picture 4" descr="Reading.jpg"/>
            <p:cNvPicPr>
              <a:picLocks noChangeAspect="1"/>
            </p:cNvPicPr>
            <p:nvPr/>
          </p:nvPicPr>
          <p:blipFill>
            <a:blip r:embed="rId3" cstate="print"/>
            <a:srcRect l="15690" t="29556" r="21548" b="10372"/>
            <a:stretch>
              <a:fillRect/>
            </a:stretch>
          </p:blipFill>
          <p:spPr>
            <a:xfrm>
              <a:off x="381000" y="533400"/>
              <a:ext cx="3289738" cy="2819400"/>
            </a:xfrm>
            <a:prstGeom prst="rect">
              <a:avLst/>
            </a:prstGeom>
            <a:ln>
              <a:solidFill>
                <a:srgbClr val="002060"/>
              </a:solidFill>
            </a:ln>
          </p:spPr>
        </p:pic>
        <p:pic>
          <p:nvPicPr>
            <p:cNvPr id="9" name="Picture 8" descr="work book.png"/>
            <p:cNvPicPr>
              <a:picLocks noChangeAspect="1"/>
            </p:cNvPicPr>
            <p:nvPr/>
          </p:nvPicPr>
          <p:blipFill>
            <a:blip r:embed="rId4" cstate="print"/>
            <a:stretch>
              <a:fillRect/>
            </a:stretch>
          </p:blipFill>
          <p:spPr>
            <a:xfrm>
              <a:off x="1524000" y="2895600"/>
              <a:ext cx="1201002" cy="492302"/>
            </a:xfrm>
            <a:prstGeom prst="rect">
              <a:avLst/>
            </a:prstGeom>
            <a:ln>
              <a:solidFill>
                <a:srgbClr val="002060"/>
              </a:solidFill>
            </a:ln>
          </p:spPr>
        </p:pic>
      </p:grpSp>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1938131" y="1076325"/>
            <a:ext cx="419513" cy="119179"/>
            <a:chOff x="2090531" y="1447800"/>
            <a:chExt cx="419513" cy="119179"/>
          </a:xfrm>
        </p:grpSpPr>
        <p:pic>
          <p:nvPicPr>
            <p:cNvPr id="6" name="Picture 5" descr="Eye.png"/>
            <p:cNvPicPr>
              <a:picLocks noChangeAspect="1"/>
            </p:cNvPicPr>
            <p:nvPr/>
          </p:nvPicPr>
          <p:blipFill>
            <a:blip r:embed="rId5" cstate="print"/>
            <a:stretch>
              <a:fillRect/>
            </a:stretch>
          </p:blipFill>
          <p:spPr>
            <a:xfrm>
              <a:off x="2314575" y="1457325"/>
              <a:ext cx="195469" cy="109654"/>
            </a:xfrm>
            <a:prstGeom prst="rect">
              <a:avLst/>
            </a:prstGeom>
          </p:spPr>
        </p:pic>
        <p:pic>
          <p:nvPicPr>
            <p:cNvPr id="7" name="Picture 6" descr="Eye.png"/>
            <p:cNvPicPr>
              <a:picLocks noChangeAspect="1"/>
            </p:cNvPicPr>
            <p:nvPr/>
          </p:nvPicPr>
          <p:blipFill>
            <a:blip r:embed="rId5" cstate="print"/>
            <a:stretch>
              <a:fillRect/>
            </a:stretch>
          </p:blipFill>
          <p:spPr>
            <a:xfrm>
              <a:off x="2090531" y="1447800"/>
              <a:ext cx="195469" cy="109654"/>
            </a:xfrm>
            <a:prstGeom prst="rect">
              <a:avLst/>
            </a:prstGeom>
          </p:spPr>
        </p:pic>
      </p:grpSp>
      <p:sp>
        <p:nvSpPr>
          <p:cNvPr id="11" name="TextBox 10"/>
          <p:cNvSpPr txBox="1"/>
          <p:nvPr/>
        </p:nvSpPr>
        <p:spPr>
          <a:xfrm>
            <a:off x="543044" y="3276600"/>
            <a:ext cx="277672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400" dirty="0" smtClean="0">
                <a:latin typeface="NikoshBAN" pitchFamily="2" charset="0"/>
                <a:cs typeface="NikoshBAN" pitchFamily="2" charset="0"/>
              </a:rPr>
              <a:t>প্রাপ্ত উপাত্ত বিশ্লেষণ</a:t>
            </a:r>
            <a:endParaRPr lang="en-US" sz="2400" dirty="0">
              <a:latin typeface="NikoshBAN" pitchFamily="2" charset="0"/>
              <a:cs typeface="NikoshBAN" pitchFamily="2" charset="0"/>
            </a:endParaRPr>
          </a:p>
        </p:txBody>
      </p:sp>
      <p:sp>
        <p:nvSpPr>
          <p:cNvPr id="12" name="Right Arrow 11"/>
          <p:cNvSpPr/>
          <p:nvPr/>
        </p:nvSpPr>
        <p:spPr>
          <a:xfrm>
            <a:off x="3657600" y="1066800"/>
            <a:ext cx="1295400" cy="60960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53000" y="1143000"/>
            <a:ext cx="3384260"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000" dirty="0" smtClean="0">
                <a:latin typeface="NikoshBAN" pitchFamily="2" charset="0"/>
                <a:cs typeface="NikoshBAN" pitchFamily="2" charset="0"/>
              </a:rPr>
              <a:t>সম্ভাব্য ফলাফল গ্রহণ বা বর্জন</a:t>
            </a:r>
            <a:endParaRPr lang="en-US" sz="2000" dirty="0">
              <a:latin typeface="NikoshBAN" pitchFamily="2" charset="0"/>
              <a:cs typeface="NikoshBAN" pitchFamily="2" charset="0"/>
            </a:endParaRPr>
          </a:p>
        </p:txBody>
      </p:sp>
      <p:sp>
        <p:nvSpPr>
          <p:cNvPr id="14" name="TextBox 13"/>
          <p:cNvSpPr txBox="1"/>
          <p:nvPr/>
        </p:nvSpPr>
        <p:spPr>
          <a:xfrm>
            <a:off x="5880651" y="5410200"/>
            <a:ext cx="2044149"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smtClean="0">
                <a:latin typeface="NikoshBAN" pitchFamily="2" charset="0"/>
                <a:cs typeface="NikoshBAN" pitchFamily="2" charset="0"/>
              </a:rPr>
              <a:t>ফলাফল প্রকাশ</a:t>
            </a:r>
            <a:endParaRPr lang="en-US" sz="3200" dirty="0">
              <a:latin typeface="NikoshBAN" pitchFamily="2" charset="0"/>
              <a:cs typeface="NikoshBAN" pitchFamily="2" charset="0"/>
            </a:endParaRPr>
          </a:p>
        </p:txBody>
      </p:sp>
      <p:sp>
        <p:nvSpPr>
          <p:cNvPr id="15" name="Down Arrow 14"/>
          <p:cNvSpPr/>
          <p:nvPr/>
        </p:nvSpPr>
        <p:spPr>
          <a:xfrm>
            <a:off x="6477000" y="1752600"/>
            <a:ext cx="838200" cy="914400"/>
          </a:xfrm>
          <a:prstGeom prst="downArrow">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heklist.jpg"/>
          <p:cNvPicPr>
            <a:picLocks noChangeAspect="1"/>
          </p:cNvPicPr>
          <p:nvPr/>
        </p:nvPicPr>
        <p:blipFill>
          <a:blip r:embed="rId6" cstate="print"/>
          <a:stretch>
            <a:fillRect/>
          </a:stretch>
        </p:blipFill>
        <p:spPr>
          <a:xfrm>
            <a:off x="5215762" y="2438400"/>
            <a:ext cx="3409554" cy="3005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500"/>
                            </p:stCondLst>
                            <p:childTnLst>
                              <p:par>
                                <p:cTn id="29" presetID="18" presetClass="entr" presetSubtype="12"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lide(fromTop)">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4" name="Picture 3" descr="work book.png"/>
          <p:cNvPicPr>
            <a:picLocks noChangeAspect="1"/>
          </p:cNvPicPr>
          <p:nvPr/>
        </p:nvPicPr>
        <p:blipFill>
          <a:blip r:embed="rId3" cstate="print"/>
          <a:stretch>
            <a:fillRect/>
          </a:stretch>
        </p:blipFill>
        <p:spPr>
          <a:xfrm>
            <a:off x="1371600" y="304800"/>
            <a:ext cx="1752600" cy="718408"/>
          </a:xfrm>
          <a:prstGeom prst="rect">
            <a:avLst/>
          </a:prstGeom>
        </p:spPr>
      </p:pic>
      <p:sp>
        <p:nvSpPr>
          <p:cNvPr id="3" name="TextBox 2"/>
          <p:cNvSpPr txBox="1"/>
          <p:nvPr/>
        </p:nvSpPr>
        <p:spPr>
          <a:xfrm>
            <a:off x="3276600" y="304800"/>
            <a:ext cx="2056973"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2800" dirty="0" smtClean="0">
                <a:solidFill>
                  <a:schemeClr val="tx1"/>
                </a:solidFill>
                <a:latin typeface="NikoshBAN" pitchFamily="2" charset="0"/>
                <a:cs typeface="NikoshBAN" pitchFamily="2" charset="0"/>
              </a:rPr>
              <a:t>দলগত কাজ</a:t>
            </a:r>
            <a:endParaRPr lang="en-US" sz="2800" dirty="0">
              <a:solidFill>
                <a:schemeClr val="tx1"/>
              </a:solidFill>
              <a:latin typeface="NikoshBAN" pitchFamily="2" charset="0"/>
              <a:cs typeface="NikoshBAN" pitchFamily="2" charset="0"/>
            </a:endParaRPr>
          </a:p>
        </p:txBody>
      </p:sp>
      <p:sp>
        <p:nvSpPr>
          <p:cNvPr id="5" name="TextBox 4"/>
          <p:cNvSpPr txBox="1"/>
          <p:nvPr/>
        </p:nvSpPr>
        <p:spPr>
          <a:xfrm>
            <a:off x="536521" y="2895600"/>
            <a:ext cx="4863832" cy="830997"/>
          </a:xfrm>
          <a:prstGeom prst="rect">
            <a:avLst/>
          </a:prstGeom>
          <a:noFill/>
          <a:ln w="28575">
            <a:solidFill>
              <a:srgbClr val="002060"/>
            </a:solidFill>
          </a:ln>
        </p:spPr>
        <p:txBody>
          <a:bodyPr wrap="none" rtlCol="0">
            <a:spAutoFit/>
          </a:bodyPr>
          <a:lstStyle/>
          <a:p>
            <a:r>
              <a:rPr lang="bn-BD" sz="2400" dirty="0" smtClean="0">
                <a:latin typeface="NikoshBAN" pitchFamily="2" charset="0"/>
                <a:cs typeface="NikoshBAN" pitchFamily="2" charset="0"/>
              </a:rPr>
              <a:t> বৈজ্ঞানিক প্রক্রিয়ার</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ধাপগুলোর নাম</a:t>
            </a:r>
            <a:endParaRPr lang="en-US" sz="2400" dirty="0" smtClean="0">
              <a:latin typeface="NikoshBAN" pitchFamily="2" charset="0"/>
              <a:cs typeface="NikoshBAN" pitchFamily="2" charset="0"/>
            </a:endParaRPr>
          </a:p>
          <a:p>
            <a:r>
              <a:rPr lang="bn-BD" sz="2400" dirty="0" smtClean="0">
                <a:latin typeface="NikoshBAN" pitchFamily="2" charset="0"/>
                <a:cs typeface="NikoshBAN" pitchFamily="2" charset="0"/>
              </a:rPr>
              <a:t>ধারাবাহিকভাবে সাজিয়ে লিখ।</a:t>
            </a:r>
            <a:endParaRPr lang="en-US" sz="2400" dirty="0">
              <a:latin typeface="NikoshBAN" pitchFamily="2" charset="0"/>
              <a:cs typeface="NikoshBAN" pitchFamily="2" charset="0"/>
            </a:endParaRPr>
          </a:p>
        </p:txBody>
      </p:sp>
      <p:sp>
        <p:nvSpPr>
          <p:cNvPr id="7" name="TextBox 6"/>
          <p:cNvSpPr txBox="1"/>
          <p:nvPr/>
        </p:nvSpPr>
        <p:spPr>
          <a:xfrm>
            <a:off x="6182503" y="2253342"/>
            <a:ext cx="2324675" cy="400110"/>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bn-BD" sz="2000" dirty="0" smtClean="0">
                <a:latin typeface="NikoshBAN" pitchFamily="2" charset="0"/>
                <a:cs typeface="NikoshBAN" pitchFamily="2" charset="0"/>
              </a:rPr>
              <a:t>প্রশ্ন/ সমস্যা নির্বাচন</a:t>
            </a:r>
            <a:endParaRPr lang="en-US" sz="2000" dirty="0">
              <a:latin typeface="NikoshBAN" pitchFamily="2" charset="0"/>
              <a:cs typeface="NikoshBAN" pitchFamily="2" charset="0"/>
            </a:endParaRPr>
          </a:p>
        </p:txBody>
      </p:sp>
      <p:sp>
        <p:nvSpPr>
          <p:cNvPr id="8" name="TextBox 7"/>
          <p:cNvSpPr txBox="1"/>
          <p:nvPr/>
        </p:nvSpPr>
        <p:spPr>
          <a:xfrm>
            <a:off x="6456617" y="2960913"/>
            <a:ext cx="2044149"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2000" dirty="0" smtClean="0">
                <a:latin typeface="NikoshBAN" pitchFamily="2" charset="0"/>
                <a:cs typeface="NikoshBAN" pitchFamily="2" charset="0"/>
              </a:rPr>
              <a:t>ফলাফল প্রকাশ</a:t>
            </a:r>
            <a:endParaRPr lang="en-US" sz="2000" dirty="0">
              <a:latin typeface="NikoshBAN" pitchFamily="2" charset="0"/>
              <a:cs typeface="NikoshBAN" pitchFamily="2" charset="0"/>
            </a:endParaRPr>
          </a:p>
        </p:txBody>
      </p:sp>
      <p:sp>
        <p:nvSpPr>
          <p:cNvPr id="9" name="TextBox 8"/>
          <p:cNvSpPr txBox="1"/>
          <p:nvPr/>
        </p:nvSpPr>
        <p:spPr>
          <a:xfrm>
            <a:off x="6220975" y="3668484"/>
            <a:ext cx="2343911"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000" dirty="0" smtClean="0">
                <a:latin typeface="NikoshBAN" pitchFamily="2" charset="0"/>
                <a:cs typeface="NikoshBAN" pitchFamily="2" charset="0"/>
              </a:rPr>
              <a:t>প্রাপ্ত উপাত্ত বিশ্লেষণ</a:t>
            </a:r>
            <a:endParaRPr lang="en-US" sz="2000" dirty="0">
              <a:latin typeface="NikoshBAN" pitchFamily="2" charset="0"/>
              <a:cs typeface="NikoshBAN" pitchFamily="2" charset="0"/>
            </a:endParaRPr>
          </a:p>
        </p:txBody>
      </p:sp>
      <p:sp>
        <p:nvSpPr>
          <p:cNvPr id="10" name="TextBox 9"/>
          <p:cNvSpPr txBox="1"/>
          <p:nvPr/>
        </p:nvSpPr>
        <p:spPr>
          <a:xfrm>
            <a:off x="5132536" y="1545771"/>
            <a:ext cx="3384260"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000" dirty="0" smtClean="0">
                <a:latin typeface="NikoshBAN" pitchFamily="2" charset="0"/>
                <a:cs typeface="NikoshBAN" pitchFamily="2" charset="0"/>
              </a:rPr>
              <a:t>সম্ভাব্য ফলাফল গ্রহণ বা বর্জন</a:t>
            </a:r>
            <a:endParaRPr lang="en-US" sz="2000" dirty="0">
              <a:latin typeface="NikoshBAN" pitchFamily="2" charset="0"/>
              <a:cs typeface="NikoshBAN" pitchFamily="2" charset="0"/>
            </a:endParaRPr>
          </a:p>
        </p:txBody>
      </p:sp>
      <p:sp>
        <p:nvSpPr>
          <p:cNvPr id="11" name="TextBox 10"/>
          <p:cNvSpPr txBox="1"/>
          <p:nvPr/>
        </p:nvSpPr>
        <p:spPr>
          <a:xfrm>
            <a:off x="5562141" y="4376055"/>
            <a:ext cx="2970685"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000" dirty="0" smtClean="0">
                <a:latin typeface="NikoshBAN" pitchFamily="2" charset="0"/>
                <a:cs typeface="NikoshBAN" pitchFamily="2" charset="0"/>
              </a:rPr>
              <a:t>পর্যবেক্ষণ ও উপাত্ত সংগ্রহ</a:t>
            </a:r>
            <a:endParaRPr lang="en-US" sz="2000" dirty="0">
              <a:latin typeface="NikoshBAN" pitchFamily="2" charset="0"/>
              <a:cs typeface="NikoshBAN" pitchFamily="2" charset="0"/>
            </a:endParaRPr>
          </a:p>
        </p:txBody>
      </p:sp>
      <p:sp>
        <p:nvSpPr>
          <p:cNvPr id="12" name="TextBox 11"/>
          <p:cNvSpPr txBox="1"/>
          <p:nvPr/>
        </p:nvSpPr>
        <p:spPr>
          <a:xfrm>
            <a:off x="4953000" y="5083626"/>
            <a:ext cx="3558988"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000" dirty="0" smtClean="0">
                <a:latin typeface="NikoshBAN" pitchFamily="2" charset="0"/>
                <a:cs typeface="NikoshBAN" pitchFamily="2" charset="0"/>
              </a:rPr>
              <a:t>পরীক্ষণ ও পর্যবেক্ষণ পরিকল্পনা</a:t>
            </a:r>
            <a:endParaRPr lang="en-US" sz="2000" dirty="0">
              <a:latin typeface="NikoshBAN" pitchFamily="2" charset="0"/>
              <a:cs typeface="NikoshBAN" pitchFamily="2" charset="0"/>
            </a:endParaRPr>
          </a:p>
        </p:txBody>
      </p:sp>
      <p:sp>
        <p:nvSpPr>
          <p:cNvPr id="13" name="TextBox 12"/>
          <p:cNvSpPr txBox="1"/>
          <p:nvPr/>
        </p:nvSpPr>
        <p:spPr>
          <a:xfrm>
            <a:off x="6655389" y="5791200"/>
            <a:ext cx="1851789"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000" dirty="0" smtClean="0">
                <a:latin typeface="NikoshBAN" pitchFamily="2" charset="0"/>
                <a:cs typeface="NikoshBAN" pitchFamily="2" charset="0"/>
              </a:rPr>
              <a:t>সম্ভাব্য ফলাফল</a:t>
            </a:r>
            <a:endParaRPr lang="en-US" sz="2000" dirty="0">
              <a:latin typeface="NikoshBAN" pitchFamily="2" charset="0"/>
              <a:cs typeface="NikoshBAN" pitchFamily="2" charset="0"/>
            </a:endParaRPr>
          </a:p>
        </p:txBody>
      </p:sp>
      <p:sp>
        <p:nvSpPr>
          <p:cNvPr id="14" name="TextBox 13"/>
          <p:cNvSpPr txBox="1"/>
          <p:nvPr/>
        </p:nvSpPr>
        <p:spPr>
          <a:xfrm>
            <a:off x="6124795" y="838200"/>
            <a:ext cx="2340705"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000" dirty="0" smtClean="0">
                <a:latin typeface="NikoshBAN" pitchFamily="2" charset="0"/>
                <a:cs typeface="NikoshBAN" pitchFamily="2" charset="0"/>
              </a:rPr>
              <a:t>বিদ্যমান তথ্য সংগ্রহ</a:t>
            </a:r>
            <a:endParaRPr lang="en-US" sz="2000" dirty="0">
              <a:latin typeface="NikoshBAN" pitchFamily="2" charset="0"/>
              <a:cs typeface="NikoshBAN" pitchFamily="2" charset="0"/>
            </a:endParaRPr>
          </a:p>
        </p:txBody>
      </p:sp>
      <p:sp>
        <p:nvSpPr>
          <p:cNvPr id="15" name="TextBox 14"/>
          <p:cNvSpPr txBox="1"/>
          <p:nvPr/>
        </p:nvSpPr>
        <p:spPr>
          <a:xfrm>
            <a:off x="7187786" y="228600"/>
            <a:ext cx="1680268" cy="369332"/>
          </a:xfrm>
          <a:prstGeom prst="rect">
            <a:avLst/>
          </a:prstGeom>
          <a:solidFill>
            <a:schemeClr val="accent2">
              <a:lumMod val="20000"/>
              <a:lumOff val="80000"/>
            </a:schemeClr>
          </a:solidFill>
        </p:spPr>
        <p:txBody>
          <a:bodyPr wrap="none" rtlCol="0">
            <a:spAutoFit/>
          </a:bodyPr>
          <a:lstStyle/>
          <a:p>
            <a:r>
              <a:rPr lang="bn-BD" dirty="0" smtClean="0">
                <a:latin typeface="NikoshBAN" pitchFamily="2" charset="0"/>
                <a:cs typeface="NikoshBAN" pitchFamily="2" charset="0"/>
              </a:rPr>
              <a:t>সময়ঃ ৬ মিনিট</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 name="TextBox 3"/>
          <p:cNvSpPr txBox="1"/>
          <p:nvPr/>
        </p:nvSpPr>
        <p:spPr>
          <a:xfrm>
            <a:off x="1524000" y="3505200"/>
            <a:ext cx="2111475"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bn-BD" dirty="0" smtClean="0">
                <a:latin typeface="NikoshBAN" pitchFamily="2" charset="0"/>
                <a:cs typeface="NikoshBAN" pitchFamily="2" charset="0"/>
              </a:rPr>
              <a:t>প্রশ্ন/ সমস্যা নির্বাচন</a:t>
            </a:r>
            <a:endParaRPr lang="en-US" dirty="0">
              <a:latin typeface="NikoshBAN" pitchFamily="2" charset="0"/>
              <a:cs typeface="NikoshBAN" pitchFamily="2" charset="0"/>
            </a:endParaRPr>
          </a:p>
        </p:txBody>
      </p:sp>
      <p:sp>
        <p:nvSpPr>
          <p:cNvPr id="11" name="TextBox 10"/>
          <p:cNvSpPr txBox="1"/>
          <p:nvPr/>
        </p:nvSpPr>
        <p:spPr>
          <a:xfrm>
            <a:off x="1447800" y="3515380"/>
            <a:ext cx="212269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dirty="0" smtClean="0">
                <a:latin typeface="NikoshBAN" pitchFamily="2" charset="0"/>
                <a:cs typeface="NikoshBAN" pitchFamily="2" charset="0"/>
              </a:rPr>
              <a:t>বিদ্যমান তথ্য সংগ্রহ</a:t>
            </a:r>
            <a:endParaRPr lang="en-US" dirty="0">
              <a:latin typeface="NikoshBAN" pitchFamily="2" charset="0"/>
              <a:cs typeface="NikoshBAN" pitchFamily="2" charset="0"/>
            </a:endParaRPr>
          </a:p>
        </p:txBody>
      </p:sp>
      <p:sp>
        <p:nvSpPr>
          <p:cNvPr id="10" name="TextBox 9"/>
          <p:cNvSpPr txBox="1"/>
          <p:nvPr/>
        </p:nvSpPr>
        <p:spPr>
          <a:xfrm>
            <a:off x="1676400" y="3505200"/>
            <a:ext cx="168507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dirty="0" smtClean="0">
                <a:latin typeface="NikoshBAN" pitchFamily="2" charset="0"/>
                <a:cs typeface="NikoshBAN" pitchFamily="2" charset="0"/>
              </a:rPr>
              <a:t>সম্ভাব্য ফলাফল</a:t>
            </a:r>
            <a:endParaRPr lang="en-US" dirty="0">
              <a:latin typeface="NikoshBAN" pitchFamily="2" charset="0"/>
              <a:cs typeface="NikoshBAN" pitchFamily="2" charset="0"/>
            </a:endParaRPr>
          </a:p>
        </p:txBody>
      </p:sp>
      <p:sp>
        <p:nvSpPr>
          <p:cNvPr id="9" name="TextBox 8"/>
          <p:cNvSpPr txBox="1"/>
          <p:nvPr/>
        </p:nvSpPr>
        <p:spPr>
          <a:xfrm>
            <a:off x="838200" y="3505200"/>
            <a:ext cx="321915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dirty="0" smtClean="0">
                <a:latin typeface="NikoshBAN" pitchFamily="2" charset="0"/>
                <a:cs typeface="NikoshBAN" pitchFamily="2" charset="0"/>
              </a:rPr>
              <a:t>পরীক্ষণ ও পর্যবেক্ষণ পরিকল্পনা</a:t>
            </a:r>
            <a:endParaRPr lang="en-US" dirty="0">
              <a:latin typeface="NikoshBAN" pitchFamily="2" charset="0"/>
              <a:cs typeface="NikoshBAN" pitchFamily="2" charset="0"/>
            </a:endParaRPr>
          </a:p>
        </p:txBody>
      </p:sp>
      <p:sp>
        <p:nvSpPr>
          <p:cNvPr id="8" name="TextBox 7"/>
          <p:cNvSpPr txBox="1"/>
          <p:nvPr/>
        </p:nvSpPr>
        <p:spPr>
          <a:xfrm>
            <a:off x="1066800" y="3505200"/>
            <a:ext cx="268855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dirty="0" smtClean="0">
                <a:latin typeface="NikoshBAN" pitchFamily="2" charset="0"/>
                <a:cs typeface="NikoshBAN" pitchFamily="2" charset="0"/>
              </a:rPr>
              <a:t>পর্যবেক্ষণ ও উপাত্ত সংগ্রহ</a:t>
            </a:r>
            <a:endParaRPr lang="en-US" dirty="0">
              <a:latin typeface="NikoshBAN" pitchFamily="2" charset="0"/>
              <a:cs typeface="NikoshBAN" pitchFamily="2" charset="0"/>
            </a:endParaRPr>
          </a:p>
        </p:txBody>
      </p:sp>
      <p:sp>
        <p:nvSpPr>
          <p:cNvPr id="6" name="TextBox 5"/>
          <p:cNvSpPr txBox="1"/>
          <p:nvPr/>
        </p:nvSpPr>
        <p:spPr>
          <a:xfrm>
            <a:off x="1600200" y="3505200"/>
            <a:ext cx="212590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dirty="0" smtClean="0">
                <a:latin typeface="NikoshBAN" pitchFamily="2" charset="0"/>
                <a:cs typeface="NikoshBAN" pitchFamily="2" charset="0"/>
              </a:rPr>
              <a:t>প্রাপ্ত উপাত্ত বিশ্লেষণ</a:t>
            </a:r>
            <a:endParaRPr lang="en-US" dirty="0">
              <a:latin typeface="NikoshBAN" pitchFamily="2" charset="0"/>
              <a:cs typeface="NikoshBAN" pitchFamily="2" charset="0"/>
            </a:endParaRPr>
          </a:p>
        </p:txBody>
      </p:sp>
      <p:sp>
        <p:nvSpPr>
          <p:cNvPr id="7" name="TextBox 6"/>
          <p:cNvSpPr txBox="1"/>
          <p:nvPr/>
        </p:nvSpPr>
        <p:spPr>
          <a:xfrm>
            <a:off x="990600" y="3515380"/>
            <a:ext cx="306365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dirty="0" smtClean="0">
                <a:latin typeface="NikoshBAN" pitchFamily="2" charset="0"/>
                <a:cs typeface="NikoshBAN" pitchFamily="2" charset="0"/>
              </a:rPr>
              <a:t>সম্ভাব্য ফলাফল গ্রহণ বা বর্জন</a:t>
            </a:r>
            <a:endParaRPr lang="en-US" dirty="0">
              <a:latin typeface="NikoshBAN" pitchFamily="2" charset="0"/>
              <a:cs typeface="NikoshBAN" pitchFamily="2" charset="0"/>
            </a:endParaRPr>
          </a:p>
        </p:txBody>
      </p:sp>
      <p:sp>
        <p:nvSpPr>
          <p:cNvPr id="5" name="TextBox 4"/>
          <p:cNvSpPr txBox="1"/>
          <p:nvPr/>
        </p:nvSpPr>
        <p:spPr>
          <a:xfrm>
            <a:off x="1752600" y="3505200"/>
            <a:ext cx="189174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dirty="0" smtClean="0">
                <a:latin typeface="NikoshBAN" pitchFamily="2" charset="0"/>
                <a:cs typeface="NikoshBAN" pitchFamily="2" charset="0"/>
              </a:rPr>
              <a:t>ফলাফল প্রকাশ</a:t>
            </a:r>
            <a:endParaRPr lang="en-US" dirty="0">
              <a:latin typeface="NikoshBAN" pitchFamily="2" charset="0"/>
              <a:cs typeface="NikoshBAN" pitchFamily="2" charset="0"/>
            </a:endParaRPr>
          </a:p>
        </p:txBody>
      </p:sp>
      <p:sp>
        <p:nvSpPr>
          <p:cNvPr id="3" name="TextBox 2"/>
          <p:cNvSpPr txBox="1"/>
          <p:nvPr/>
        </p:nvSpPr>
        <p:spPr>
          <a:xfrm>
            <a:off x="1981200" y="268069"/>
            <a:ext cx="3733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solidFill>
                  <a:schemeClr val="tx1"/>
                </a:solidFill>
                <a:latin typeface="NikoshBAN" pitchFamily="2" charset="0"/>
                <a:cs typeface="NikoshBAN" pitchFamily="2" charset="0"/>
              </a:rPr>
              <a:t> ধাপগুলো মিলিয়ে দেখো</a:t>
            </a:r>
            <a:endParaRPr lang="en-US" sz="2400" dirty="0">
              <a:solidFill>
                <a:schemeClr val="tx1"/>
              </a:solidFill>
              <a:latin typeface="NikoshBAN" pitchFamily="2" charset="0"/>
              <a:cs typeface="NikoshBAN" pitchFamily="2" charset="0"/>
            </a:endParaRPr>
          </a:p>
        </p:txBody>
      </p:sp>
      <p:sp>
        <p:nvSpPr>
          <p:cNvPr id="12" name="Rectangle 11"/>
          <p:cNvSpPr/>
          <p:nvPr/>
        </p:nvSpPr>
        <p:spPr>
          <a:xfrm>
            <a:off x="591204" y="3476298"/>
            <a:ext cx="3810000" cy="609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4.44444E-6 L 0.46493 -0.37153 " pathEditMode="relative" rAng="0" ptsTypes="AA">
                                      <p:cBhvr>
                                        <p:cTn id="6" dur="2000" fill="hold"/>
                                        <p:tgtEl>
                                          <p:spTgt spid="4"/>
                                        </p:tgtEl>
                                        <p:attrNameLst>
                                          <p:attrName>ppt_x</p:attrName>
                                          <p:attrName>ppt_y</p:attrName>
                                        </p:attrNameLst>
                                      </p:cBhvr>
                                      <p:rCtr x="23200" y="-186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11111E-6 -4.44444E-6 L 0.46181 -0.28402 " pathEditMode="relative" rAng="0" ptsTypes="AA">
                                      <p:cBhvr>
                                        <p:cTn id="10" dur="2000" fill="hold"/>
                                        <p:tgtEl>
                                          <p:spTgt spid="11"/>
                                        </p:tgtEl>
                                        <p:attrNameLst>
                                          <p:attrName>ppt_x</p:attrName>
                                          <p:attrName>ppt_y</p:attrName>
                                        </p:attrNameLst>
                                      </p:cBhvr>
                                      <p:rCtr x="23100" y="-142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38889E-6 4.44444E-6 L 0.48247 -0.19375 " pathEditMode="relative" rAng="0" ptsTypes="AA">
                                      <p:cBhvr>
                                        <p:cTn id="14" dur="2000" fill="hold"/>
                                        <p:tgtEl>
                                          <p:spTgt spid="10"/>
                                        </p:tgtEl>
                                        <p:attrNameLst>
                                          <p:attrName>ppt_x</p:attrName>
                                          <p:attrName>ppt_y</p:attrName>
                                        </p:attrNameLst>
                                      </p:cBhvr>
                                      <p:rCtr x="24100" y="-97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2.77778E-7 4.44444E-6 L 0.40608 -0.09375 " pathEditMode="relative" rAng="0" ptsTypes="AA">
                                      <p:cBhvr>
                                        <p:cTn id="18" dur="2000" fill="hold"/>
                                        <p:tgtEl>
                                          <p:spTgt spid="9"/>
                                        </p:tgtEl>
                                        <p:attrNameLst>
                                          <p:attrName>ppt_x</p:attrName>
                                          <p:attrName>ppt_y</p:attrName>
                                        </p:attrNameLst>
                                      </p:cBhvr>
                                      <p:rCtr x="20300" y="-470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3.05556E-6 4.44444E-6 L 0.43941 0.00625 " pathEditMode="relative" rAng="0" ptsTypes="AA">
                                      <p:cBhvr>
                                        <p:cTn id="22" dur="2000" fill="hold"/>
                                        <p:tgtEl>
                                          <p:spTgt spid="8"/>
                                        </p:tgtEl>
                                        <p:attrNameLst>
                                          <p:attrName>ppt_x</p:attrName>
                                          <p:attrName>ppt_y</p:attrName>
                                        </p:attrNameLst>
                                      </p:cBhvr>
                                      <p:rCtr x="22000" y="30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2.77778E-6 4.44444E-6 L 0.44202 0.10625 " pathEditMode="relative" rAng="0" ptsTypes="AA">
                                      <p:cBhvr>
                                        <p:cTn id="26" dur="2000" fill="hold"/>
                                        <p:tgtEl>
                                          <p:spTgt spid="6"/>
                                        </p:tgtEl>
                                        <p:attrNameLst>
                                          <p:attrName>ppt_x</p:attrName>
                                          <p:attrName>ppt_y</p:attrName>
                                        </p:attrNameLst>
                                      </p:cBhvr>
                                      <p:rCtr x="22100" y="530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2.5E-6 -4.44444E-6 L 0.39114 0.19375 " pathEditMode="relative" rAng="0" ptsTypes="AA">
                                      <p:cBhvr>
                                        <p:cTn id="30" dur="2000" fill="hold"/>
                                        <p:tgtEl>
                                          <p:spTgt spid="7"/>
                                        </p:tgtEl>
                                        <p:attrNameLst>
                                          <p:attrName>ppt_x</p:attrName>
                                          <p:attrName>ppt_y</p:attrName>
                                        </p:attrNameLst>
                                      </p:cBhvr>
                                      <p:rCtr x="19500" y="970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4.44444E-6 4.44444E-6 L 0.45486 0.29513 " pathEditMode="relative" rAng="0" ptsTypes="AA">
                                      <p:cBhvr>
                                        <p:cTn id="34" dur="2000" fill="hold"/>
                                        <p:tgtEl>
                                          <p:spTgt spid="5"/>
                                        </p:tgtEl>
                                        <p:attrNameLst>
                                          <p:attrName>ppt_x</p:attrName>
                                          <p:attrName>ppt_y</p:attrName>
                                        </p:attrNameLst>
                                      </p:cBhvr>
                                      <p:rCtr x="22700" y="14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0" grpId="0" animBg="1"/>
      <p:bldP spid="9" grpId="0" animBg="1"/>
      <p:bldP spid="8" grpId="0" animBg="1"/>
      <p:bldP spid="6" grpId="0" animBg="1"/>
      <p:bldP spid="7"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05063" y="2590800"/>
            <a:ext cx="8313494" cy="1077218"/>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এই পাঠটি বছরের প্রথম পাঠ বিধায় শিক্ষার্থীদের উপর অতিরিক্ত</a:t>
            </a:r>
          </a:p>
          <a:p>
            <a:r>
              <a:rPr lang="bn-BD" sz="3200" dirty="0" smtClean="0">
                <a:latin typeface="NikoshBAN" pitchFamily="2" charset="0"/>
                <a:cs typeface="NikoshBAN" pitchFamily="2" charset="0"/>
              </a:rPr>
              <a:t>চাপ পরিহার করার উদ্দেশ্যে মূল্যায়ন ও বাড়ির কাজ দেয়া হয়নি। </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087" y="1295402"/>
            <a:ext cx="7391400" cy="38472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endParaRPr>
          </a:p>
          <a:p>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নামঃ</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মোঃ</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কাজল</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মিয়া</a:t>
            </a: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endParaRPr>
          </a:p>
          <a:p>
            <a:r>
              <a:rPr lang="bn-I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rPr>
              <a:t>সিনিয়র শিক্ষক </a:t>
            </a:r>
          </a:p>
          <a:p>
            <a:r>
              <a:rPr lang="bn-I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rPr>
              <a:t>বাড্ডা হাই স্কুল</a:t>
            </a: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endParaRPr>
          </a:p>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ম</a:t>
            </a:r>
            <a:r>
              <a:rPr lang="bn-I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ধ্য</a:t>
            </a:r>
            <a:r>
              <a:rPr lang="bn-I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rPr>
              <a:t>বাড্ডা,গুলশান,ঢাকা-১২১২</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ArhialkhanMJ" pitchFamily="2" charset="0"/>
            </a:endParaRPr>
          </a:p>
          <a:p>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ArhialkhanMJ" pitchFamily="2" charset="0"/>
              </a:rPr>
              <a:t>email:miamdkazal@gmail.com</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ArhialkhanMJ" pitchFamily="2" charset="0"/>
            </a:endParaRPr>
          </a:p>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ArhialkhanMJ" pitchFamily="2" charset="0"/>
              </a:rPr>
              <a:t>Web: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ArhialkhanMJ" pitchFamily="2" charset="0"/>
              </a:rPr>
              <a:t>www.ebgs-gurujee.blogspot.com</a:t>
            </a:r>
            <a:endParaRPr lang="bn-I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2026" y="1066800"/>
            <a:ext cx="2203374"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itle 1"/>
          <p:cNvSpPr>
            <a:spLocks noGrp="1"/>
          </p:cNvSpPr>
          <p:nvPr>
            <p:ph type="title"/>
          </p:nvPr>
        </p:nvSpPr>
        <p:spPr>
          <a:xfrm>
            <a:off x="2514600" y="975360"/>
            <a:ext cx="4114800" cy="701040"/>
          </a:xfrm>
        </p:spPr>
        <p:txBody>
          <a:bodyPr>
            <a:normAutofit fontScale="90000"/>
          </a:bodyPr>
          <a:lstStyle/>
          <a:p>
            <a:pPr algn="ctr"/>
            <a:r>
              <a:rPr lang="bn-IN" sz="6000" dirty="0" smtClean="0">
                <a:latin typeface="NikoshBAN" panose="02000000000000000000" pitchFamily="2" charset="0"/>
                <a:cs typeface="NikoshBAN" panose="02000000000000000000" pitchFamily="2" charset="0"/>
              </a:rPr>
              <a:t>পরিচিতি</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11016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 name="TextBox 2"/>
          <p:cNvSpPr txBox="1"/>
          <p:nvPr/>
        </p:nvSpPr>
        <p:spPr>
          <a:xfrm>
            <a:off x="685800" y="1563469"/>
            <a:ext cx="2953053" cy="523220"/>
          </a:xfrm>
          <a:prstGeom prst="rect">
            <a:avLst/>
          </a:prstGeom>
          <a:solidFill>
            <a:schemeClr val="accent2">
              <a:lumMod val="60000"/>
              <a:lumOff val="40000"/>
            </a:schemeClr>
          </a:solidFill>
        </p:spPr>
        <p:txBody>
          <a:bodyPr wrap="none" rtlCol="0">
            <a:spAutoFit/>
          </a:bodyPr>
          <a:lstStyle/>
          <a:p>
            <a:r>
              <a:rPr lang="bn-BD" sz="2800" dirty="0" smtClean="0">
                <a:latin typeface="NikoshBAN" pitchFamily="2" charset="0"/>
                <a:cs typeface="NikoshBAN" pitchFamily="2" charset="0"/>
              </a:rPr>
              <a:t>আশা করি তোমরা,</a:t>
            </a:r>
            <a:endParaRPr lang="en-US" sz="2800" dirty="0">
              <a:latin typeface="NikoshBAN" pitchFamily="2" charset="0"/>
              <a:cs typeface="NikoshBAN" pitchFamily="2" charset="0"/>
            </a:endParaRPr>
          </a:p>
        </p:txBody>
      </p:sp>
      <p:sp>
        <p:nvSpPr>
          <p:cNvPr id="4" name="TextBox 3"/>
          <p:cNvSpPr txBox="1"/>
          <p:nvPr/>
        </p:nvSpPr>
        <p:spPr>
          <a:xfrm>
            <a:off x="685800" y="2539425"/>
            <a:ext cx="6829114" cy="461665"/>
          </a:xfrm>
          <a:prstGeom prst="rect">
            <a:avLst/>
          </a:prstGeom>
          <a:solidFill>
            <a:schemeClr val="accent3">
              <a:lumMod val="60000"/>
              <a:lumOff val="40000"/>
            </a:schemeClr>
          </a:solidFill>
        </p:spPr>
        <p:txBody>
          <a:bodyPr wrap="none" rtlCol="0">
            <a:spAutoFit/>
          </a:bodyPr>
          <a:lstStyle/>
          <a:p>
            <a:pPr>
              <a:buFont typeface="Wingdings" pitchFamily="2" charset="2"/>
              <a:buChar char="Ø"/>
            </a:pPr>
            <a:r>
              <a:rPr lang="bn-BD" sz="2400" dirty="0" smtClean="0">
                <a:latin typeface="NikoshBAN" pitchFamily="2" charset="0"/>
                <a:cs typeface="NikoshBAN" pitchFamily="2" charset="0"/>
              </a:rPr>
              <a:t>বিজ্ঞান ও বৈজ্ঞানিক প্রক্রিয়া ব্যাখ্যা করতে পারবে।</a:t>
            </a:r>
            <a:endParaRPr lang="en-US" sz="2400" dirty="0">
              <a:latin typeface="NikoshBAN" pitchFamily="2" charset="0"/>
              <a:cs typeface="NikoshBAN" pitchFamily="2" charset="0"/>
            </a:endParaRPr>
          </a:p>
        </p:txBody>
      </p:sp>
      <p:sp>
        <p:nvSpPr>
          <p:cNvPr id="5" name="TextBox 4"/>
          <p:cNvSpPr txBox="1"/>
          <p:nvPr/>
        </p:nvSpPr>
        <p:spPr>
          <a:xfrm>
            <a:off x="685800" y="3149025"/>
            <a:ext cx="6962162" cy="461665"/>
          </a:xfrm>
          <a:prstGeom prst="rect">
            <a:avLst/>
          </a:prstGeom>
          <a:solidFill>
            <a:schemeClr val="accent3">
              <a:lumMod val="60000"/>
              <a:lumOff val="40000"/>
            </a:schemeClr>
          </a:solidFill>
        </p:spPr>
        <p:txBody>
          <a:bodyPr wrap="none" rtlCol="0">
            <a:spAutoFit/>
          </a:bodyPr>
          <a:lstStyle/>
          <a:p>
            <a:pPr>
              <a:buFont typeface="Wingdings" pitchFamily="2" charset="2"/>
              <a:buChar char="Ø"/>
            </a:pPr>
            <a:r>
              <a:rPr lang="bn-BD" sz="2400" dirty="0" smtClean="0">
                <a:latin typeface="NikoshBAN" pitchFamily="2" charset="0"/>
                <a:cs typeface="NikoshBAN" pitchFamily="2" charset="0"/>
              </a:rPr>
              <a:t>বৈজ্ঞানিক প্রক্রিয়ার ধাপসমূহ ব্যাখ্যা করতে পারবে।</a:t>
            </a:r>
            <a:endParaRPr lang="en-US" sz="2400" dirty="0">
              <a:latin typeface="NikoshBAN" pitchFamily="2" charset="0"/>
              <a:cs typeface="NikoshBAN" pitchFamily="2" charset="0"/>
            </a:endParaRPr>
          </a:p>
        </p:txBody>
      </p:sp>
      <p:sp>
        <p:nvSpPr>
          <p:cNvPr id="6" name="TextBox 5"/>
          <p:cNvSpPr txBox="1"/>
          <p:nvPr/>
        </p:nvSpPr>
        <p:spPr>
          <a:xfrm>
            <a:off x="685800" y="3758625"/>
            <a:ext cx="6351419" cy="461665"/>
          </a:xfrm>
          <a:prstGeom prst="rect">
            <a:avLst/>
          </a:prstGeom>
          <a:solidFill>
            <a:schemeClr val="accent3">
              <a:lumMod val="60000"/>
              <a:lumOff val="40000"/>
            </a:schemeClr>
          </a:solidFill>
        </p:spPr>
        <p:txBody>
          <a:bodyPr wrap="none" rtlCol="0">
            <a:spAutoFit/>
          </a:bodyPr>
          <a:lstStyle/>
          <a:p>
            <a:pPr>
              <a:buFont typeface="Wingdings" pitchFamily="2" charset="2"/>
              <a:buChar char="Ø"/>
            </a:pPr>
            <a:r>
              <a:rPr lang="bn-BD" sz="2400" dirty="0" smtClean="0">
                <a:latin typeface="NikoshBAN" pitchFamily="2" charset="0"/>
                <a:cs typeface="NikoshBAN" pitchFamily="2" charset="0"/>
              </a:rPr>
              <a:t>যেকোনো ঘটনা সম্পর্কে যুক্তিযুক্ত চিন্তা করবে।</a:t>
            </a:r>
            <a:endParaRPr lang="en-US" sz="2400" dirty="0">
              <a:latin typeface="NikoshBAN" pitchFamily="2" charset="0"/>
              <a:cs typeface="NikoshBAN" pitchFamily="2" charset="0"/>
            </a:endParaRPr>
          </a:p>
        </p:txBody>
      </p:sp>
      <p:sp>
        <p:nvSpPr>
          <p:cNvPr id="7" name="TextBox 6"/>
          <p:cNvSpPr txBox="1"/>
          <p:nvPr/>
        </p:nvSpPr>
        <p:spPr>
          <a:xfrm>
            <a:off x="685800" y="4368225"/>
            <a:ext cx="8148384" cy="461665"/>
          </a:xfrm>
          <a:prstGeom prst="rect">
            <a:avLst/>
          </a:prstGeom>
          <a:solidFill>
            <a:schemeClr val="accent3">
              <a:lumMod val="60000"/>
              <a:lumOff val="40000"/>
            </a:schemeClr>
          </a:solidFill>
        </p:spPr>
        <p:txBody>
          <a:bodyPr wrap="none" rtlCol="0">
            <a:spAutoFit/>
          </a:bodyPr>
          <a:lstStyle/>
          <a:p>
            <a:pPr>
              <a:buFont typeface="Wingdings" pitchFamily="2" charset="2"/>
              <a:buChar char="Ø"/>
            </a:pPr>
            <a:r>
              <a:rPr lang="bn-BD" sz="2400" dirty="0" smtClean="0">
                <a:latin typeface="NikoshBAN" pitchFamily="2" charset="0"/>
                <a:cs typeface="NikoshBAN" pitchFamily="2" charset="0"/>
              </a:rPr>
              <a:t>অন্যের মতামতের মূল্য দিবে এবং নিজের ভূল স্বীকার করবে।</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127635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667509037"/>
              </p:ext>
            </p:extLst>
          </p:nvPr>
        </p:nvGraphicFramePr>
        <p:xfrm>
          <a:off x="3429000" y="1752600"/>
          <a:ext cx="2209800" cy="1295400"/>
        </p:xfrm>
        <a:graphic>
          <a:graphicData uri="http://schemas.openxmlformats.org/presentationml/2006/ole">
            <mc:AlternateContent xmlns:mc="http://schemas.openxmlformats.org/markup-compatibility/2006">
              <mc:Choice xmlns:v="urn:schemas-microsoft-com:vml" Requires="v">
                <p:oleObj spid="_x0000_s1055" name="Packager Shell Object" showAsIcon="1" r:id="rId4" imgW="914400" imgH="771480" progId="Package">
                  <p:embed/>
                </p:oleObj>
              </mc:Choice>
              <mc:Fallback>
                <p:oleObj name="Packager Shell Object" showAsIcon="1" r:id="rId4" imgW="914400" imgH="771480" progId="Packag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752600"/>
                        <a:ext cx="22098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 name="TextBox 3"/>
          <p:cNvSpPr txBox="1"/>
          <p:nvPr/>
        </p:nvSpPr>
        <p:spPr>
          <a:xfrm>
            <a:off x="2514600" y="609600"/>
            <a:ext cx="3886200" cy="461665"/>
          </a:xfrm>
          <a:prstGeom prst="rect">
            <a:avLst/>
          </a:prstGeom>
          <a:solidFill>
            <a:schemeClr val="accent5">
              <a:lumMod val="60000"/>
              <a:lumOff val="40000"/>
            </a:schemeClr>
          </a:solidFill>
        </p:spPr>
        <p:txBody>
          <a:bodyPr wrap="square" rtlCol="0">
            <a:spAutoFit/>
          </a:bodyPr>
          <a:lstStyle/>
          <a:p>
            <a:r>
              <a:rPr lang="bn-BD" sz="2400" dirty="0" smtClean="0">
                <a:latin typeface="NikoshBAN" pitchFamily="2" charset="0"/>
                <a:cs typeface="NikoshBAN" pitchFamily="2" charset="0"/>
              </a:rPr>
              <a:t>আমরা একটি ভিডিও দেখি</a:t>
            </a:r>
            <a:endParaRPr lang="en-US" sz="2400" dirty="0">
              <a:latin typeface="NikoshBAN" pitchFamily="2" charset="0"/>
              <a:cs typeface="NikoshBAN" pitchFamily="2" charset="0"/>
            </a:endParaRPr>
          </a:p>
        </p:txBody>
      </p:sp>
      <p:sp>
        <p:nvSpPr>
          <p:cNvPr id="6" name="TextBox 5"/>
          <p:cNvSpPr txBox="1"/>
          <p:nvPr/>
        </p:nvSpPr>
        <p:spPr>
          <a:xfrm>
            <a:off x="2667000" y="2895600"/>
            <a:ext cx="3118161" cy="400110"/>
          </a:xfrm>
          <a:prstGeom prst="rect">
            <a:avLst/>
          </a:prstGeom>
          <a:noFill/>
        </p:spPr>
        <p:txBody>
          <a:bodyPr wrap="none" rtlCol="0">
            <a:spAutoFit/>
          </a:bodyPr>
          <a:lstStyle/>
          <a:p>
            <a:r>
              <a:rPr lang="bn-BD" sz="2000" dirty="0" smtClean="0">
                <a:latin typeface="NikoshBAN" pitchFamily="2" charset="0"/>
                <a:cs typeface="NikoshBAN" pitchFamily="2" charset="0"/>
              </a:rPr>
              <a:t>এটি একটি প্রাকৃতিক ঘটনা।</a:t>
            </a:r>
            <a:endParaRPr lang="en-US" sz="2000" dirty="0">
              <a:latin typeface="NikoshBAN" pitchFamily="2" charset="0"/>
              <a:cs typeface="NikoshBAN" pitchFamily="2" charset="0"/>
            </a:endParaRPr>
          </a:p>
        </p:txBody>
      </p:sp>
      <p:sp>
        <p:nvSpPr>
          <p:cNvPr id="8" name="TextBox 7"/>
          <p:cNvSpPr txBox="1"/>
          <p:nvPr/>
        </p:nvSpPr>
        <p:spPr>
          <a:xfrm>
            <a:off x="609600" y="2895600"/>
            <a:ext cx="7019870" cy="400110"/>
          </a:xfrm>
          <a:prstGeom prst="rect">
            <a:avLst/>
          </a:prstGeom>
          <a:noFill/>
        </p:spPr>
        <p:txBody>
          <a:bodyPr wrap="none" rtlCol="0">
            <a:spAutoFit/>
          </a:bodyPr>
          <a:lstStyle/>
          <a:p>
            <a:r>
              <a:rPr lang="bn-BD" sz="2000" spc="-150" dirty="0" smtClean="0">
                <a:latin typeface="NikoshBAN" pitchFamily="2" charset="0"/>
                <a:cs typeface="NikoshBAN" pitchFamily="2" charset="0"/>
              </a:rPr>
              <a:t>এই প্রাকৃতিক ঘটনা সম্পর্কে জানতে হলে আমাদের কী জানা প্রয়োজন?</a:t>
            </a:r>
            <a:endParaRPr lang="en-US" sz="2000" spc="-150" dirty="0">
              <a:latin typeface="NikoshBAN" pitchFamily="2" charset="0"/>
              <a:cs typeface="NikoshBAN" pitchFamily="2" charset="0"/>
            </a:endParaRPr>
          </a:p>
        </p:txBody>
      </p:sp>
      <p:sp>
        <p:nvSpPr>
          <p:cNvPr id="11" name="Rectangle 10"/>
          <p:cNvSpPr/>
          <p:nvPr/>
        </p:nvSpPr>
        <p:spPr>
          <a:xfrm>
            <a:off x="1981200" y="3810000"/>
            <a:ext cx="454323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bn-BD" sz="2800" dirty="0" smtClean="0">
                <a:latin typeface="NikoshBAN" pitchFamily="2" charset="0"/>
                <a:cs typeface="NikoshBAN" pitchFamily="2" charset="0"/>
              </a:rPr>
              <a:t>বিজ্ঞান ও বৈজ্ঞানিক প্রক্রিয়া।</a:t>
            </a:r>
            <a:endParaRPr lang="en-US" sz="2800" dirty="0" smtClean="0">
              <a:latin typeface="NikoshBAN" pitchFamily="2" charset="0"/>
              <a:cs typeface="NikoshBAN" pitchFamily="2" charset="0"/>
            </a:endParaRPr>
          </a:p>
        </p:txBody>
      </p:sp>
      <p:sp>
        <p:nvSpPr>
          <p:cNvPr id="9" name="TextBox 8"/>
          <p:cNvSpPr txBox="1"/>
          <p:nvPr/>
        </p:nvSpPr>
        <p:spPr>
          <a:xfrm>
            <a:off x="1524000" y="2971800"/>
            <a:ext cx="5486400" cy="400110"/>
          </a:xfrm>
          <a:prstGeom prst="rect">
            <a:avLst/>
          </a:prstGeom>
          <a:noFill/>
        </p:spPr>
        <p:txBody>
          <a:bodyPr wrap="square" rtlCol="0">
            <a:spAutoFit/>
          </a:bodyPr>
          <a:lstStyle/>
          <a:p>
            <a:r>
              <a:rPr lang="bn-BD" sz="2000" dirty="0" smtClean="0">
                <a:latin typeface="NikoshBAN" pitchFamily="2" charset="0"/>
                <a:cs typeface="NikoshBAN" pitchFamily="2" charset="0"/>
              </a:rPr>
              <a:t>এই দৃশ্যটির ঘটনা কি মানুষ সৃষ্টি করেছে?</a:t>
            </a:r>
            <a:endParaRPr lang="en-US" sz="2000" dirty="0">
              <a:latin typeface="NikoshBAN" pitchFamily="2" charset="0"/>
              <a:cs typeface="NikoshBAN" pitchFamily="2" charset="0"/>
            </a:endParaRPr>
          </a:p>
        </p:txBody>
      </p:sp>
      <p:sp>
        <p:nvSpPr>
          <p:cNvPr id="10" name="TextBox 9"/>
          <p:cNvSpPr txBox="1"/>
          <p:nvPr/>
        </p:nvSpPr>
        <p:spPr>
          <a:xfrm>
            <a:off x="2070535" y="2971800"/>
            <a:ext cx="3597460" cy="400110"/>
          </a:xfrm>
          <a:prstGeom prst="rect">
            <a:avLst/>
          </a:prstGeom>
          <a:noFill/>
        </p:spPr>
        <p:txBody>
          <a:bodyPr wrap="none" rtlCol="0">
            <a:spAutoFit/>
          </a:bodyPr>
          <a:lstStyle/>
          <a:p>
            <a:r>
              <a:rPr lang="bn-BD" sz="2000" dirty="0" smtClean="0">
                <a:latin typeface="NikoshBAN" pitchFamily="2" charset="0"/>
                <a:cs typeface="NikoshBAN" pitchFamily="2" charset="0"/>
              </a:rPr>
              <a:t>তাহলে এটি কোন ধরনের ঘটনা?</a:t>
            </a:r>
            <a:endParaRPr lang="en-US"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0" name="TextBox 9"/>
          <p:cNvSpPr txBox="1"/>
          <p:nvPr/>
        </p:nvSpPr>
        <p:spPr>
          <a:xfrm>
            <a:off x="1488652" y="1828800"/>
            <a:ext cx="402546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err="1" smtClean="0">
                <a:latin typeface="NikoshBAN" pitchFamily="2" charset="0"/>
                <a:cs typeface="NikoshBAN" pitchFamily="2" charset="0"/>
              </a:rPr>
              <a:t>এই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পাঠ</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শেষে</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শিক্ষার্থীরা...</a:t>
            </a:r>
            <a:endParaRPr lang="en-US" sz="2800" dirty="0">
              <a:latin typeface="NikoshBAN" pitchFamily="2" charset="0"/>
              <a:cs typeface="NikoshBAN" pitchFamily="2" charset="0"/>
            </a:endParaRPr>
          </a:p>
        </p:txBody>
      </p:sp>
      <p:sp>
        <p:nvSpPr>
          <p:cNvPr id="12" name="TextBox 11"/>
          <p:cNvSpPr txBox="1"/>
          <p:nvPr/>
        </p:nvSpPr>
        <p:spPr>
          <a:xfrm>
            <a:off x="1488652" y="2691825"/>
            <a:ext cx="4835948"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bn-BD" sz="2400" dirty="0" smtClean="0">
                <a:latin typeface="NikoshBAN" pitchFamily="2" charset="0"/>
                <a:cs typeface="NikoshBAN" pitchFamily="2" charset="0"/>
              </a:rPr>
              <a:t> বিজ্ঞান কী তা বর্ণনা করতে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a:t>
            </a:r>
            <a:endParaRPr lang="en-US" sz="2400" dirty="0">
              <a:latin typeface="NikoshBAN" pitchFamily="2" charset="0"/>
              <a:cs typeface="NikoshBAN" pitchFamily="2" charset="0"/>
            </a:endParaRPr>
          </a:p>
        </p:txBody>
      </p:sp>
      <p:sp>
        <p:nvSpPr>
          <p:cNvPr id="13" name="TextBox 12"/>
          <p:cNvSpPr txBox="1"/>
          <p:nvPr/>
        </p:nvSpPr>
        <p:spPr>
          <a:xfrm>
            <a:off x="1488652" y="4368225"/>
            <a:ext cx="6664748"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Ø"/>
            </a:pPr>
            <a:r>
              <a:rPr lang="bn-BD" sz="2400" dirty="0" smtClean="0">
                <a:latin typeface="NikoshBAN" pitchFamily="2" charset="0"/>
                <a:cs typeface="NikoshBAN" pitchFamily="2" charset="0"/>
              </a:rPr>
              <a:t> বৈজ্ঞানিক প্রক্রিয়ার ধাপসমূহ ব্যাখ্যা করতে </a:t>
            </a:r>
            <a:r>
              <a:rPr lang="en-US" sz="2400" dirty="0" err="1" smtClean="0">
                <a:latin typeface="NikoshBAN" pitchFamily="2" charset="0"/>
                <a:cs typeface="NikoshBAN" pitchFamily="2" charset="0"/>
              </a:rPr>
              <a:t>পারবে</a:t>
            </a:r>
            <a:endParaRPr lang="en-US" sz="2400" dirty="0">
              <a:latin typeface="NikoshBAN" pitchFamily="2" charset="0"/>
              <a:cs typeface="NikoshBAN" pitchFamily="2" charset="0"/>
            </a:endParaRPr>
          </a:p>
        </p:txBody>
      </p:sp>
      <p:sp>
        <p:nvSpPr>
          <p:cNvPr id="14" name="TextBox 13"/>
          <p:cNvSpPr txBox="1"/>
          <p:nvPr/>
        </p:nvSpPr>
        <p:spPr>
          <a:xfrm>
            <a:off x="1488653" y="3530025"/>
            <a:ext cx="5369348" cy="83099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bn-BD" sz="2400" dirty="0" smtClean="0">
                <a:latin typeface="NikoshBAN" pitchFamily="2" charset="0"/>
                <a:cs typeface="NikoshBAN" pitchFamily="2" charset="0"/>
              </a:rPr>
              <a:t> বৈজ্ঞানিক প্রক্রিয়া ব্যাখ্যা করতে </a:t>
            </a:r>
            <a:r>
              <a:rPr lang="en-US" sz="2400" dirty="0" err="1" smtClean="0">
                <a:latin typeface="NikoshBAN" pitchFamily="2" charset="0"/>
                <a:cs typeface="NikoshBAN" pitchFamily="2" charset="0"/>
              </a:rPr>
              <a:t>পারবে</a:t>
            </a:r>
            <a:endParaRPr lang="en-US" sz="2400" dirty="0">
              <a:latin typeface="NikoshBAN" pitchFamily="2" charset="0"/>
              <a:cs typeface="NikoshBAN" pitchFamily="2" charset="0"/>
            </a:endParaRPr>
          </a:p>
        </p:txBody>
      </p:sp>
      <p:grpSp>
        <p:nvGrpSpPr>
          <p:cNvPr id="7" name="Group 13"/>
          <p:cNvGrpSpPr/>
          <p:nvPr/>
        </p:nvGrpSpPr>
        <p:grpSpPr>
          <a:xfrm>
            <a:off x="2895600" y="381000"/>
            <a:ext cx="3810000" cy="1143000"/>
            <a:chOff x="1295400" y="533400"/>
            <a:chExt cx="3810000" cy="1371600"/>
          </a:xfrm>
        </p:grpSpPr>
        <p:sp>
          <p:nvSpPr>
            <p:cNvPr id="8"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TextBox 8"/>
            <p:cNvSpPr txBox="1"/>
            <p:nvPr/>
          </p:nvSpPr>
          <p:spPr>
            <a:xfrm>
              <a:off x="2054894" y="914400"/>
              <a:ext cx="2440092" cy="923329"/>
            </a:xfrm>
            <a:prstGeom prst="rect">
              <a:avLst/>
            </a:prstGeom>
            <a:noFill/>
          </p:spPr>
          <p:txBody>
            <a:bodyPr wrap="none" rtlCol="0">
              <a:spAutoFit/>
            </a:bodyPr>
            <a:lstStyle/>
            <a:p>
              <a:r>
                <a:rPr lang="en-US" sz="4400" dirty="0" err="1" smtClean="0">
                  <a:latin typeface="NikoshBAN" pitchFamily="2" charset="0"/>
                  <a:cs typeface="NikoshBAN" pitchFamily="2" charset="0"/>
                </a:rPr>
                <a:t>শিখনফল</a:t>
              </a:r>
              <a:endParaRPr lang="en-US" sz="44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 name="TextBox 3"/>
          <p:cNvSpPr txBox="1"/>
          <p:nvPr/>
        </p:nvSpPr>
        <p:spPr>
          <a:xfrm>
            <a:off x="1066801" y="457200"/>
            <a:ext cx="71628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bn-BD" sz="2400" dirty="0" smtClean="0">
                <a:latin typeface="NikoshBAN" pitchFamily="2" charset="0"/>
                <a:cs typeface="NikoshBAN" pitchFamily="2" charset="0"/>
              </a:rPr>
              <a:t>আমাদের চারপাশে ঘটে এমন কয়েকটি ঘটনা দেখি</a:t>
            </a:r>
            <a:endParaRPr lang="en-US" sz="2400" dirty="0">
              <a:latin typeface="NikoshBAN" pitchFamily="2" charset="0"/>
              <a:cs typeface="NikoshBAN" pitchFamily="2" charset="0"/>
            </a:endParaRPr>
          </a:p>
        </p:txBody>
      </p:sp>
      <p:graphicFrame>
        <p:nvGraphicFramePr>
          <p:cNvPr id="9" name="Object 8">
            <a:hlinkClick r:id="" action="ppaction://ole?verb=0"/>
          </p:cNvPr>
          <p:cNvGraphicFramePr>
            <a:graphicFrameLocks noChangeAspect="1"/>
          </p:cNvGraphicFramePr>
          <p:nvPr>
            <p:extLst>
              <p:ext uri="{D42A27DB-BD31-4B8C-83A1-F6EECF244321}">
                <p14:modId xmlns:p14="http://schemas.microsoft.com/office/powerpoint/2010/main" val="3704149459"/>
              </p:ext>
            </p:extLst>
          </p:nvPr>
        </p:nvGraphicFramePr>
        <p:xfrm>
          <a:off x="3429000" y="2057400"/>
          <a:ext cx="1752600" cy="1478756"/>
        </p:xfrm>
        <a:graphic>
          <a:graphicData uri="http://schemas.openxmlformats.org/presentationml/2006/ole">
            <mc:AlternateContent xmlns:mc="http://schemas.openxmlformats.org/markup-compatibility/2006">
              <mc:Choice xmlns:v="urn:schemas-microsoft-com:vml" Requires="v">
                <p:oleObj spid="_x0000_s17440" name="Packager Shell Object" showAsIcon="1" r:id="rId4" imgW="914400" imgH="771480" progId="Package">
                  <p:embed/>
                </p:oleObj>
              </mc:Choice>
              <mc:Fallback>
                <p:oleObj name="Packager Shell Object" showAsIcon="1" r:id="rId4" imgW="914400" imgH="771480" progId="Package">
                  <p:embed/>
                  <p:pic>
                    <p:nvPicPr>
                      <p:cNvPr id="0" name="Picture 3"/>
                      <p:cNvPicPr>
                        <a:picLocks noChangeAspect="1" noChangeArrowheads="1"/>
                      </p:cNvPicPr>
                      <p:nvPr/>
                    </p:nvPicPr>
                    <p:blipFill>
                      <a:blip r:embed="rId5"/>
                      <a:srcRect/>
                      <a:stretch>
                        <a:fillRect/>
                      </a:stretch>
                    </p:blipFill>
                    <p:spPr bwMode="auto">
                      <a:xfrm>
                        <a:off x="3429000" y="2057400"/>
                        <a:ext cx="1752600" cy="14787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905000" y="3276600"/>
            <a:ext cx="4208203" cy="400110"/>
          </a:xfrm>
          <a:prstGeom prst="rect">
            <a:avLst/>
          </a:prstGeom>
          <a:noFill/>
        </p:spPr>
        <p:txBody>
          <a:bodyPr wrap="none" rtlCol="0">
            <a:spAutoFit/>
          </a:bodyPr>
          <a:lstStyle/>
          <a:p>
            <a:r>
              <a:rPr lang="bn-BD" sz="2000" dirty="0" smtClean="0">
                <a:latin typeface="NikoshBAN" pitchFamily="2" charset="0"/>
                <a:cs typeface="NikoshBAN" pitchFamily="2" charset="0"/>
              </a:rPr>
              <a:t>এতক্ষণ আমরা কী কী ঘটনা দেখলাম?</a:t>
            </a:r>
            <a:endParaRPr lang="en-US" sz="2000" dirty="0">
              <a:latin typeface="NikoshBAN" pitchFamily="2" charset="0"/>
              <a:cs typeface="NikoshBAN" pitchFamily="2" charset="0"/>
            </a:endParaRPr>
          </a:p>
        </p:txBody>
      </p:sp>
      <p:sp>
        <p:nvSpPr>
          <p:cNvPr id="6" name="TextBox 5"/>
          <p:cNvSpPr txBox="1"/>
          <p:nvPr/>
        </p:nvSpPr>
        <p:spPr>
          <a:xfrm>
            <a:off x="533400" y="3276600"/>
            <a:ext cx="7005444" cy="400110"/>
          </a:xfrm>
          <a:prstGeom prst="rect">
            <a:avLst/>
          </a:prstGeom>
          <a:noFill/>
        </p:spPr>
        <p:txBody>
          <a:bodyPr wrap="none" rtlCol="0">
            <a:spAutoFit/>
          </a:bodyPr>
          <a:lstStyle/>
          <a:p>
            <a:r>
              <a:rPr lang="bn-BD" sz="2000" dirty="0" smtClean="0">
                <a:latin typeface="NikoshBAN" pitchFamily="2" charset="0"/>
                <a:cs typeface="NikoshBAN" pitchFamily="2" charset="0"/>
              </a:rPr>
              <a:t>এই ধরনের প্রাকৃতিক ঘটনার পরিবেশকে আমরা কী বলতে পারি?</a:t>
            </a:r>
            <a:endParaRPr lang="en-US" sz="2000" dirty="0">
              <a:latin typeface="NikoshBAN" pitchFamily="2" charset="0"/>
              <a:cs typeface="NikoshBAN" pitchFamily="2" charset="0"/>
            </a:endParaRPr>
          </a:p>
        </p:txBody>
      </p:sp>
      <p:sp>
        <p:nvSpPr>
          <p:cNvPr id="7" name="TextBox 6"/>
          <p:cNvSpPr txBox="1"/>
          <p:nvPr/>
        </p:nvSpPr>
        <p:spPr>
          <a:xfrm>
            <a:off x="2438400" y="3276600"/>
            <a:ext cx="3498073" cy="400110"/>
          </a:xfrm>
          <a:prstGeom prst="rect">
            <a:avLst/>
          </a:prstGeom>
          <a:noFill/>
        </p:spPr>
        <p:txBody>
          <a:bodyPr wrap="none" rtlCol="0">
            <a:spAutoFit/>
          </a:bodyPr>
          <a:lstStyle/>
          <a:p>
            <a:r>
              <a:rPr lang="bn-BD" sz="2000" dirty="0" smtClean="0">
                <a:latin typeface="NikoshBAN" pitchFamily="2" charset="0"/>
                <a:cs typeface="NikoshBAN" pitchFamily="2" charset="0"/>
              </a:rPr>
              <a:t>প্রাকৃতিক পরিবেশ বলতে পারি।</a:t>
            </a:r>
            <a:endParaRPr lang="en-US" sz="2000" dirty="0">
              <a:latin typeface="NikoshBAN" pitchFamily="2" charset="0"/>
              <a:cs typeface="NikoshBAN" pitchFamily="2" charset="0"/>
            </a:endParaRPr>
          </a:p>
        </p:txBody>
      </p:sp>
      <p:sp>
        <p:nvSpPr>
          <p:cNvPr id="8" name="TextBox 7"/>
          <p:cNvSpPr txBox="1"/>
          <p:nvPr/>
        </p:nvSpPr>
        <p:spPr>
          <a:xfrm>
            <a:off x="1295400" y="3200400"/>
            <a:ext cx="5157181" cy="400110"/>
          </a:xfrm>
          <a:prstGeom prst="rect">
            <a:avLst/>
          </a:prstGeom>
          <a:noFill/>
        </p:spPr>
        <p:txBody>
          <a:bodyPr wrap="none" rtlCol="0">
            <a:spAutoFit/>
          </a:bodyPr>
          <a:lstStyle/>
          <a:p>
            <a:r>
              <a:rPr lang="bn-BD" sz="2000" dirty="0" smtClean="0">
                <a:latin typeface="NikoshBAN" pitchFamily="2" charset="0"/>
                <a:cs typeface="NikoshBAN" pitchFamily="2" charset="0"/>
              </a:rPr>
              <a:t>এই ঘটনাগুলোকে আমরা প্রাকৃতিক ঘটনা বলি।</a:t>
            </a:r>
            <a:endParaRPr lang="en-US"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305291" y="5130225"/>
            <a:ext cx="6431569" cy="400110"/>
          </a:xfrm>
          <a:prstGeom prst="rect">
            <a:avLst/>
          </a:prstGeom>
          <a:solidFill>
            <a:schemeClr val="accent2">
              <a:lumMod val="40000"/>
              <a:lumOff val="60000"/>
            </a:schemeClr>
          </a:solidFill>
        </p:spPr>
        <p:txBody>
          <a:bodyPr wrap="none" rtlCol="0">
            <a:spAutoFit/>
          </a:bodyPr>
          <a:lstStyle/>
          <a:p>
            <a:r>
              <a:rPr lang="bn-BD" sz="2000" dirty="0" smtClean="0">
                <a:latin typeface="NikoshBAN" pitchFamily="2" charset="0"/>
                <a:cs typeface="NikoshBAN" pitchFamily="2" charset="0"/>
              </a:rPr>
              <a:t>প্রকৃতি ও প্রাকৃতিক ঘটনা সম্পর্কে জানাকে আমরা কী বলি?</a:t>
            </a:r>
            <a:endParaRPr lang="en-US" sz="2000" dirty="0">
              <a:latin typeface="NikoshBAN" pitchFamily="2" charset="0"/>
              <a:cs typeface="NikoshBAN" pitchFamily="2" charset="0"/>
            </a:endParaRPr>
          </a:p>
        </p:txBody>
      </p:sp>
      <p:sp>
        <p:nvSpPr>
          <p:cNvPr id="12" name="TextBox 11"/>
          <p:cNvSpPr txBox="1"/>
          <p:nvPr/>
        </p:nvSpPr>
        <p:spPr>
          <a:xfrm>
            <a:off x="7696200" y="5130225"/>
            <a:ext cx="729687"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জ্ঞান</a:t>
            </a:r>
            <a:endParaRPr lang="en-US" sz="3200" dirty="0">
              <a:latin typeface="NikoshBAN" pitchFamily="2" charset="0"/>
              <a:cs typeface="NikoshBAN" pitchFamily="2" charset="0"/>
            </a:endParaRPr>
          </a:p>
        </p:txBody>
      </p:sp>
      <p:grpSp>
        <p:nvGrpSpPr>
          <p:cNvPr id="21" name="Group 20"/>
          <p:cNvGrpSpPr/>
          <p:nvPr/>
        </p:nvGrpSpPr>
        <p:grpSpPr>
          <a:xfrm>
            <a:off x="1270270" y="304800"/>
            <a:ext cx="6197330" cy="4678749"/>
            <a:chOff x="1270270" y="381000"/>
            <a:chExt cx="6197330" cy="4678749"/>
          </a:xfrm>
        </p:grpSpPr>
        <p:pic>
          <p:nvPicPr>
            <p:cNvPr id="17" name="Picture 16" descr="c36.jpg"/>
            <p:cNvPicPr>
              <a:picLocks noChangeAspect="1"/>
            </p:cNvPicPr>
            <p:nvPr/>
          </p:nvPicPr>
          <p:blipFill>
            <a:blip r:embed="rId3" cstate="print"/>
            <a:stretch>
              <a:fillRect/>
            </a:stretch>
          </p:blipFill>
          <p:spPr>
            <a:xfrm>
              <a:off x="1295400" y="2743200"/>
              <a:ext cx="3124200" cy="2286000"/>
            </a:xfrm>
            <a:prstGeom prst="rect">
              <a:avLst/>
            </a:prstGeom>
            <a:ln>
              <a:noFill/>
            </a:ln>
            <a:effectLst>
              <a:outerShdw blurRad="190500" algn="tl" rotWithShape="0">
                <a:srgbClr val="000000">
                  <a:alpha val="70000"/>
                </a:srgbClr>
              </a:outerShdw>
            </a:effectLst>
          </p:spPr>
        </p:pic>
        <p:pic>
          <p:nvPicPr>
            <p:cNvPr id="18" name="Picture 17" descr="c15.jpg"/>
            <p:cNvPicPr>
              <a:picLocks noChangeAspect="1"/>
            </p:cNvPicPr>
            <p:nvPr/>
          </p:nvPicPr>
          <p:blipFill>
            <a:blip r:embed="rId4" cstate="print"/>
            <a:stretch>
              <a:fillRect/>
            </a:stretch>
          </p:blipFill>
          <p:spPr>
            <a:xfrm>
              <a:off x="4419600" y="381000"/>
              <a:ext cx="3048000" cy="2359258"/>
            </a:xfrm>
            <a:prstGeom prst="rect">
              <a:avLst/>
            </a:prstGeom>
            <a:ln>
              <a:noFill/>
            </a:ln>
            <a:effectLst>
              <a:outerShdw blurRad="190500" algn="tl" rotWithShape="0">
                <a:srgbClr val="000000">
                  <a:alpha val="70000"/>
                </a:srgbClr>
              </a:outerShdw>
            </a:effectLst>
          </p:spPr>
        </p:pic>
        <p:pic>
          <p:nvPicPr>
            <p:cNvPr id="19" name="Picture 18" descr="cow.jpg"/>
            <p:cNvPicPr>
              <a:picLocks noChangeAspect="1"/>
            </p:cNvPicPr>
            <p:nvPr/>
          </p:nvPicPr>
          <p:blipFill>
            <a:blip r:embed="rId5" cstate="print"/>
            <a:stretch>
              <a:fillRect/>
            </a:stretch>
          </p:blipFill>
          <p:spPr>
            <a:xfrm>
              <a:off x="1270270" y="381000"/>
              <a:ext cx="3141224" cy="2362200"/>
            </a:xfrm>
            <a:prstGeom prst="rect">
              <a:avLst/>
            </a:prstGeom>
            <a:ln>
              <a:noFill/>
            </a:ln>
            <a:effectLst>
              <a:outerShdw blurRad="190500" algn="tl" rotWithShape="0">
                <a:srgbClr val="000000">
                  <a:alpha val="70000"/>
                </a:srgbClr>
              </a:outerShdw>
            </a:effectLst>
          </p:spPr>
        </p:pic>
        <p:pic>
          <p:nvPicPr>
            <p:cNvPr id="20" name="Picture 19" descr="kite.jpg"/>
            <p:cNvPicPr>
              <a:picLocks noChangeAspect="1"/>
            </p:cNvPicPr>
            <p:nvPr/>
          </p:nvPicPr>
          <p:blipFill>
            <a:blip r:embed="rId6" cstate="print"/>
            <a:stretch>
              <a:fillRect/>
            </a:stretch>
          </p:blipFill>
          <p:spPr>
            <a:xfrm>
              <a:off x="4419600" y="2743200"/>
              <a:ext cx="3048000" cy="2316549"/>
            </a:xfrm>
            <a:prstGeom prst="rect">
              <a:avLst/>
            </a:prstGeom>
            <a:ln>
              <a:noFill/>
            </a:ln>
            <a:effectLst>
              <a:outerShdw blurRad="190500" algn="tl" rotWithShape="0">
                <a:srgbClr val="000000">
                  <a:alpha val="7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descr="rain-tree-covered-lane-animation.gif"/>
          <p:cNvPicPr>
            <a:picLocks noChangeAspect="1"/>
          </p:cNvPicPr>
          <p:nvPr/>
        </p:nvPicPr>
        <p:blipFill>
          <a:blip r:embed="rId3" cstate="print"/>
          <a:stretch>
            <a:fillRect/>
          </a:stretch>
        </p:blipFill>
        <p:spPr>
          <a:xfrm>
            <a:off x="1573924" y="914400"/>
            <a:ext cx="5741276" cy="4343400"/>
          </a:xfrm>
          <a:prstGeom prst="rect">
            <a:avLst/>
          </a:prstGeom>
        </p:spPr>
      </p:pic>
      <p:pic>
        <p:nvPicPr>
          <p:cNvPr id="7" name="Picture 6" descr="CloudRain.gif"/>
          <p:cNvPicPr>
            <a:picLocks noChangeAspect="1"/>
          </p:cNvPicPr>
          <p:nvPr/>
        </p:nvPicPr>
        <p:blipFill>
          <a:blip r:embed="rId4" cstate="print"/>
          <a:stretch>
            <a:fillRect/>
          </a:stretch>
        </p:blipFill>
        <p:spPr>
          <a:xfrm>
            <a:off x="1552780" y="914400"/>
            <a:ext cx="5744922" cy="3657600"/>
          </a:xfrm>
          <a:prstGeom prst="rect">
            <a:avLst/>
          </a:prstGeom>
        </p:spPr>
      </p:pic>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 name="TextBox 7"/>
          <p:cNvSpPr txBox="1"/>
          <p:nvPr/>
        </p:nvSpPr>
        <p:spPr>
          <a:xfrm>
            <a:off x="1066800" y="275898"/>
            <a:ext cx="720421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400" dirty="0" smtClean="0">
                <a:latin typeface="NikoshBAN" pitchFamily="2" charset="0"/>
                <a:cs typeface="NikoshBAN" pitchFamily="2" charset="0"/>
              </a:rPr>
              <a:t>এখন আমরা একটি প্রাকৃতিক ঘটনা কেন ঘটে তা দেখি।</a:t>
            </a:r>
            <a:endParaRPr lang="en-US" sz="2400" dirty="0">
              <a:latin typeface="NikoshBAN" pitchFamily="2" charset="0"/>
              <a:cs typeface="NikoshBAN" pitchFamily="2" charset="0"/>
            </a:endParaRPr>
          </a:p>
        </p:txBody>
      </p:sp>
      <p:sp>
        <p:nvSpPr>
          <p:cNvPr id="9" name="TextBox 8"/>
          <p:cNvSpPr txBox="1"/>
          <p:nvPr/>
        </p:nvSpPr>
        <p:spPr>
          <a:xfrm>
            <a:off x="2848180" y="5257800"/>
            <a:ext cx="3299301" cy="461665"/>
          </a:xfrm>
          <a:prstGeom prst="rect">
            <a:avLst/>
          </a:prstGeom>
          <a:noFill/>
        </p:spPr>
        <p:txBody>
          <a:bodyPr wrap="none" rtlCol="0">
            <a:spAutoFit/>
          </a:bodyPr>
          <a:lstStyle/>
          <a:p>
            <a:r>
              <a:rPr lang="bn-BD" sz="2400" dirty="0" smtClean="0">
                <a:latin typeface="NikoshBAN" pitchFamily="2" charset="0"/>
                <a:cs typeface="NikoshBAN" pitchFamily="2" charset="0"/>
              </a:rPr>
              <a:t>উপরের দৃশ্যে কী ঘটছে?</a:t>
            </a:r>
            <a:endParaRPr lang="en-US" sz="2400" dirty="0">
              <a:latin typeface="NikoshBAN" pitchFamily="2" charset="0"/>
              <a:cs typeface="NikoshBAN" pitchFamily="2" charset="0"/>
            </a:endParaRPr>
          </a:p>
        </p:txBody>
      </p:sp>
      <p:sp>
        <p:nvSpPr>
          <p:cNvPr id="10" name="TextBox 9"/>
          <p:cNvSpPr txBox="1"/>
          <p:nvPr/>
        </p:nvSpPr>
        <p:spPr>
          <a:xfrm>
            <a:off x="3429000" y="5257800"/>
            <a:ext cx="2319866" cy="461665"/>
          </a:xfrm>
          <a:prstGeom prst="rect">
            <a:avLst/>
          </a:prstGeom>
          <a:noFill/>
        </p:spPr>
        <p:txBody>
          <a:bodyPr wrap="none" rtlCol="0">
            <a:spAutoFit/>
          </a:bodyPr>
          <a:lstStyle/>
          <a:p>
            <a:r>
              <a:rPr lang="bn-BD" sz="2400" dirty="0" smtClean="0">
                <a:latin typeface="NikoshBAN" pitchFamily="2" charset="0"/>
                <a:cs typeface="NikoshBAN" pitchFamily="2" charset="0"/>
              </a:rPr>
              <a:t>বৃষ্টি</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কীভাবে হয়?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par>
                                <p:cTn id="18" presetID="53"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7" name="Picture 6" descr="CloudRain.gif"/>
          <p:cNvPicPr>
            <a:picLocks noChangeAspect="1"/>
          </p:cNvPicPr>
          <p:nvPr/>
        </p:nvPicPr>
        <p:blipFill>
          <a:blip r:embed="rId4" cstate="print"/>
          <a:stretch>
            <a:fillRect/>
          </a:stretch>
        </p:blipFill>
        <p:spPr>
          <a:xfrm>
            <a:off x="1552780" y="914400"/>
            <a:ext cx="5744922" cy="3657600"/>
          </a:xfrm>
          <a:prstGeom prst="rect">
            <a:avLst/>
          </a:prstGeom>
        </p:spPr>
      </p:pic>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 name="TextBox 7"/>
          <p:cNvSpPr txBox="1"/>
          <p:nvPr/>
        </p:nvSpPr>
        <p:spPr>
          <a:xfrm>
            <a:off x="1066800" y="275898"/>
            <a:ext cx="67818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2400" dirty="0" smtClean="0">
                <a:latin typeface="NikoshBAN" pitchFamily="2" charset="0"/>
                <a:cs typeface="NikoshBAN" pitchFamily="2" charset="0"/>
              </a:rPr>
              <a:t>এখন আমরা একটি প্রাকৃতিক ঘটনা কেন ঘটে তা দেখি</a:t>
            </a:r>
            <a:endParaRPr lang="en-US" sz="2400" dirty="0">
              <a:latin typeface="NikoshBAN" pitchFamily="2" charset="0"/>
              <a:cs typeface="NikoshBAN" pitchFamily="2" charset="0"/>
            </a:endParaRPr>
          </a:p>
        </p:txBody>
      </p:sp>
      <p:graphicFrame>
        <p:nvGraphicFramePr>
          <p:cNvPr id="22530" name="Object 4"/>
          <p:cNvGraphicFramePr>
            <a:graphicFrameLocks noChangeAspect="1"/>
          </p:cNvGraphicFramePr>
          <p:nvPr>
            <p:extLst>
              <p:ext uri="{D42A27DB-BD31-4B8C-83A1-F6EECF244321}">
                <p14:modId xmlns:p14="http://schemas.microsoft.com/office/powerpoint/2010/main" val="3524530630"/>
              </p:ext>
            </p:extLst>
          </p:nvPr>
        </p:nvGraphicFramePr>
        <p:xfrm>
          <a:off x="3200400" y="1524000"/>
          <a:ext cx="2511808" cy="3139966"/>
        </p:xfrm>
        <a:graphic>
          <a:graphicData uri="http://schemas.openxmlformats.org/presentationml/2006/ole">
            <mc:AlternateContent xmlns:mc="http://schemas.openxmlformats.org/markup-compatibility/2006">
              <mc:Choice xmlns:v="urn:schemas-microsoft-com:vml" Requires="v">
                <p:oleObj spid="_x0000_s22559" r:id="rId5" imgW="2324100" imgH="3187700" progId="">
                  <p:embed/>
                </p:oleObj>
              </mc:Choice>
              <mc:Fallback>
                <p:oleObj r:id="rId5" imgW="2324100" imgH="318770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524000"/>
                        <a:ext cx="2511808" cy="3139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4"/>
          <p:cNvPicPr>
            <a:picLocks noChangeAspect="1" noChangeArrowheads="1"/>
          </p:cNvPicPr>
          <p:nvPr/>
        </p:nvPicPr>
        <p:blipFill>
          <a:blip r:embed="rId7" cstate="print"/>
          <a:srcRect/>
          <a:stretch>
            <a:fillRect/>
          </a:stretch>
        </p:blipFill>
        <p:spPr bwMode="auto">
          <a:xfrm>
            <a:off x="6324600" y="2133600"/>
            <a:ext cx="2438400" cy="2436299"/>
          </a:xfrm>
          <a:prstGeom prst="rect">
            <a:avLst/>
          </a:prstGeom>
          <a:noFill/>
          <a:ln w="9525">
            <a:noFill/>
            <a:miter lim="800000"/>
            <a:headEnd/>
            <a:tailEnd/>
          </a:ln>
        </p:spPr>
      </p:pic>
      <p:pic>
        <p:nvPicPr>
          <p:cNvPr id="20" name="Picture 5"/>
          <p:cNvPicPr>
            <a:picLocks noChangeAspect="1" noChangeArrowheads="1"/>
          </p:cNvPicPr>
          <p:nvPr/>
        </p:nvPicPr>
        <p:blipFill>
          <a:blip r:embed="rId8" cstate="print"/>
          <a:srcRect/>
          <a:stretch>
            <a:fillRect/>
          </a:stretch>
        </p:blipFill>
        <p:spPr>
          <a:xfrm>
            <a:off x="533400" y="2257425"/>
            <a:ext cx="2514600" cy="2390775"/>
          </a:xfrm>
          <a:prstGeom prst="rect">
            <a:avLst/>
          </a:prstGeom>
          <a:noFill/>
        </p:spPr>
      </p:pic>
      <p:sp>
        <p:nvSpPr>
          <p:cNvPr id="23" name="TextBox 22"/>
          <p:cNvSpPr txBox="1"/>
          <p:nvPr/>
        </p:nvSpPr>
        <p:spPr>
          <a:xfrm>
            <a:off x="1219200" y="4572000"/>
            <a:ext cx="6672019" cy="461665"/>
          </a:xfrm>
          <a:prstGeom prst="rect">
            <a:avLst/>
          </a:prstGeom>
          <a:solidFill>
            <a:schemeClr val="accent2">
              <a:lumMod val="40000"/>
              <a:lumOff val="60000"/>
            </a:schemeClr>
          </a:solidFill>
        </p:spPr>
        <p:txBody>
          <a:bodyPr wrap="none" rtlCol="0">
            <a:spAutoFit/>
          </a:bodyPr>
          <a:lstStyle/>
          <a:p>
            <a:r>
              <a:rPr lang="bn-BD" sz="2400" dirty="0" smtClean="0">
                <a:latin typeface="NikoshBAN" pitchFamily="2" charset="0"/>
                <a:cs typeface="NikoshBAN" pitchFamily="2" charset="0"/>
              </a:rPr>
              <a:t>এই প্রাকৃতিক ঘটনাটির ব্যাখ্যা কী মানুষের মনগড়া?</a:t>
            </a:r>
            <a:endParaRPr lang="en-US" sz="2400" dirty="0">
              <a:latin typeface="NikoshBAN" pitchFamily="2" charset="0"/>
              <a:cs typeface="NikoshBAN" pitchFamily="2" charset="0"/>
            </a:endParaRPr>
          </a:p>
        </p:txBody>
      </p:sp>
      <p:sp>
        <p:nvSpPr>
          <p:cNvPr id="24" name="TextBox 23"/>
          <p:cNvSpPr txBox="1"/>
          <p:nvPr/>
        </p:nvSpPr>
        <p:spPr>
          <a:xfrm>
            <a:off x="1066800" y="4572000"/>
            <a:ext cx="6728124" cy="461665"/>
          </a:xfrm>
          <a:prstGeom prst="rect">
            <a:avLst/>
          </a:prstGeom>
          <a:solidFill>
            <a:schemeClr val="accent6">
              <a:lumMod val="60000"/>
              <a:lumOff val="40000"/>
            </a:schemeClr>
          </a:solidFill>
        </p:spPr>
        <p:txBody>
          <a:bodyPr wrap="none" rtlCol="0">
            <a:spAutoFit/>
          </a:bodyPr>
          <a:lstStyle/>
          <a:p>
            <a:r>
              <a:rPr lang="bn-BD" sz="2400" dirty="0" smtClean="0">
                <a:latin typeface="NikoshBAN" pitchFamily="2" charset="0"/>
                <a:cs typeface="NikoshBAN" pitchFamily="2" charset="0"/>
              </a:rPr>
              <a:t>এই প্রাকৃতিক ঘটনাটির ব্যাখ্যা মানুষের মনগড়া নয়।</a:t>
            </a:r>
            <a:endParaRPr lang="en-US" sz="2400" dirty="0">
              <a:latin typeface="NikoshBAN" pitchFamily="2" charset="0"/>
              <a:cs typeface="NikoshBAN" pitchFamily="2" charset="0"/>
            </a:endParaRPr>
          </a:p>
        </p:txBody>
      </p:sp>
      <p:sp>
        <p:nvSpPr>
          <p:cNvPr id="25" name="TextBox 24"/>
          <p:cNvSpPr txBox="1"/>
          <p:nvPr/>
        </p:nvSpPr>
        <p:spPr>
          <a:xfrm>
            <a:off x="609600" y="4587766"/>
            <a:ext cx="8037778" cy="461665"/>
          </a:xfrm>
          <a:prstGeom prst="rect">
            <a:avLst/>
          </a:prstGeom>
          <a:solidFill>
            <a:schemeClr val="accent2">
              <a:lumMod val="60000"/>
              <a:lumOff val="40000"/>
            </a:schemeClr>
          </a:solidFill>
        </p:spPr>
        <p:txBody>
          <a:bodyPr wrap="none" rtlCol="0">
            <a:spAutoFit/>
          </a:bodyPr>
          <a:lstStyle/>
          <a:p>
            <a:r>
              <a:rPr lang="bn-BD" sz="2400" dirty="0" smtClean="0">
                <a:latin typeface="NikoshBAN" pitchFamily="2" charset="0"/>
                <a:cs typeface="NikoshBAN" pitchFamily="2" charset="0"/>
              </a:rPr>
              <a:t>প্রকৃতি সম্পর্কে জ্ঞান অর্জনের জন্য প্রয়োজন বিশেষ প্রক্রিয়া।</a:t>
            </a:r>
            <a:endParaRPr lang="en-US" sz="2400" dirty="0">
              <a:latin typeface="NikoshBAN" pitchFamily="2" charset="0"/>
              <a:cs typeface="NikoshBAN" pitchFamily="2" charset="0"/>
            </a:endParaRPr>
          </a:p>
        </p:txBody>
      </p:sp>
      <p:sp>
        <p:nvSpPr>
          <p:cNvPr id="26" name="TextBox 25"/>
          <p:cNvSpPr txBox="1"/>
          <p:nvPr/>
        </p:nvSpPr>
        <p:spPr>
          <a:xfrm>
            <a:off x="457200" y="4737536"/>
            <a:ext cx="3352200" cy="461665"/>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buFont typeface="Wingdings" pitchFamily="2" charset="2"/>
              <a:buChar char="§"/>
            </a:pPr>
            <a:r>
              <a:rPr lang="bn-BD" sz="2400" dirty="0" smtClean="0">
                <a:latin typeface="NikoshBAN" pitchFamily="2" charset="0"/>
                <a:cs typeface="NikoshBAN" pitchFamily="2" charset="0"/>
              </a:rPr>
              <a:t>অনেক পরীক্ষা-নিরীক্ষা,</a:t>
            </a:r>
          </a:p>
        </p:txBody>
      </p:sp>
      <p:sp>
        <p:nvSpPr>
          <p:cNvPr id="27" name="TextBox 26"/>
          <p:cNvSpPr txBox="1"/>
          <p:nvPr/>
        </p:nvSpPr>
        <p:spPr>
          <a:xfrm>
            <a:off x="3665315" y="4737536"/>
            <a:ext cx="1657826" cy="461665"/>
          </a:xfrm>
          <a:prstGeom prst="rect">
            <a:avLst/>
          </a:prstGeom>
          <a:solidFill>
            <a:schemeClr val="tx2">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buFont typeface="Wingdings" pitchFamily="2" charset="2"/>
              <a:buChar char="§"/>
            </a:pPr>
            <a:r>
              <a:rPr lang="bn-BD" sz="2400" dirty="0" smtClean="0">
                <a:latin typeface="NikoshBAN" pitchFamily="2" charset="0"/>
                <a:cs typeface="NikoshBAN" pitchFamily="2" charset="0"/>
              </a:rPr>
              <a:t>পর্যবেক্ষণ,</a:t>
            </a:r>
            <a:endParaRPr lang="en-US" sz="2400" dirty="0">
              <a:latin typeface="NikoshBAN" pitchFamily="2" charset="0"/>
              <a:cs typeface="NikoshBAN" pitchFamily="2" charset="0"/>
            </a:endParaRPr>
          </a:p>
        </p:txBody>
      </p:sp>
      <p:sp>
        <p:nvSpPr>
          <p:cNvPr id="28" name="TextBox 27"/>
          <p:cNvSpPr txBox="1"/>
          <p:nvPr/>
        </p:nvSpPr>
        <p:spPr>
          <a:xfrm>
            <a:off x="5226268" y="4737536"/>
            <a:ext cx="3374642" cy="461665"/>
          </a:xfrm>
          <a:prstGeom prst="rect">
            <a:avLst/>
          </a:prstGeom>
          <a:solidFill>
            <a:schemeClr val="accent5">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buFont typeface="Wingdings" pitchFamily="2" charset="2"/>
              <a:buChar char="§"/>
            </a:pPr>
            <a:r>
              <a:rPr lang="bn-BD" sz="2400" dirty="0" smtClean="0">
                <a:latin typeface="NikoshBAN" pitchFamily="2" charset="0"/>
                <a:cs typeface="NikoshBAN" pitchFamily="2" charset="0"/>
              </a:rPr>
              <a:t>যুক্তিযুক্ত চিন্তার মাধ্যমে </a:t>
            </a:r>
          </a:p>
        </p:txBody>
      </p:sp>
      <p:sp>
        <p:nvSpPr>
          <p:cNvPr id="29" name="TextBox 28"/>
          <p:cNvSpPr txBox="1"/>
          <p:nvPr/>
        </p:nvSpPr>
        <p:spPr>
          <a:xfrm>
            <a:off x="1066800" y="5347136"/>
            <a:ext cx="5551520" cy="461665"/>
          </a:xfrm>
          <a:prstGeom prst="rect">
            <a:avLst/>
          </a:prstGeom>
          <a:solidFill>
            <a:schemeClr val="accent3">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bn-BD" sz="2400" dirty="0" smtClean="0">
                <a:latin typeface="NikoshBAN" pitchFamily="2" charset="0"/>
                <a:cs typeface="NikoshBAN" pitchFamily="2" charset="0"/>
              </a:rPr>
              <a:t>প্রাকৃতিক এই ঘটনাটির ব্যাখ্যা দেয়া হয়েছে</a:t>
            </a:r>
            <a:endParaRPr lang="en-US" sz="2400" dirty="0">
              <a:latin typeface="NikoshBAN" pitchFamily="2" charset="0"/>
              <a:cs typeface="NikoshBAN" pitchFamily="2" charset="0"/>
            </a:endParaRPr>
          </a:p>
        </p:txBody>
      </p:sp>
      <p:sp>
        <p:nvSpPr>
          <p:cNvPr id="30" name="TextBox 29"/>
          <p:cNvSpPr txBox="1"/>
          <p:nvPr/>
        </p:nvSpPr>
        <p:spPr>
          <a:xfrm>
            <a:off x="698486" y="4673025"/>
            <a:ext cx="7813357" cy="461665"/>
          </a:xfrm>
          <a:prstGeom prst="rect">
            <a:avLst/>
          </a:prstGeom>
          <a:solidFill>
            <a:schemeClr val="accent3">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bn-BD" sz="2400" dirty="0" smtClean="0">
                <a:latin typeface="NikoshBAN" pitchFamily="2" charset="0"/>
                <a:cs typeface="NikoshBAN" pitchFamily="2" charset="0"/>
              </a:rPr>
              <a:t>প্রাকৃতিক ঘটনা ব্যাখ্যা করার কোনো বিশেষ নিয়ম আছে কী?</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10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1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1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2530"/>
                                        </p:tgtEl>
                                        <p:attrNameLst>
                                          <p:attrName>style.visibility</p:attrName>
                                        </p:attrNameLst>
                                      </p:cBhvr>
                                      <p:to>
                                        <p:strVal val="visible"/>
                                      </p:to>
                                    </p:set>
                                    <p:animEffect transition="in" filter="dissolve">
                                      <p:cBhvr>
                                        <p:cTn id="37" dur="500"/>
                                        <p:tgtEl>
                                          <p:spTgt spid="225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1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1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6" name="Picture 5" descr="test-1.png"/>
          <p:cNvPicPr>
            <a:picLocks noChangeAspect="1"/>
          </p:cNvPicPr>
          <p:nvPr/>
        </p:nvPicPr>
        <p:blipFill>
          <a:blip r:embed="rId3" cstate="print">
            <a:duotone>
              <a:schemeClr val="bg2">
                <a:shade val="45000"/>
                <a:satMod val="135000"/>
              </a:schemeClr>
              <a:prstClr val="white"/>
            </a:duotone>
          </a:blip>
          <a:stretch>
            <a:fillRect/>
          </a:stretch>
        </p:blipFill>
        <p:spPr>
          <a:xfrm>
            <a:off x="204091" y="762000"/>
            <a:ext cx="8648901" cy="5715000"/>
          </a:xfrm>
          <a:prstGeom prst="rect">
            <a:avLst/>
          </a:prstGeom>
        </p:spPr>
      </p:pic>
      <p:sp>
        <p:nvSpPr>
          <p:cNvPr id="7" name="Frame 6"/>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505200" y="762000"/>
            <a:ext cx="2180405"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একক কাজ</a:t>
            </a:r>
            <a:endParaRPr lang="en-US" sz="3200" dirty="0">
              <a:latin typeface="NikoshBAN" pitchFamily="2" charset="0"/>
              <a:cs typeface="NikoshBAN" pitchFamily="2" charset="0"/>
            </a:endParaRPr>
          </a:p>
        </p:txBody>
      </p:sp>
      <p:sp>
        <p:nvSpPr>
          <p:cNvPr id="4" name="TextBox 3"/>
          <p:cNvSpPr txBox="1"/>
          <p:nvPr/>
        </p:nvSpPr>
        <p:spPr>
          <a:xfrm>
            <a:off x="2446326" y="2539425"/>
            <a:ext cx="2430474" cy="584775"/>
          </a:xfrm>
          <a:prstGeom prst="rect">
            <a:avLst/>
          </a:prstGeom>
          <a:noFill/>
        </p:spPr>
        <p:txBody>
          <a:bodyPr wrap="none" rtlCol="0">
            <a:spAutoFit/>
          </a:bodyPr>
          <a:lstStyle/>
          <a:p>
            <a:r>
              <a:rPr lang="bn-BD" sz="3200" dirty="0" smtClean="0">
                <a:latin typeface="NikoshBAN" pitchFamily="2" charset="0"/>
                <a:cs typeface="NikoshBAN" pitchFamily="2" charset="0"/>
              </a:rPr>
              <a:t>প্রশ্নঃ বিজ্ঞান কী? </a:t>
            </a:r>
            <a:endParaRPr lang="en-US" sz="3200" dirty="0">
              <a:latin typeface="NikoshBAN" pitchFamily="2" charset="0"/>
              <a:cs typeface="NikoshBAN" pitchFamily="2" charset="0"/>
            </a:endParaRPr>
          </a:p>
        </p:txBody>
      </p:sp>
      <p:sp>
        <p:nvSpPr>
          <p:cNvPr id="5" name="TextBox 4"/>
          <p:cNvSpPr txBox="1"/>
          <p:nvPr/>
        </p:nvSpPr>
        <p:spPr>
          <a:xfrm>
            <a:off x="2446326" y="3149025"/>
            <a:ext cx="3740126" cy="584775"/>
          </a:xfrm>
          <a:prstGeom prst="rect">
            <a:avLst/>
          </a:prstGeom>
          <a:noFill/>
        </p:spPr>
        <p:txBody>
          <a:bodyPr wrap="none" rtlCol="0">
            <a:spAutoFit/>
          </a:bodyPr>
          <a:lstStyle/>
          <a:p>
            <a:r>
              <a:rPr lang="bn-BD" sz="3200" dirty="0" smtClean="0">
                <a:latin typeface="NikoshBAN" pitchFamily="2" charset="0"/>
                <a:cs typeface="NikoshBAN" pitchFamily="2" charset="0"/>
              </a:rPr>
              <a:t>প্রশ্নঃ বৈজ্ঞানিক প্রক্রিয়া কী?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1073</Words>
  <Application>Microsoft Office PowerPoint</Application>
  <PresentationFormat>On-screen Show (4:3)</PresentationFormat>
  <Paragraphs>172</Paragraphs>
  <Slides>21</Slides>
  <Notes>18</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Packager Shell Object</vt:lpstr>
      <vt:lpstr>Package</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ismail - [2010]</cp:lastModifiedBy>
  <cp:revision>345</cp:revision>
  <dcterms:created xsi:type="dcterms:W3CDTF">2014-09-15T13:20:29Z</dcterms:created>
  <dcterms:modified xsi:type="dcterms:W3CDTF">2020-01-09T09:59:28Z</dcterms:modified>
</cp:coreProperties>
</file>