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05" r:id="rId2"/>
    <p:sldId id="307" r:id="rId3"/>
    <p:sldId id="306" r:id="rId4"/>
    <p:sldId id="264" r:id="rId5"/>
    <p:sldId id="270" r:id="rId6"/>
    <p:sldId id="296" r:id="rId7"/>
    <p:sldId id="297" r:id="rId8"/>
    <p:sldId id="275" r:id="rId9"/>
    <p:sldId id="262" r:id="rId10"/>
    <p:sldId id="293" r:id="rId11"/>
    <p:sldId id="263" r:id="rId12"/>
    <p:sldId id="278" r:id="rId13"/>
    <p:sldId id="261" r:id="rId14"/>
    <p:sldId id="279" r:id="rId15"/>
    <p:sldId id="300" r:id="rId16"/>
    <p:sldId id="301" r:id="rId17"/>
    <p:sldId id="29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00"/>
    <a:srgbClr val="FFFF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35791-AA19-4F7E-B659-8FD6015CA5B4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88DE8-63AF-4EF6-9A98-8913ADDDF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884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08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08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two rules of the subject-verb-agreement.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9670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8.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378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10.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7727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rule of the subject-verb-agreement in slide no. 12.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314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9603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slide is the evaluation of the previous all rules of the subject-verb-agreement in this lesson.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88DE8-63AF-4EF6-9A98-8913ADDDF11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537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0"/>
            <a:ext cx="400391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</a:t>
            </a:r>
            <a:endParaRPr lang="en-US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make-a-wish-497x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19200"/>
            <a:ext cx="5195771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175" y="1771471"/>
            <a:ext cx="58544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</a:t>
            </a:r>
            <a:r>
              <a:rPr lang="en-US" sz="3600" b="1" dirty="0" smtClean="0"/>
              <a:t>Every shirt and every  t-shirt </a:t>
            </a:r>
            <a:r>
              <a:rPr lang="en-US" sz="3600" b="1" dirty="0"/>
              <a:t>____ 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made of </a:t>
            </a:r>
            <a:r>
              <a:rPr lang="en-US" sz="3600" b="1" dirty="0" smtClean="0"/>
              <a:t>cotton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76200"/>
            <a:ext cx="8816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Give the answers using right forms of verbs.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8" y="4419600"/>
            <a:ext cx="5921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</a:t>
            </a:r>
            <a:r>
              <a:rPr lang="en-US" sz="3600" b="1" dirty="0" smtClean="0"/>
              <a:t>Each dove </a:t>
            </a:r>
            <a:r>
              <a:rPr lang="en-US" sz="3600" b="1" dirty="0"/>
              <a:t>and </a:t>
            </a:r>
            <a:r>
              <a:rPr lang="en-US" sz="3600" b="1" dirty="0" smtClean="0"/>
              <a:t>each </a:t>
            </a:r>
            <a:r>
              <a:rPr lang="en-US" sz="3600" b="1" dirty="0" err="1" smtClean="0"/>
              <a:t>hilsha</a:t>
            </a:r>
            <a:r>
              <a:rPr lang="en-US" sz="3600" b="1" dirty="0" smtClean="0"/>
              <a:t>  ____ </a:t>
            </a:r>
            <a:r>
              <a:rPr lang="en-US" sz="3600" b="1" dirty="0"/>
              <a:t>(</a:t>
            </a:r>
            <a:r>
              <a:rPr lang="en-US" sz="3600" b="1" i="1" dirty="0">
                <a:solidFill>
                  <a:srgbClr val="C00000"/>
                </a:solidFill>
              </a:rPr>
              <a:t>be</a:t>
            </a:r>
            <a:r>
              <a:rPr lang="en-US" sz="3600" b="1" i="1" dirty="0"/>
              <a:t>)</a:t>
            </a:r>
            <a:r>
              <a:rPr lang="en-US" sz="3600" b="1" dirty="0"/>
              <a:t> </a:t>
            </a:r>
            <a:r>
              <a:rPr lang="en-US" sz="3600" b="1" dirty="0" smtClean="0"/>
              <a:t> looking beautiful.</a:t>
            </a:r>
            <a:endParaRPr lang="en-US" sz="3600" b="1" dirty="0"/>
          </a:p>
        </p:txBody>
      </p:sp>
      <p:sp>
        <p:nvSpPr>
          <p:cNvPr id="11" name="Rectangle 10"/>
          <p:cNvSpPr/>
          <p:nvPr/>
        </p:nvSpPr>
        <p:spPr>
          <a:xfrm>
            <a:off x="4114800" y="2362200"/>
            <a:ext cx="1828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5105400"/>
            <a:ext cx="1981200" cy="441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990600" cy="1570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7467" y="5122121"/>
            <a:ext cx="1944733" cy="14301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26" y="3877000"/>
            <a:ext cx="1952674" cy="11214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1600200"/>
            <a:ext cx="1238250" cy="12382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1797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3079548" cy="1752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649974" y="1055661"/>
            <a:ext cx="55702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</a:t>
            </a:r>
            <a:r>
              <a:rPr lang="en-US" sz="3600" b="1" dirty="0" err="1" smtClean="0"/>
              <a:t>Rahim</a:t>
            </a:r>
            <a:r>
              <a:rPr lang="en-US" sz="3600" b="1" dirty="0" smtClean="0"/>
              <a:t> and not his friends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done the work.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6178" y="3274874"/>
            <a:ext cx="5327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home made foods and not junk food </a:t>
            </a:r>
            <a:r>
              <a:rPr lang="en-US" sz="3600" b="1" i="1" dirty="0" smtClean="0">
                <a:solidFill>
                  <a:srgbClr val="C00000"/>
                </a:solidFill>
              </a:rPr>
              <a:t>is/are </a:t>
            </a:r>
            <a:r>
              <a:rPr lang="en-US" sz="3600" b="1" dirty="0" smtClean="0"/>
              <a:t>good for health.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247382"/>
            <a:ext cx="8686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there is </a:t>
            </a:r>
            <a:r>
              <a:rPr lang="en-US" sz="3200" b="1" i="1" dirty="0" smtClean="0">
                <a:solidFill>
                  <a:srgbClr val="0070C0"/>
                </a:solidFill>
              </a:rPr>
              <a:t>not + noun </a:t>
            </a:r>
            <a:r>
              <a:rPr lang="en-US" sz="3200" b="1" dirty="0" smtClean="0"/>
              <a:t>after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, the verb will follow the noun before </a:t>
            </a:r>
            <a:r>
              <a:rPr lang="en-US" sz="3200" b="1" i="1" dirty="0" smtClean="0"/>
              <a:t>and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00400"/>
            <a:ext cx="1828800" cy="1676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3276600"/>
            <a:ext cx="1981200" cy="1600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047592" y="1935281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5348287" y="1415431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391400" y="4191000"/>
            <a:ext cx="38749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7924800" y="35814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68088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590800"/>
            <a:ext cx="8319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My brothers not my sister  </a:t>
            </a:r>
            <a:r>
              <a:rPr lang="en-US" sz="3600" b="1" i="1" dirty="0" smtClean="0"/>
              <a:t>_____(be)</a:t>
            </a:r>
            <a:r>
              <a:rPr lang="en-US" sz="3600" b="1" dirty="0" smtClean="0"/>
              <a:t> with me yesterday.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1445" y="3886200"/>
            <a:ext cx="8461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His sister not his brothers usually  </a:t>
            </a:r>
            <a:r>
              <a:rPr lang="en-US" sz="3600" b="1" i="1" dirty="0" smtClean="0"/>
              <a:t>______ (sing) </a:t>
            </a:r>
            <a:r>
              <a:rPr lang="en-US" sz="3600" b="1" dirty="0" smtClean="0"/>
              <a:t>well.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22982"/>
            <a:ext cx="8600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6096000" y="2590800"/>
            <a:ext cx="1981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4495800"/>
            <a:ext cx="2628901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41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70944"/>
            <a:ext cx="2709266" cy="15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24200" y="684074"/>
            <a:ext cx="58951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Leader along with his workers</a:t>
            </a:r>
            <a:r>
              <a:rPr lang="en-US" sz="3600" b="1" i="1" dirty="0" smtClean="0">
                <a:solidFill>
                  <a:srgbClr val="C00000"/>
                </a:solidFill>
              </a:rPr>
              <a:t> is/are </a:t>
            </a:r>
            <a:r>
              <a:rPr lang="en-US" sz="3600" b="1" dirty="0" smtClean="0"/>
              <a:t>present in the picture.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2961382"/>
            <a:ext cx="5943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parents with their son</a:t>
            </a:r>
            <a:r>
              <a:rPr lang="en-US" sz="3200" b="1" i="1" dirty="0" smtClean="0">
                <a:solidFill>
                  <a:srgbClr val="C00000"/>
                </a:solidFill>
              </a:rPr>
              <a:t> is/are </a:t>
            </a:r>
            <a:r>
              <a:rPr lang="en-US" sz="3200" b="1" dirty="0" smtClean="0"/>
              <a:t>making basket.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6255" y="4813518"/>
            <a:ext cx="8812193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in the subject there is a noun or a pronoun followed by </a:t>
            </a:r>
            <a:r>
              <a:rPr lang="en-US" sz="2800" b="1" dirty="0" smtClean="0">
                <a:solidFill>
                  <a:srgbClr val="0070C0"/>
                </a:solidFill>
              </a:rPr>
              <a:t>with</a:t>
            </a:r>
            <a:r>
              <a:rPr lang="en-US" sz="2800" b="1" dirty="0">
                <a:solidFill>
                  <a:srgbClr val="0070C0"/>
                </a:solidFill>
              </a:rPr>
              <a:t>, along with, together with, as well as, accompanied by </a:t>
            </a:r>
            <a:r>
              <a:rPr lang="en-US" sz="2800" b="1" dirty="0" smtClean="0">
                <a:solidFill>
                  <a:srgbClr val="0070C0"/>
                </a:solidFill>
              </a:rPr>
              <a:t>+ noun or pronoun, </a:t>
            </a:r>
            <a:r>
              <a:rPr lang="en-US" sz="2800" b="1" dirty="0" smtClean="0"/>
              <a:t>the verb will be according to the first noun or pronoun. </a:t>
            </a:r>
            <a:endParaRPr lang="en-US" sz="28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92852"/>
            <a:ext cx="2709266" cy="15263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410200" y="1600200"/>
            <a:ext cx="622589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800600" y="990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124200" y="3733800"/>
            <a:ext cx="381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810000" y="3278626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96816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5150" y="2559055"/>
            <a:ext cx="59626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</a:t>
            </a:r>
            <a:r>
              <a:rPr lang="en-US" sz="3600" b="1" dirty="0" err="1" smtClean="0"/>
              <a:t>Jarif</a:t>
            </a:r>
            <a:r>
              <a:rPr lang="en-US" sz="3600" b="1" dirty="0" smtClean="0"/>
              <a:t> as well as his brothers _____ done well in the examination.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020" y="145720"/>
            <a:ext cx="8720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</a:t>
            </a:r>
            <a:r>
              <a:rPr lang="en-US" sz="3200" b="1" dirty="0"/>
              <a:t> </a:t>
            </a:r>
            <a:r>
              <a:rPr lang="en-US" sz="3200" b="1" dirty="0" smtClean="0"/>
              <a:t>from the box and give </a:t>
            </a:r>
            <a:r>
              <a:rPr lang="en-US" sz="3200" b="1" dirty="0"/>
              <a:t>the answers using right forms of verbs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55" y="2589645"/>
            <a:ext cx="2452517" cy="18299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28" y="4706939"/>
            <a:ext cx="2343354" cy="1757516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877790" y="1371600"/>
            <a:ext cx="2971800" cy="9857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C00000"/>
                </a:solidFill>
              </a:rPr>
              <a:t>b</a:t>
            </a:r>
            <a:r>
              <a:rPr lang="en-US" sz="3600" b="1" i="1" dirty="0" smtClean="0">
                <a:solidFill>
                  <a:srgbClr val="C00000"/>
                </a:solidFill>
              </a:rPr>
              <a:t>e, have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5150" y="4985532"/>
            <a:ext cx="596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  <a:r>
              <a:rPr lang="en-US" sz="3600" b="1" dirty="0" smtClean="0"/>
              <a:t>. The students with their teacher  _____  happy.</a:t>
            </a:r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3078307" y="3048000"/>
            <a:ext cx="134129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3925" y="5410200"/>
            <a:ext cx="143827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3419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483" y="2463225"/>
            <a:ext cx="881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</a:t>
            </a:r>
            <a:r>
              <a:rPr lang="en-US" sz="3200" b="1" dirty="0"/>
              <a:t>The </a:t>
            </a:r>
            <a:r>
              <a:rPr lang="en-US" sz="3200" b="1" dirty="0" smtClean="0"/>
              <a:t>poet and writers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 </a:t>
            </a:r>
            <a:r>
              <a:rPr lang="en-US" sz="3200" b="1" dirty="0" smtClean="0"/>
              <a:t>written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the article 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5010" y="4180582"/>
            <a:ext cx="8516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3. </a:t>
            </a:r>
            <a:r>
              <a:rPr lang="en-US" sz="3200" b="1" dirty="0"/>
              <a:t>No </a:t>
            </a:r>
            <a:r>
              <a:rPr lang="en-US" sz="3200" b="1" dirty="0" smtClean="0"/>
              <a:t>rickshaw </a:t>
            </a:r>
            <a:r>
              <a:rPr lang="en-US" sz="3200" b="1" dirty="0"/>
              <a:t>and no </a:t>
            </a:r>
            <a:r>
              <a:rPr lang="en-US" sz="3200" b="1" dirty="0" smtClean="0"/>
              <a:t>cycle </a:t>
            </a:r>
            <a:r>
              <a:rPr lang="en-US" sz="3200" b="1" i="1" dirty="0"/>
              <a:t>______</a:t>
            </a:r>
            <a:r>
              <a:rPr lang="en-US" sz="3200" b="1" dirty="0" smtClean="0"/>
              <a:t> seen in the roads yesterday.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0634" y="5394417"/>
            <a:ext cx="8406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4. </a:t>
            </a:r>
            <a:r>
              <a:rPr lang="en-US" sz="3200" b="1" dirty="0" err="1" smtClean="0"/>
              <a:t>Karim</a:t>
            </a:r>
            <a:r>
              <a:rPr lang="en-US" sz="3200" b="1" dirty="0" smtClean="0"/>
              <a:t> not his brothers ________</a:t>
            </a:r>
            <a:r>
              <a:rPr lang="en-US" sz="3200" b="1" i="1" dirty="0" smtClean="0">
                <a:solidFill>
                  <a:srgbClr val="C00000"/>
                </a:solidFill>
              </a:rPr>
              <a:t>  </a:t>
            </a:r>
            <a:r>
              <a:rPr lang="en-US" sz="3200" b="1" dirty="0" smtClean="0"/>
              <a:t>novel everyday.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76200"/>
            <a:ext cx="8922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Choose the correct verbs and fill the gaps with right forms of verbs.(Pair/Group work)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113782"/>
            <a:ext cx="8511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 smtClean="0"/>
              <a:t>. </a:t>
            </a:r>
            <a:r>
              <a:rPr lang="en-US" sz="3200" b="1" dirty="0"/>
              <a:t>The </a:t>
            </a:r>
            <a:r>
              <a:rPr lang="en-US" sz="3200" b="1" dirty="0" smtClean="0"/>
              <a:t>doctor </a:t>
            </a:r>
            <a:r>
              <a:rPr lang="en-US" sz="3200" b="1" dirty="0"/>
              <a:t>and </a:t>
            </a:r>
            <a:r>
              <a:rPr lang="en-US" sz="3200" b="1" dirty="0" smtClean="0"/>
              <a:t>the nurse </a:t>
            </a:r>
            <a:r>
              <a:rPr lang="en-US" sz="3200" b="1" i="1" dirty="0" smtClean="0"/>
              <a:t>______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smtClean="0"/>
              <a:t>treated the patient.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3276600" y="1265036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read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2286000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81600" y="2971800"/>
            <a:ext cx="134162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81600" y="3962400"/>
            <a:ext cx="149055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95800" y="5181600"/>
            <a:ext cx="18287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reads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655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76200"/>
            <a:ext cx="8922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Choose the correct verbs and fill the gaps with right forms of verbs.(Pair/Group work)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5181600" y="3429000"/>
            <a:ext cx="1752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s/was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91200" y="4038600"/>
            <a:ext cx="11336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29400" y="2057400"/>
            <a:ext cx="1129705" cy="909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57" y="2362200"/>
            <a:ext cx="8755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Tasin</a:t>
            </a:r>
            <a:r>
              <a:rPr lang="en-US" sz="3200" b="1" dirty="0" smtClean="0"/>
              <a:t> accompanied by his sisters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done the work.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372" y="3505200"/>
            <a:ext cx="8801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</a:t>
            </a:r>
            <a:r>
              <a:rPr lang="en-US" sz="3200" b="1" dirty="0" smtClean="0"/>
              <a:t>. Each glass </a:t>
            </a:r>
            <a:r>
              <a:rPr lang="en-US" sz="3200" b="1" dirty="0"/>
              <a:t>and </a:t>
            </a:r>
            <a:r>
              <a:rPr lang="en-US" sz="3200" b="1" dirty="0" smtClean="0"/>
              <a:t>each plate _</a:t>
            </a:r>
            <a:r>
              <a:rPr lang="en-US" sz="3200" b="1" i="1" dirty="0" smtClean="0"/>
              <a:t>______</a:t>
            </a:r>
            <a:r>
              <a:rPr lang="en-US" sz="3200" b="1" dirty="0" smtClean="0"/>
              <a:t> of plastic.</a:t>
            </a:r>
            <a:endParaRPr lang="en-US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4267200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7</a:t>
            </a:r>
            <a:r>
              <a:rPr lang="en-US" sz="3200" b="1" dirty="0" smtClean="0"/>
              <a:t>. </a:t>
            </a:r>
            <a:r>
              <a:rPr lang="en-US" sz="3200" b="1" dirty="0" err="1" smtClean="0"/>
              <a:t>Asif</a:t>
            </a:r>
            <a:r>
              <a:rPr lang="en-US" sz="3200" b="1" dirty="0" smtClean="0"/>
              <a:t> together with his friends ______</a:t>
            </a:r>
            <a:r>
              <a:rPr lang="en-US" sz="3200" b="1" i="1" dirty="0" smtClean="0">
                <a:solidFill>
                  <a:srgbClr val="C00000"/>
                </a:solidFill>
              </a:rPr>
              <a:t>  </a:t>
            </a:r>
            <a:r>
              <a:rPr lang="en-US" sz="3200" b="1" dirty="0" smtClean="0"/>
              <a:t>just left the village.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5334000"/>
            <a:ext cx="858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8. </a:t>
            </a:r>
            <a:r>
              <a:rPr lang="en-US" sz="3200" b="1" dirty="0" err="1" smtClean="0"/>
              <a:t>Jarif’s</a:t>
            </a:r>
            <a:r>
              <a:rPr lang="en-US" sz="3200" b="1" dirty="0" smtClean="0"/>
              <a:t> brothers not his sister ______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going  to his friend’s house.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3429000" y="1335107"/>
            <a:ext cx="4724400" cy="7923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ave, be, draw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15000" y="5257800"/>
            <a:ext cx="159088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08011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16" grpId="0"/>
      <p:bldP spid="17" grpId="0"/>
      <p:bldP spid="18" grpId="0"/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5836" y="609600"/>
            <a:ext cx="49255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All</a:t>
            </a:r>
            <a:endParaRPr lang="en-US" sz="66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27" y="1828800"/>
            <a:ext cx="3563776" cy="4191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272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Let us see the pictures and discuss about the sentences.</a:t>
            </a:r>
            <a:endParaRPr lang="bn-BD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2057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  (eat)  an apple.</a:t>
            </a:r>
            <a:endParaRPr lang="bn-BD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38862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Father  (come)  home yesterday</a:t>
            </a:r>
            <a:endParaRPr lang="bn-BD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5715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She   (go)  to school regularly</a:t>
            </a:r>
            <a:endParaRPr lang="bn-BD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057400"/>
            <a:ext cx="838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eats</a:t>
            </a:r>
            <a:endParaRPr lang="bn-B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3886200"/>
            <a:ext cx="1219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comes</a:t>
            </a:r>
            <a:endParaRPr lang="bn-BD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5715000"/>
            <a:ext cx="9906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goes</a:t>
            </a:r>
            <a:endParaRPr lang="bn-BD" sz="2800" dirty="0"/>
          </a:p>
        </p:txBody>
      </p:sp>
      <p:pic>
        <p:nvPicPr>
          <p:cNvPr id="9" name="Picture 8" descr="kisspng-irvine-doctors-of-kids-and-teens-eating-child-tabl-kid-eat-5b128720f197b2.8797032415279408969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2057400" cy="1554480"/>
          </a:xfrm>
          <a:prstGeom prst="rect">
            <a:avLst/>
          </a:prstGeom>
        </p:spPr>
      </p:pic>
      <p:pic>
        <p:nvPicPr>
          <p:cNvPr id="10" name="Picture 9" descr="little-boy-greets-father-coming-home-stock-photography__x165490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667000"/>
            <a:ext cx="2411895" cy="2057400"/>
          </a:xfrm>
          <a:prstGeom prst="rect">
            <a:avLst/>
          </a:prstGeom>
        </p:spPr>
      </p:pic>
      <p:pic>
        <p:nvPicPr>
          <p:cNvPr id="11" name="Picture 10" descr="young-girl-going-to-school-12746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4876800"/>
            <a:ext cx="22860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1905000" cy="2033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715000" y="2514600"/>
            <a:ext cx="3227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SEVEN</a:t>
            </a:r>
          </a:p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4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TOPIC: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RIGHT FORMS OF VERBS (SUBJECT VERB AGREEMENT)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76400" y="0"/>
            <a:ext cx="5257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60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26670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28600" y="3886200"/>
            <a:ext cx="48006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Nurul</a:t>
            </a:r>
            <a:r>
              <a:rPr lang="en-US" sz="2800" dirty="0" smtClean="0">
                <a:solidFill>
                  <a:schemeClr val="tx2"/>
                </a:solidFill>
              </a:rPr>
              <a:t>  </a:t>
            </a:r>
            <a:r>
              <a:rPr lang="en-US" sz="2800" dirty="0" err="1" smtClean="0">
                <a:solidFill>
                  <a:schemeClr val="tx2"/>
                </a:solidFill>
              </a:rPr>
              <a:t>Amin</a:t>
            </a:r>
            <a:r>
              <a:rPr lang="en-US" sz="2800" dirty="0" smtClean="0">
                <a:solidFill>
                  <a:schemeClr val="tx2"/>
                </a:solidFill>
              </a:rPr>
              <a:t>  Azad  ASSISTANT  TEACHER  ( ENGLISH) </a:t>
            </a:r>
          </a:p>
          <a:p>
            <a:pPr lvl="0" algn="ctr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Jahangirpur</a:t>
            </a:r>
            <a:r>
              <a:rPr lang="en-US" sz="2800" dirty="0" smtClean="0">
                <a:solidFill>
                  <a:schemeClr val="tx2"/>
                </a:solidFill>
              </a:rPr>
              <a:t> T. </a:t>
            </a:r>
            <a:r>
              <a:rPr lang="en-US" sz="2800" dirty="0" err="1" smtClean="0">
                <a:solidFill>
                  <a:schemeClr val="tx2"/>
                </a:solidFill>
              </a:rPr>
              <a:t>Amin</a:t>
            </a:r>
            <a:r>
              <a:rPr lang="en-US" sz="2800" dirty="0" smtClean="0">
                <a:solidFill>
                  <a:schemeClr val="tx2"/>
                </a:solidFill>
              </a:rPr>
              <a:t> Govt. Pilot High School</a:t>
            </a:r>
          </a:p>
          <a:p>
            <a:pPr lvl="0" algn="ctr"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Madan</a:t>
            </a:r>
            <a:r>
              <a:rPr lang="en-US" sz="2800" dirty="0" smtClean="0">
                <a:solidFill>
                  <a:schemeClr val="tx2"/>
                </a:solidFill>
              </a:rPr>
              <a:t>, </a:t>
            </a:r>
            <a:r>
              <a:rPr lang="en-US" sz="2800" dirty="0" err="1" smtClean="0">
                <a:solidFill>
                  <a:schemeClr val="tx2"/>
                </a:solidFill>
              </a:rPr>
              <a:t>Netrakona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bn-BD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2173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2463" y="2133600"/>
            <a:ext cx="579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Subject Verb Agreement (Part 2)</a:t>
            </a:r>
            <a:endParaRPr lang="en-US" sz="48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98190" y="769203"/>
            <a:ext cx="465242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 our topic is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132842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0070C0"/>
                </a:solidFill>
              </a:rPr>
              <a:t>(Right forms of verbs)</a:t>
            </a:r>
            <a:endParaRPr lang="en-US" sz="4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100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47800" y="1209675"/>
            <a:ext cx="5943600" cy="122872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E7318C"/>
                </a:solidFill>
                <a:latin typeface="+mj-lt"/>
              </a:rPr>
              <a:t>Learning Outcomes-</a:t>
            </a:r>
            <a:endParaRPr lang="en-US" sz="3600" b="1" dirty="0">
              <a:solidFill>
                <a:srgbClr val="E7318C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738497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After the lesson the students will be able to –</a:t>
            </a:r>
          </a:p>
          <a:p>
            <a:endParaRPr lang="en-US" sz="3200" b="1" dirty="0"/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use the right forms of the verbs in sentences.</a:t>
            </a:r>
          </a:p>
          <a:p>
            <a:pPr>
              <a:buFont typeface="Arial" charset="0"/>
              <a:buChar char="•"/>
            </a:pPr>
            <a:r>
              <a:rPr lang="en-US" sz="3200" b="1" dirty="0" smtClean="0"/>
              <a:t>Identify the correct form of verbs in a paragraph.</a:t>
            </a:r>
            <a:endParaRPr lang="en-US" sz="3200" b="1" dirty="0"/>
          </a:p>
          <a:p>
            <a:pPr marL="514350" indent="-51435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509690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Captain and players </a:t>
            </a:r>
            <a:r>
              <a:rPr lang="en-US" sz="3200" b="1" i="1" dirty="0" smtClean="0">
                <a:solidFill>
                  <a:srgbClr val="C00000"/>
                </a:solidFill>
              </a:rPr>
              <a:t>is/are</a:t>
            </a:r>
            <a:r>
              <a:rPr lang="en-US" sz="3200" b="1" dirty="0" smtClean="0"/>
              <a:t> playing  nicely.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36" y="3218884"/>
            <a:ext cx="2937163" cy="146858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8229600" y="3733800"/>
            <a:ext cx="61999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958229"/>
            <a:ext cx="5687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Commander </a:t>
            </a:r>
            <a:r>
              <a:rPr lang="en-US" sz="3200" b="1" dirty="0"/>
              <a:t>and </a:t>
            </a:r>
            <a:r>
              <a:rPr lang="en-US" sz="3200" b="1" dirty="0" smtClean="0"/>
              <a:t>soldiers</a:t>
            </a:r>
            <a:r>
              <a:rPr lang="en-US" sz="3200" b="1" i="1" dirty="0" smtClean="0">
                <a:solidFill>
                  <a:srgbClr val="C00000"/>
                </a:solidFill>
              </a:rPr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was/were </a:t>
            </a:r>
            <a:r>
              <a:rPr lang="en-US" sz="3200" b="1" dirty="0"/>
              <a:t>present.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0822" y="-36731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sp>
        <p:nvSpPr>
          <p:cNvPr id="5" name="Freeform 4"/>
          <p:cNvSpPr/>
          <p:nvPr/>
        </p:nvSpPr>
        <p:spPr>
          <a:xfrm>
            <a:off x="7620000" y="31242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419600" y="17526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3733800" y="12192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36" y="943508"/>
            <a:ext cx="2937163" cy="1952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406327" y="4983540"/>
            <a:ext cx="8457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same person, only the first noun will take article “the” and verb will be singular.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8194513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2800" y="3385342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2. The captain and </a:t>
            </a:r>
            <a:r>
              <a:rPr lang="en-US" sz="3200" b="1" dirty="0"/>
              <a:t>the </a:t>
            </a:r>
            <a:r>
              <a:rPr lang="en-US" sz="3200" b="1" dirty="0" smtClean="0"/>
              <a:t>Players </a:t>
            </a:r>
            <a:r>
              <a:rPr lang="en-US" sz="3200" b="1" i="1" dirty="0" smtClean="0">
                <a:solidFill>
                  <a:srgbClr val="C00000"/>
                </a:solidFill>
              </a:rPr>
              <a:t>was/were </a:t>
            </a:r>
            <a:r>
              <a:rPr lang="en-US" sz="3200" b="1" dirty="0" smtClean="0"/>
              <a:t>playing nicely.</a:t>
            </a:r>
            <a:endParaRPr lang="en-US" sz="32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352800" y="4191000"/>
            <a:ext cx="8001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52800" y="868740"/>
            <a:ext cx="5687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1. The Commander </a:t>
            </a:r>
            <a:r>
              <a:rPr lang="en-US" sz="3200" b="1" dirty="0"/>
              <a:t>and the </a:t>
            </a:r>
            <a:r>
              <a:rPr lang="en-US" sz="3200" b="1" dirty="0" smtClean="0"/>
              <a:t>soldiers </a:t>
            </a:r>
            <a:r>
              <a:rPr lang="en-US" sz="3200" b="1" i="1" dirty="0" smtClean="0">
                <a:solidFill>
                  <a:srgbClr val="C00000"/>
                </a:solidFill>
              </a:rPr>
              <a:t>was/were</a:t>
            </a:r>
            <a:r>
              <a:rPr lang="en-US" sz="3200" b="1" dirty="0" smtClean="0"/>
              <a:t> given reward.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40822" y="-76200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Can you choose the correct verb?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82" y="801232"/>
            <a:ext cx="2813980" cy="1869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reeform 4"/>
          <p:cNvSpPr/>
          <p:nvPr/>
        </p:nvSpPr>
        <p:spPr>
          <a:xfrm>
            <a:off x="4572000" y="36576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876800" y="16764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6019800" y="11430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5" y="3088298"/>
            <a:ext cx="2833254" cy="17785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98737" y="51054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If the nouns suggest the different persons, both nouns will take article “the” and verb will be plural.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1906222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5" grpId="0" animBg="1"/>
      <p:bldP spid="1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905000"/>
            <a:ext cx="7827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The Inspector and constables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2811" y="3429000"/>
            <a:ext cx="8304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The inspector and the constables </a:t>
            </a:r>
            <a:r>
              <a:rPr lang="en-US" sz="3600" b="1" i="1" dirty="0" smtClean="0">
                <a:solidFill>
                  <a:srgbClr val="C00000"/>
                </a:solidFill>
              </a:rPr>
              <a:t>was/were</a:t>
            </a:r>
            <a:r>
              <a:rPr lang="en-US" sz="3600" b="1" dirty="0" smtClean="0"/>
              <a:t> present.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40822" y="515034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Choose the correct verbs.</a:t>
            </a:r>
            <a:endParaRPr lang="en-US" sz="36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28800" y="28194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914400" y="22098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4343400"/>
            <a:ext cx="6858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057400" y="37338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554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5" y="937093"/>
            <a:ext cx="5188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1. Each man and each woman</a:t>
            </a:r>
            <a:r>
              <a:rPr lang="en-US" sz="3600" b="1" i="1" dirty="0" smtClean="0">
                <a:solidFill>
                  <a:srgbClr val="C00000"/>
                </a:solidFill>
              </a:rPr>
              <a:t> has/have </a:t>
            </a:r>
            <a:r>
              <a:rPr lang="en-US" sz="3600" b="1" dirty="0" smtClean="0"/>
              <a:t>eaten.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2891181"/>
            <a:ext cx="50793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2. Every donkey and every cow</a:t>
            </a:r>
            <a:r>
              <a:rPr lang="en-US" sz="3600" b="1" i="1" dirty="0" smtClean="0">
                <a:solidFill>
                  <a:srgbClr val="C00000"/>
                </a:solidFill>
              </a:rPr>
              <a:t> was/were </a:t>
            </a:r>
            <a:r>
              <a:rPr lang="en-US" sz="3600" b="1" i="1" dirty="0" smtClean="0"/>
              <a:t>given food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78" y="759697"/>
            <a:ext cx="2725209" cy="19671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9411" y="4572000"/>
            <a:ext cx="8852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When two or more nouns qualified by </a:t>
            </a:r>
            <a:r>
              <a:rPr lang="en-US" sz="3200" b="1" i="1" dirty="0" smtClean="0">
                <a:solidFill>
                  <a:srgbClr val="0070C0"/>
                </a:solidFill>
              </a:rPr>
              <a:t>each / every /no</a:t>
            </a:r>
            <a:r>
              <a:rPr lang="en-US" sz="3200" b="1" dirty="0" smtClean="0"/>
              <a:t>, even though they are joined by </a:t>
            </a:r>
            <a:r>
              <a:rPr lang="en-US" sz="3200" b="1" i="1" dirty="0" smtClean="0">
                <a:solidFill>
                  <a:srgbClr val="0070C0"/>
                </a:solidFill>
              </a:rPr>
              <a:t>and</a:t>
            </a:r>
            <a:r>
              <a:rPr lang="en-US" sz="3200" b="1" dirty="0" smtClean="0"/>
              <a:t>,  will </a:t>
            </a:r>
            <a:r>
              <a:rPr lang="en-US" sz="3200" b="1" dirty="0"/>
              <a:t>take singular verb.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45" y="2947586"/>
            <a:ext cx="3138055" cy="17442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0822" y="39469"/>
            <a:ext cx="718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you choose the correct verb?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324600" y="1828800"/>
            <a:ext cx="77498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5334000" y="12954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7010400" y="3810000"/>
            <a:ext cx="65116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943600" y="3200400"/>
            <a:ext cx="415636" cy="424829"/>
          </a:xfrm>
          <a:custGeom>
            <a:avLst/>
            <a:gdLst>
              <a:gd name="connsiteX0" fmla="*/ 0 w 415636"/>
              <a:gd name="connsiteY0" fmla="*/ 286283 h 424829"/>
              <a:gd name="connsiteX1" fmla="*/ 263236 w 415636"/>
              <a:gd name="connsiteY1" fmla="*/ 424829 h 424829"/>
              <a:gd name="connsiteX2" fmla="*/ 263236 w 415636"/>
              <a:gd name="connsiteY2" fmla="*/ 424829 h 424829"/>
              <a:gd name="connsiteX3" fmla="*/ 401781 w 415636"/>
              <a:gd name="connsiteY3" fmla="*/ 23047 h 424829"/>
              <a:gd name="connsiteX4" fmla="*/ 401781 w 415636"/>
              <a:gd name="connsiteY4" fmla="*/ 50756 h 424829"/>
              <a:gd name="connsiteX5" fmla="*/ 415636 w 415636"/>
              <a:gd name="connsiteY5" fmla="*/ 64611 h 42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24829">
                <a:moveTo>
                  <a:pt x="0" y="286283"/>
                </a:moveTo>
                <a:lnTo>
                  <a:pt x="263236" y="424829"/>
                </a:lnTo>
                <a:lnTo>
                  <a:pt x="263236" y="424829"/>
                </a:lnTo>
                <a:cubicBezTo>
                  <a:pt x="286327" y="357866"/>
                  <a:pt x="378690" y="85392"/>
                  <a:pt x="401781" y="23047"/>
                </a:cubicBezTo>
                <a:cubicBezTo>
                  <a:pt x="424872" y="-39298"/>
                  <a:pt x="399472" y="43829"/>
                  <a:pt x="401781" y="50756"/>
                </a:cubicBezTo>
                <a:cubicBezTo>
                  <a:pt x="404090" y="57683"/>
                  <a:pt x="409863" y="61147"/>
                  <a:pt x="415636" y="64611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20090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1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3185</TotalTime>
  <Words>835</Words>
  <Application>Microsoft Office PowerPoint</Application>
  <PresentationFormat>On-screen Show (4:3)</PresentationFormat>
  <Paragraphs>97</Paragraphs>
  <Slides>17</Slides>
  <Notes>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t-amin school</cp:lastModifiedBy>
  <cp:revision>350</cp:revision>
  <dcterms:created xsi:type="dcterms:W3CDTF">2006-08-16T00:00:00Z</dcterms:created>
  <dcterms:modified xsi:type="dcterms:W3CDTF">2020-01-09T16:35:44Z</dcterms:modified>
</cp:coreProperties>
</file>