
<file path=[Content_Types].xml><?xml version="1.0" encoding="utf-8"?>
<Types xmlns="http://schemas.openxmlformats.org/package/2006/content-types">
  <Default Extension="jfif" ContentType="image/jpe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8" r:id="rId1"/>
  </p:sldMasterIdLst>
  <p:notesMasterIdLst>
    <p:notesMasterId r:id="rId22"/>
  </p:notesMasterIdLst>
  <p:sldIdLst>
    <p:sldId id="319" r:id="rId2"/>
    <p:sldId id="370" r:id="rId3"/>
    <p:sldId id="374" r:id="rId4"/>
    <p:sldId id="383" r:id="rId5"/>
    <p:sldId id="380" r:id="rId6"/>
    <p:sldId id="367" r:id="rId7"/>
    <p:sldId id="384" r:id="rId8"/>
    <p:sldId id="336" r:id="rId9"/>
    <p:sldId id="385" r:id="rId10"/>
    <p:sldId id="389" r:id="rId11"/>
    <p:sldId id="381" r:id="rId12"/>
    <p:sldId id="390" r:id="rId13"/>
    <p:sldId id="402" r:id="rId14"/>
    <p:sldId id="391" r:id="rId15"/>
    <p:sldId id="401" r:id="rId16"/>
    <p:sldId id="392" r:id="rId17"/>
    <p:sldId id="372" r:id="rId18"/>
    <p:sldId id="373" r:id="rId19"/>
    <p:sldId id="363" r:id="rId20"/>
    <p:sldId id="395" r:id="rId21"/>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6892" autoAdjust="0"/>
  </p:normalViewPr>
  <p:slideViewPr>
    <p:cSldViewPr>
      <p:cViewPr varScale="1">
        <p:scale>
          <a:sx n="62" d="100"/>
          <a:sy n="62" d="100"/>
        </p:scale>
        <p:origin x="270" y="48"/>
      </p:cViewPr>
      <p:guideLst>
        <p:guide orient="horz" pos="2160"/>
        <p:guide pos="2880"/>
        <p:guide orient="horz" pos="2448"/>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37A3D-26E8-4C53-9992-9E3AD9DD63B7}" type="datetimeFigureOut">
              <a:rPr lang="en-US" smtClean="0"/>
              <a:pPr/>
              <a:t>7/1/2020</a:t>
            </a:fld>
            <a:endParaRPr lang="en-US"/>
          </a:p>
        </p:txBody>
      </p:sp>
      <p:sp>
        <p:nvSpPr>
          <p:cNvPr id="4" name="Slide Image Placeholder 3"/>
          <p:cNvSpPr>
            <a:spLocks noGrp="1" noRot="1" noChangeAspect="1"/>
          </p:cNvSpPr>
          <p:nvPr>
            <p:ph type="sldImg" idx="2"/>
          </p:nvPr>
        </p:nvSpPr>
        <p:spPr>
          <a:xfrm>
            <a:off x="606425" y="685800"/>
            <a:ext cx="5645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1D2AE-D848-4091-8455-1A9FD874A207}" type="slidenum">
              <a:rPr lang="en-US" smtClean="0"/>
              <a:pPr/>
              <a:t>‹#›</a:t>
            </a:fld>
            <a:endParaRPr lang="en-US"/>
          </a:p>
        </p:txBody>
      </p:sp>
    </p:spTree>
    <p:extLst>
      <p:ext uri="{BB962C8B-B14F-4D97-AF65-F5344CB8AC3E}">
        <p14:creationId xmlns:p14="http://schemas.microsoft.com/office/powerpoint/2010/main" val="3611712832"/>
      </p:ext>
    </p:extLst>
  </p:cSld>
  <p:clrMap bg1="lt1" tx1="dk1" bg2="lt2" tx2="dk2" accent1="accent1" accent2="accent2" accent3="accent3" accent4="accent4" accent5="accent5" accent6="accent6" hlink="hlink" folHlink="folHlink"/>
  <p:notesStyle>
    <a:lvl1pPr marL="0" algn="l" defTabSz="1175644" rtl="0" eaLnBrk="1" latinLnBrk="0" hangingPunct="1">
      <a:defRPr sz="1500" kern="1200">
        <a:solidFill>
          <a:schemeClr val="tx1"/>
        </a:solidFill>
        <a:latin typeface="+mn-lt"/>
        <a:ea typeface="+mn-ea"/>
        <a:cs typeface="+mn-cs"/>
      </a:defRPr>
    </a:lvl1pPr>
    <a:lvl2pPr marL="587822" algn="l" defTabSz="1175644" rtl="0" eaLnBrk="1" latinLnBrk="0" hangingPunct="1">
      <a:defRPr sz="1500" kern="1200">
        <a:solidFill>
          <a:schemeClr val="tx1"/>
        </a:solidFill>
        <a:latin typeface="+mn-lt"/>
        <a:ea typeface="+mn-ea"/>
        <a:cs typeface="+mn-cs"/>
      </a:defRPr>
    </a:lvl2pPr>
    <a:lvl3pPr marL="1175644" algn="l" defTabSz="1175644" rtl="0" eaLnBrk="1" latinLnBrk="0" hangingPunct="1">
      <a:defRPr sz="1500" kern="1200">
        <a:solidFill>
          <a:schemeClr val="tx1"/>
        </a:solidFill>
        <a:latin typeface="+mn-lt"/>
        <a:ea typeface="+mn-ea"/>
        <a:cs typeface="+mn-cs"/>
      </a:defRPr>
    </a:lvl3pPr>
    <a:lvl4pPr marL="1763466" algn="l" defTabSz="1175644" rtl="0" eaLnBrk="1" latinLnBrk="0" hangingPunct="1">
      <a:defRPr sz="1500" kern="1200">
        <a:solidFill>
          <a:schemeClr val="tx1"/>
        </a:solidFill>
        <a:latin typeface="+mn-lt"/>
        <a:ea typeface="+mn-ea"/>
        <a:cs typeface="+mn-cs"/>
      </a:defRPr>
    </a:lvl4pPr>
    <a:lvl5pPr marL="2351288" algn="l" defTabSz="1175644" rtl="0" eaLnBrk="1" latinLnBrk="0" hangingPunct="1">
      <a:defRPr sz="1500" kern="1200">
        <a:solidFill>
          <a:schemeClr val="tx1"/>
        </a:solidFill>
        <a:latin typeface="+mn-lt"/>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2</a:t>
            </a:fld>
            <a:endParaRPr lang="en-US"/>
          </a:p>
        </p:txBody>
      </p:sp>
    </p:spTree>
    <p:extLst>
      <p:ext uri="{BB962C8B-B14F-4D97-AF65-F5344CB8AC3E}">
        <p14:creationId xmlns:p14="http://schemas.microsoft.com/office/powerpoint/2010/main" val="307324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6</a:t>
            </a:fld>
            <a:endParaRPr lang="en-US"/>
          </a:p>
        </p:txBody>
      </p:sp>
    </p:spTree>
    <p:extLst>
      <p:ext uri="{BB962C8B-B14F-4D97-AF65-F5344CB8AC3E}">
        <p14:creationId xmlns:p14="http://schemas.microsoft.com/office/powerpoint/2010/main" val="77023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11257"/>
            <a:ext cx="288036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11257"/>
            <a:ext cx="842772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1813560"/>
            <a:ext cx="11521440" cy="5129425"/>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7/1/2020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838200"/>
            <a:ext cx="8537478"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19200" y="5435735"/>
            <a:ext cx="10363200" cy="14729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ctr"/>
            <a:r>
              <a:rPr lang="en-US" sz="8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মাল্টিমিডিয়া</a:t>
            </a:r>
            <a:r>
              <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ক্লাসে</a:t>
            </a:r>
            <a:r>
              <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8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304800"/>
            <a:ext cx="4495800" cy="1472929"/>
          </a:xfrm>
          <a:prstGeom prst="rect">
            <a:avLst/>
          </a:prstGeom>
          <a:ln w="12700">
            <a:noFill/>
          </a:ln>
        </p:spPr>
        <p:txBody>
          <a:bodyPr wrap="square" lIns="117564" tIns="58782" rIns="117564" bIns="58782">
            <a:spAutoFit/>
          </a:bodyPr>
          <a:lstStyle/>
          <a:p>
            <a:pPr lvl="0" algn="ct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a:t>
            </a:r>
            <a:r>
              <a:rPr lang="en-US"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bn-BD"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2" descr="C:\Users\Roney\Desktop\UPLOAD CONTENT\download (1).jpg"/>
          <p:cNvPicPr>
            <a:picLocks noChangeAspect="1" noChangeArrowheads="1"/>
          </p:cNvPicPr>
          <p:nvPr/>
        </p:nvPicPr>
        <p:blipFill>
          <a:blip r:embed="rId2" cstate="print"/>
          <a:srcRect/>
          <a:stretch>
            <a:fillRect/>
          </a:stretch>
        </p:blipFill>
        <p:spPr bwMode="auto">
          <a:xfrm>
            <a:off x="5101129" y="1499120"/>
            <a:ext cx="4184722" cy="304218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rame 7"/>
          <p:cNvSpPr/>
          <p:nvPr/>
        </p:nvSpPr>
        <p:spPr>
          <a:xfrm>
            <a:off x="0" y="0"/>
            <a:ext cx="12687300" cy="7562851"/>
          </a:xfrm>
          <a:prstGeom prst="frame">
            <a:avLst>
              <a:gd name="adj1" fmla="val 2886"/>
            </a:avLst>
          </a:prstGeom>
          <a:solidFill>
            <a:srgbClr val="FF0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
        <p:nvSpPr>
          <p:cNvPr id="9" name="TextBox 8"/>
          <p:cNvSpPr txBox="1"/>
          <p:nvPr/>
        </p:nvSpPr>
        <p:spPr>
          <a:xfrm>
            <a:off x="2743200" y="5068669"/>
            <a:ext cx="5247250" cy="646331"/>
          </a:xfrm>
          <a:prstGeom prst="rect">
            <a:avLst/>
          </a:prstGeom>
          <a:noFill/>
          <a:ln w="76200">
            <a:noFill/>
          </a:ln>
        </p:spPr>
        <p:txBody>
          <a:bodyPr wrap="square" rtlCol="0">
            <a:prstTxWarp prst="textPlain">
              <a:avLst/>
            </a:prstTxWarp>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১)মুক্তিযুদ্ধ কত সালে হয়েছিল।</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2743200" y="5754469"/>
            <a:ext cx="6527411" cy="646331"/>
          </a:xfrm>
          <a:prstGeom prst="rect">
            <a:avLst/>
          </a:prstGeom>
          <a:noFill/>
          <a:ln w="76200">
            <a:noFill/>
          </a:ln>
        </p:spPr>
        <p:txBody>
          <a:bodyPr wrap="square" rtlCol="0">
            <a:prstTxWarp prst="textPlain">
              <a:avLst/>
            </a:prstTxWarp>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২)নারীরা কী মুক্তিযুদ্ধে অংশ গ্রহন করে ছিল?</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2667000" y="6440269"/>
            <a:ext cx="8763000" cy="646331"/>
          </a:xfrm>
          <a:prstGeom prst="rect">
            <a:avLst/>
          </a:prstGeom>
          <a:noFill/>
          <a:ln w="76200">
            <a:noFill/>
          </a:ln>
        </p:spPr>
        <p:txBody>
          <a:bodyPr wrap="square" rtlCol="0">
            <a:prstTxWarp prst="textPlain">
              <a:avLst/>
            </a:prstTxWarp>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স্বতঃফূত ভাবে কারা মুক্তিযুদ্ধে অংশ গ্রহন করে ছিল।</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3"/>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3"/>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3"/>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descr="Bouquet"/>
          <p:cNvSpPr>
            <a:spLocks noChangeArrowheads="1"/>
          </p:cNvSpPr>
          <p:nvPr/>
        </p:nvSpPr>
        <p:spPr bwMode="auto">
          <a:xfrm>
            <a:off x="4114800" y="762000"/>
            <a:ext cx="3574733" cy="754363"/>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6257" tIns="58128" rIns="116257" bIns="58128">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p:cNvSpPr txBox="1"/>
          <p:nvPr/>
        </p:nvSpPr>
        <p:spPr>
          <a:xfrm>
            <a:off x="1524000" y="4876800"/>
            <a:ext cx="10820400" cy="1754326"/>
          </a:xfrm>
          <a:prstGeom prst="rect">
            <a:avLst/>
          </a:prstGeom>
          <a:noFill/>
          <a:ln w="76200">
            <a:noFill/>
          </a:ln>
        </p:spPr>
        <p:txBody>
          <a:bodyPr wrap="square" rtlCol="0">
            <a:spAutoFit/>
          </a:bodyPr>
          <a:lstStyle/>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১৯৭১ সালে মুক্তিযুদ্ধ হয়েছিল।</a:t>
            </a:r>
          </a:p>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হ্যাঁ নারীরা মুক্তিযুদ্ধে অংশ গ্রহন করেছিল।</a:t>
            </a:r>
          </a:p>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স্বতঃফূর্তভাবে নারীরা মুক্তিযুদ্ধে অংশ গ্রহন করেছিল।</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270" y="1742621"/>
            <a:ext cx="4425792" cy="2907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rame 7"/>
          <p:cNvSpPr/>
          <p:nvPr/>
        </p:nvSpPr>
        <p:spPr>
          <a:xfrm>
            <a:off x="0" y="0"/>
            <a:ext cx="12801600" cy="777239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01882" tIns="50941" rIns="101882" bIns="50941" rtlCol="0" anchor="ctr"/>
          <a:lstStyle/>
          <a:p>
            <a:pPr algn="ctr"/>
            <a:endParaRPr lang="en-US">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7" name="Rectangle 6"/>
          <p:cNvSpPr/>
          <p:nvPr/>
        </p:nvSpPr>
        <p:spPr>
          <a:xfrm>
            <a:off x="1066800" y="1435970"/>
            <a:ext cx="3505200" cy="3124200"/>
          </a:xfrm>
          <a:prstGeom prst="rect">
            <a:avLst/>
          </a:prstGeom>
          <a:blipFill rotWithShape="0">
            <a:blip r:embed="rId2"/>
            <a:stretch>
              <a:fillRect/>
            </a:stretch>
          </a:blipFill>
          <a:ln w="76200">
            <a:solidFill>
              <a:srgbClr val="FFFF00"/>
            </a:solidFill>
          </a:ln>
          <a:scene3d>
            <a:camera prst="perspectiveFront" zoom="82000"/>
            <a:lightRig rig="morning" dir="t">
              <a:rot lat="0" lon="0" rev="20400000"/>
            </a:lightRig>
          </a:scene3d>
          <a:sp3d extrusionH="190500" prstMaterial="matte">
            <a:bevelT w="120650" h="38100" prst="relaxedInset"/>
            <a:bevelB w="120650" h="57150" prst="relaxedInset"/>
            <a:contourClr>
              <a:schemeClr val="bg1"/>
            </a:contourClr>
          </a:sp3d>
        </p:spPr>
        <p:style>
          <a:lnRef idx="0">
            <a:scrgbClr r="0" g="0" b="0"/>
          </a:lnRef>
          <a:fillRef idx="1">
            <a:scrgbClr r="0" g="0" b="0"/>
          </a:fillRef>
          <a:effectRef idx="2">
            <a:schemeClr val="lt1">
              <a:hueOff val="0"/>
              <a:satOff val="0"/>
              <a:lumOff val="0"/>
              <a:alphaOff val="0"/>
            </a:schemeClr>
          </a:effectRef>
          <a:fontRef idx="minor">
            <a:schemeClr val="dk2">
              <a:hueOff val="0"/>
              <a:satOff val="0"/>
              <a:lumOff val="0"/>
              <a:alphaOff val="0"/>
            </a:schemeClr>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643810"/>
            <a:ext cx="3200400" cy="2913461"/>
          </a:xfrm>
          <a:prstGeom prst="rect">
            <a:avLst/>
          </a:prstGeom>
          <a:ln>
            <a:noFill/>
          </a:ln>
          <a:effectLst>
            <a:softEdge rad="112500"/>
          </a:effectLst>
        </p:spPr>
      </p:pic>
      <p:sp>
        <p:nvSpPr>
          <p:cNvPr id="9" name="Title 1"/>
          <p:cNvSpPr txBox="1">
            <a:spLocks/>
          </p:cNvSpPr>
          <p:nvPr/>
        </p:nvSpPr>
        <p:spPr>
          <a:xfrm>
            <a:off x="4572000" y="609600"/>
            <a:ext cx="3125651" cy="625321"/>
          </a:xfrm>
          <a:prstGeom prst="flowChartAlternateProcess">
            <a:avLst/>
          </a:prstGeom>
          <a:noFill/>
          <a:ln>
            <a:noFill/>
          </a:ln>
          <a:effectLst/>
          <a:scene3d>
            <a:camera prst="orthographicFront">
              <a:rot lat="0" lon="0" rev="0"/>
            </a:camera>
            <a:lightRig rig="glow" dir="t">
              <a:rot lat="0" lon="0" rev="14100000"/>
            </a:lightRig>
          </a:scene3d>
          <a:sp3d prstMaterial="softEdge">
            <a:bevelT w="127000" prst="artDeco"/>
          </a:sp3d>
        </p:spPr>
        <p:txBody>
          <a:bodyPr lIns="108853" tIns="54426" rIns="108853" bIns="108853" anchor="b" anchorCtr="0">
            <a:prstTxWarp prst="textPlain">
              <a:avLst/>
            </a:prstTxWarp>
            <a:noAutofit/>
          </a:bodyPr>
          <a:lstStyle/>
          <a:p>
            <a:r>
              <a:rPr lang="bn-BD" sz="4400" dirty="0" smtClean="0">
                <a:effectLst>
                  <a:glow rad="228600">
                    <a:schemeClr val="accent3">
                      <a:satMod val="175000"/>
                      <a:alpha val="40000"/>
                    </a:schemeClr>
                  </a:glow>
                </a:effectLst>
                <a:latin typeface="NikoshBAN" panose="02000000000000000000" pitchFamily="2" charset="0"/>
                <a:cs typeface="NikoshBAN" panose="02000000000000000000" pitchFamily="2" charset="0"/>
              </a:rPr>
              <a:t>মুক্তিযুদ্ধে নারী</a:t>
            </a:r>
            <a:endParaRPr lang="en-US" sz="44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0" name="Frame 9"/>
          <p:cNvSpPr/>
          <p:nvPr/>
        </p:nvSpPr>
        <p:spPr>
          <a:xfrm>
            <a:off x="53340" y="3048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
        <p:nvSpPr>
          <p:cNvPr id="11" name="Rectangle 10"/>
          <p:cNvSpPr/>
          <p:nvPr/>
        </p:nvSpPr>
        <p:spPr>
          <a:xfrm>
            <a:off x="1082040" y="4761220"/>
            <a:ext cx="10744200" cy="1569660"/>
          </a:xfrm>
          <a:prstGeom prst="rect">
            <a:avLst/>
          </a:prstGeom>
        </p:spPr>
        <p:txBody>
          <a:bodyPr>
            <a:spAutoFit/>
          </a:bodyPr>
          <a:lstStyle/>
          <a:p>
            <a:r>
              <a:rPr lang="bn-BD"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১৯৭১ সালে মুক্তিযুদ্ধ চলাকালীন সকল শ্রেণি মানুষের অংশ গ্রহনের পাশাপাশি নারীরাও বিপুল ভাবে অংশ গ্রহন করে। এ সংগ্রাম পরিষদে নারীরা স্বতঃফূর্তভাবে অংশনেয় এবং বিভিন্নভাবে মুক্তিযোদ্ধাদের সহযোগীতা সহ বিভিন্ন দায়িত্ব পালন করে।</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5029200"/>
            <a:ext cx="11049000" cy="1384995"/>
          </a:xfrm>
          <a:prstGeom prst="rect">
            <a:avLst/>
          </a:prstGeom>
        </p:spPr>
        <p:txBody>
          <a:bodyPr wrap="square">
            <a:spAutoFit/>
          </a:bodyPr>
          <a:lstStyle/>
          <a:p>
            <a:r>
              <a:rPr lang="bn-BD"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মুক্তিযুদ্ধের সময়  অনেক আহত,ভীত, ও সন্ত্রস্ত হয়ে আশ্রহীন অবস্থায় বিভিন্ন স্থানে ঘুরে বেড়িয়েছে। তাদেরকে বিভিন্ন পরিবারের নারীরা আশ্রয় ও সেবা দিয়েছেন। অনেক মুক্তিযোদ্ধাদের গোপনে  তথ্য সহযোগীতা  এবং আর্থিক সাহায্য করেছন। এক কথায় মুক্তিযুদ্ধে নারীদের অবদান অপরিসীম।</a:t>
            </a:r>
            <a:endParaRPr lang="en-US" sz="2800" dirty="0">
              <a:ln w="0"/>
              <a:effectLst>
                <a:outerShdw blurRad="38100" dist="19050" dir="2700000" algn="tl" rotWithShape="0">
                  <a:schemeClr val="dk1">
                    <a:alpha val="40000"/>
                  </a:schemeClr>
                </a:outerShdw>
              </a:effectLst>
            </a:endParaRPr>
          </a:p>
        </p:txBody>
      </p:sp>
      <p:sp>
        <p:nvSpPr>
          <p:cNvPr id="7" name="Title 1"/>
          <p:cNvSpPr txBox="1">
            <a:spLocks/>
          </p:cNvSpPr>
          <p:nvPr/>
        </p:nvSpPr>
        <p:spPr>
          <a:xfrm>
            <a:off x="3962400" y="381000"/>
            <a:ext cx="3125651" cy="625321"/>
          </a:xfrm>
          <a:prstGeom prst="flowChartAlternateProcess">
            <a:avLst/>
          </a:prstGeom>
          <a:noFill/>
          <a:ln>
            <a:noFill/>
          </a:ln>
          <a:effectLst/>
          <a:scene3d>
            <a:camera prst="orthographicFront">
              <a:rot lat="0" lon="0" rev="0"/>
            </a:camera>
            <a:lightRig rig="glow" dir="t">
              <a:rot lat="0" lon="0" rev="14100000"/>
            </a:lightRig>
          </a:scene3d>
          <a:sp3d prstMaterial="softEdge">
            <a:bevelT w="127000" prst="artDeco"/>
          </a:sp3d>
        </p:spPr>
        <p:txBody>
          <a:bodyPr lIns="108853" tIns="54426" rIns="108853" bIns="108853" anchor="b" anchorCtr="0">
            <a:prstTxWarp prst="textPlain">
              <a:avLst/>
            </a:prstTxWarp>
            <a:noAutofit/>
          </a:bodyPr>
          <a:lstStyle/>
          <a:p>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নারী</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24000"/>
            <a:ext cx="3124200" cy="2990132"/>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811" y="1542332"/>
            <a:ext cx="3246185" cy="2971800"/>
          </a:xfrm>
          <a:prstGeom prst="rect">
            <a:avLst/>
          </a:prstGeom>
          <a:ln>
            <a:noFill/>
          </a:ln>
          <a:effectLst>
            <a:softEdge rad="112500"/>
          </a:effectLst>
        </p:spPr>
      </p:pic>
      <p:sp>
        <p:nvSpPr>
          <p:cNvPr id="10" name="Frame 9"/>
          <p:cNvSpPr/>
          <p:nvPr/>
        </p:nvSpPr>
        <p:spPr>
          <a:xfrm>
            <a:off x="0" y="0"/>
            <a:ext cx="12801600" cy="7772400"/>
          </a:xfrm>
          <a:prstGeom prst="frame">
            <a:avLst>
              <a:gd name="adj1" fmla="val 2886"/>
            </a:avLst>
          </a:prstGeom>
          <a:solidFill>
            <a:srgbClr val="FFC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845357"/>
            <a:ext cx="3352800" cy="2993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1848183"/>
            <a:ext cx="3241792" cy="2990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267200" y="917287"/>
            <a:ext cx="3125651" cy="625321"/>
          </a:xfrm>
          <a:prstGeom prst="flowChartAlternateProcess">
            <a:avLst/>
          </a:prstGeom>
          <a:noFill/>
          <a:ln>
            <a:noFill/>
          </a:ln>
          <a:effectLst/>
          <a:scene3d>
            <a:camera prst="orthographicFront">
              <a:rot lat="0" lon="0" rev="0"/>
            </a:camera>
            <a:lightRig rig="glow" dir="t">
              <a:rot lat="0" lon="0" rev="14100000"/>
            </a:lightRig>
          </a:scene3d>
          <a:sp3d prstMaterial="softEdge">
            <a:bevelT w="127000" prst="artDeco"/>
          </a:sp3d>
        </p:spPr>
        <p:txBody>
          <a:bodyPr lIns="108853" tIns="54426" rIns="108853" bIns="108853" anchor="b" anchorCtr="0">
            <a:prstTxWarp prst="textPlain">
              <a:avLst/>
            </a:prstTxWarp>
            <a:noAutofit/>
          </a:bodyPr>
          <a:lstStyle/>
          <a:p>
            <a:r>
              <a:rPr lang="bn-BD" sz="4400" dirty="0" smtClean="0">
                <a:effectLst>
                  <a:glow rad="228600">
                    <a:schemeClr val="accent3">
                      <a:satMod val="175000"/>
                      <a:alpha val="40000"/>
                    </a:schemeClr>
                  </a:glow>
                </a:effectLst>
                <a:latin typeface="NikoshBAN" panose="02000000000000000000" pitchFamily="2" charset="0"/>
                <a:cs typeface="NikoshBAN" panose="02000000000000000000" pitchFamily="2" charset="0"/>
              </a:rPr>
              <a:t>মুক্তিযুদ্ধে নারী</a:t>
            </a:r>
            <a:endParaRPr lang="en-US" sz="44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0" name="Frame 9"/>
          <p:cNvSpPr/>
          <p:nvPr/>
        </p:nvSpPr>
        <p:spPr>
          <a:xfrm>
            <a:off x="0" y="0"/>
            <a:ext cx="12687300" cy="7562851"/>
          </a:xfrm>
          <a:prstGeom prst="frame">
            <a:avLst>
              <a:gd name="adj1" fmla="val 2886"/>
            </a:avLst>
          </a:prstGeom>
          <a:solidFill>
            <a:srgbClr val="FF0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
        <p:nvSpPr>
          <p:cNvPr id="11" name="Rectangle 10"/>
          <p:cNvSpPr/>
          <p:nvPr/>
        </p:nvSpPr>
        <p:spPr>
          <a:xfrm>
            <a:off x="495300" y="5147101"/>
            <a:ext cx="11811000" cy="1440597"/>
          </a:xfrm>
          <a:prstGeom prst="rect">
            <a:avLst/>
          </a:prstGeom>
        </p:spPr>
        <p:txBody>
          <a:bodyPr wrap="square">
            <a:prstTxWarp prst="textPlain">
              <a:avLst/>
            </a:prstTxWarp>
            <a:spAutoFit/>
          </a:bodyPr>
          <a:lstStyle/>
          <a:p>
            <a:r>
              <a:rPr lang="bn-BD"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 সব মুক্তিযোদ্ধা আহত হয়েছেন তাঁদের বিভিন্নভাবে সেবা-শুশ্রূষা করেছেন নারীরা এবং সরাসরি যুদ্ধে অংশ গ্রহন করেছন। সরকার নারীদের বীরপ্রতিক ও বীরঙ্গনা উপাধি দিয়েছন। যেমনঃ বীর প্রতিক ডাঃ সেতারা বেগম ও তারামন বিবি।</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pic>
        <p:nvPicPr>
          <p:cNvPr id="6" name="Picture 5" descr="index0003.jpg"/>
          <p:cNvPicPr>
            <a:picLocks noChangeAspect="1"/>
          </p:cNvPicPr>
          <p:nvPr/>
        </p:nvPicPr>
        <p:blipFill>
          <a:blip r:embed="rId2"/>
          <a:stretch>
            <a:fillRect/>
          </a:stretch>
        </p:blipFill>
        <p:spPr>
          <a:xfrm>
            <a:off x="2782025" y="1080776"/>
            <a:ext cx="4914175" cy="2613017"/>
          </a:xfrm>
          <a:prstGeom prst="rect">
            <a:avLst/>
          </a:prstGeom>
          <a:ln>
            <a:noFill/>
          </a:ln>
          <a:effectLst>
            <a:softEdge rad="112500"/>
          </a:effectLst>
        </p:spPr>
      </p:pic>
      <p:sp>
        <p:nvSpPr>
          <p:cNvPr id="7" name="Rectangle 6"/>
          <p:cNvSpPr/>
          <p:nvPr/>
        </p:nvSpPr>
        <p:spPr>
          <a:xfrm>
            <a:off x="457200" y="3799344"/>
            <a:ext cx="11887200" cy="3439656"/>
          </a:xfrm>
          <a:prstGeom prst="rect">
            <a:avLst/>
          </a:prstGeom>
        </p:spPr>
        <p:txBody>
          <a:bodyPr wrap="square">
            <a:prstTxWarp prst="textPlain">
              <a:avLst/>
            </a:prstTxWarp>
            <a:spAutoFit/>
          </a:bodyPr>
          <a:lstStyle/>
          <a:p>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যুদ্ধের ন’মাস পাকিরা যে কতভাবে আমাদের নারীদের ওপর নির্যাতন চালিয়েছে তা ধর্ষণ ও নির্যাতনের ঘটনাগুলো বিশ্লেষণ না করলে বোঝা যাবে না। শহর ও গ্রামের যুবতী নারীদেরকে এরা কখনও বন্দী করে নিয়ে গেছে নিজেদের ক্যাম্পে ও বাঙ্কারে। দিনের পর দিন, সেখানে তাঁদেরকে আটকে রেখে যৌন নির্যাতন করেছে।  কখনও স্বামীহারা মেয়েদেরকে তারা নির্দেশ দিয়েছে নিজ ঘরে থাকবার জন্য, পাহারার ব্যবস্থা করেছে যাতে তারা পালিয়ে যেতে না পারে অন্য কোথাও। এরপর এসব মেয়েদের কাউকে কাউকে পাকি সেনা সদস্যরা যৌনকর্মীর মতো ব্যবহার করেছে, ইচ্ছে মতো তাঁদেরকে এক স্থান থেকে আর এক স্থানে নিয়ে গেছে, ক্যাম্পে ক্যাম্পে ঘুরিয়েছে। ক্যাম্পের পরিবর্তন হলে তাঁদেরকে নিয়ে গেছে পরবর্তী গন্তব্যে।</a:t>
            </a: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itle 1"/>
          <p:cNvSpPr txBox="1">
            <a:spLocks/>
          </p:cNvSpPr>
          <p:nvPr/>
        </p:nvSpPr>
        <p:spPr>
          <a:xfrm>
            <a:off x="4191000" y="990600"/>
            <a:ext cx="3125651" cy="625321"/>
          </a:xfrm>
          <a:prstGeom prst="flowChartAlternateProcess">
            <a:avLst/>
          </a:prstGeom>
          <a:noFill/>
          <a:ln>
            <a:noFill/>
          </a:ln>
          <a:effectLst/>
          <a:scene3d>
            <a:camera prst="orthographicFront">
              <a:rot lat="0" lon="0" rev="0"/>
            </a:camera>
            <a:lightRig rig="glow" dir="t">
              <a:rot lat="0" lon="0" rev="14100000"/>
            </a:lightRig>
          </a:scene3d>
          <a:sp3d prstMaterial="softEdge">
            <a:bevelT w="127000" prst="artDeco"/>
          </a:sp3d>
        </p:spPr>
        <p:txBody>
          <a:bodyPr lIns="108853" tIns="54426" rIns="108853" bIns="108853" anchor="b" anchorCtr="0">
            <a:prstTxWarp prst="textPlain">
              <a:avLst/>
            </a:prstTxWarp>
            <a:noAutofit/>
          </a:bodyPr>
          <a:lstStyle/>
          <a:p>
            <a:r>
              <a:rPr lang="bn-BD" sz="4400" dirty="0" smtClean="0">
                <a:effectLst>
                  <a:glow rad="228600">
                    <a:schemeClr val="accent3">
                      <a:satMod val="175000"/>
                      <a:alpha val="40000"/>
                    </a:schemeClr>
                  </a:glow>
                </a:effectLst>
                <a:latin typeface="NikoshBAN" panose="02000000000000000000" pitchFamily="2" charset="0"/>
                <a:cs typeface="NikoshBAN" panose="02000000000000000000" pitchFamily="2" charset="0"/>
              </a:rPr>
              <a:t>মুক্তিযুদ্ধে নারী</a:t>
            </a:r>
            <a:endParaRPr lang="en-US" sz="44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9" name="Frame 8"/>
          <p:cNvSpPr/>
          <p:nvPr/>
        </p:nvSpPr>
        <p:spPr>
          <a:xfrm>
            <a:off x="0" y="0"/>
            <a:ext cx="12801600" cy="777239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6" name="Flowchart: Alternate Process 5"/>
          <p:cNvSpPr/>
          <p:nvPr/>
        </p:nvSpPr>
        <p:spPr>
          <a:xfrm>
            <a:off x="4114800" y="748486"/>
            <a:ext cx="3048000" cy="843280"/>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54" tIns="58776" rIns="117554" bIns="58776"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জোড়ায়</a:t>
            </a:r>
            <a:r>
              <a:rPr lang="en-US" sz="4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p:cNvSpPr txBox="1"/>
          <p:nvPr/>
        </p:nvSpPr>
        <p:spPr>
          <a:xfrm>
            <a:off x="1676400" y="5562600"/>
            <a:ext cx="9011265" cy="1754326"/>
          </a:xfrm>
          <a:prstGeom prst="rect">
            <a:avLst/>
          </a:prstGeom>
          <a:noFill/>
          <a:ln w="76200">
            <a:noFill/>
            <a:prstDash val="dash"/>
          </a:ln>
          <a:effectLst/>
        </p:spPr>
        <p:txBody>
          <a:bodyPr wrap="square" rtlCol="0">
            <a:prstTxWarp prst="textPlain">
              <a:avLst/>
            </a:prstTxWarp>
            <a:spAutoFit/>
          </a:bodyPr>
          <a:lstStyle/>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আহত মুক্তিযোদ্ধাদের কারা সেবা করে ছিল।</a:t>
            </a:r>
          </a:p>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সরকার নারীদের কী উপাধি দিয়েছিল।</a:t>
            </a:r>
          </a:p>
          <a:p>
            <a:pPr marL="742950" indent="-742950">
              <a:buFont typeface="+mj-lt"/>
              <a:buAutoNum type="arabicPeriod"/>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দুইজন নারী বীর প্রতিকের নাম লিখ। </a:t>
            </a:r>
          </a:p>
        </p:txBody>
      </p:sp>
      <p:pic>
        <p:nvPicPr>
          <p:cNvPr id="8" name="Picture 7"/>
          <p:cNvPicPr>
            <a:picLocks noChangeAspect="1"/>
          </p:cNvPicPr>
          <p:nvPr/>
        </p:nvPicPr>
        <p:blipFill>
          <a:blip r:embed="rId2">
            <a:lum bright="20000"/>
          </a:blip>
          <a:srcRect/>
          <a:stretch>
            <a:fillRect/>
          </a:stretch>
        </p:blipFill>
        <p:spPr bwMode="auto">
          <a:xfrm>
            <a:off x="3810000" y="2047240"/>
            <a:ext cx="4318177" cy="2895600"/>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rame 9"/>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3"/>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descr="Water droplets"/>
          <p:cNvSpPr>
            <a:spLocks noChangeArrowheads="1"/>
          </p:cNvSpPr>
          <p:nvPr/>
        </p:nvSpPr>
        <p:spPr bwMode="auto">
          <a:xfrm>
            <a:off x="3581400" y="762000"/>
            <a:ext cx="4260533" cy="1152897"/>
          </a:xfrm>
          <a:prstGeom prst="roundRect">
            <a:avLst>
              <a:gd name="adj" fmla="val 16667"/>
            </a:avLst>
          </a:prstGeom>
          <a:noFill/>
          <a:ln w="38100" algn="ctr">
            <a:noFill/>
            <a:round/>
            <a:headEnd/>
            <a:tailEnd/>
          </a:ln>
          <a:effectLst>
            <a:glow rad="2286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lIns="117564" tIns="58782" rIns="117564" bIns="58782">
            <a:spAutoFit/>
          </a:bodyPr>
          <a:lstStyle/>
          <a:p>
            <a:pPr algn="ctr" fontAlgn="auto">
              <a:spcBef>
                <a:spcPts val="0"/>
              </a:spcBef>
              <a:spcAft>
                <a:spcPts val="0"/>
              </a:spcAft>
              <a:defRPr/>
            </a:pPr>
            <a:r>
              <a:rPr lang="bn-BD" sz="6000"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6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Rounded Rectangle 15" descr="Wallpaper04935"/>
          <p:cNvSpPr>
            <a:spLocks noChangeArrowheads="1"/>
          </p:cNvSpPr>
          <p:nvPr/>
        </p:nvSpPr>
        <p:spPr bwMode="auto">
          <a:xfrm>
            <a:off x="838200" y="5982596"/>
            <a:ext cx="11103429" cy="836407"/>
          </a:xfrm>
          <a:prstGeom prst="roundRect">
            <a:avLst>
              <a:gd name="adj" fmla="val 28491"/>
            </a:avLst>
          </a:prstGeom>
          <a:noFill/>
          <a:ln w="25400" algn="ctr">
            <a:noFill/>
            <a:round/>
            <a:headEnd/>
            <a:tailEnd/>
          </a:ln>
          <a:scene3d>
            <a:camera prst="orthographicFront"/>
            <a:lightRig rig="threePt" dir="t"/>
          </a:scene3d>
          <a:sp3d>
            <a:bevelT w="114300" prst="artDeco"/>
          </a:sp3d>
        </p:spPr>
        <p:txBody>
          <a:bodyPr lIns="108853" tIns="54426" rIns="108853" bIns="54426" anchor="ctr">
            <a:prstTxWarp prst="textPlain">
              <a:avLst/>
            </a:prstTxWarp>
          </a:bodyPr>
          <a:lstStyle/>
          <a:p>
            <a:pPr marL="742950" indent="-742950">
              <a:buFont typeface="+mj-lt"/>
              <a:buAutoNum type="arabicPeriod"/>
            </a:pP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 যোদ্ধাদের সহযোগীতায় নারীদের ভূমিকা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914897"/>
            <a:ext cx="57912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801600" cy="7772400"/>
          </a:xfrm>
          <a:prstGeom prst="frame">
            <a:avLst>
              <a:gd name="adj1" fmla="val 2886"/>
            </a:avLst>
          </a:prstGeom>
          <a:solidFill>
            <a:srgbClr val="FFC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Left)">
                                      <p:cBhvr>
                                        <p:cTn id="13" dur="500"/>
                                        <p:tgtEl>
                                          <p:spTgt spid="14"/>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descr="Purple mesh"/>
          <p:cNvSpPr>
            <a:spLocks noChangeArrowheads="1"/>
          </p:cNvSpPr>
          <p:nvPr/>
        </p:nvSpPr>
        <p:spPr bwMode="auto">
          <a:xfrm>
            <a:off x="4038600" y="541358"/>
            <a:ext cx="274320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Flowchart: Alternate Process 9"/>
          <p:cNvSpPr/>
          <p:nvPr/>
        </p:nvSpPr>
        <p:spPr>
          <a:xfrm>
            <a:off x="990600" y="5029200"/>
            <a:ext cx="10439400" cy="2335306"/>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08853" tIns="54426" rIns="108853" bIns="54426" rtlCol="0" anchor="ctr">
            <a:prstTxWarp prst="textPlain">
              <a:avLst/>
            </a:prstTxWarp>
          </a:bodyPr>
          <a:lstStyle/>
          <a:p>
            <a:pPr marL="742950" indent="-742950">
              <a:buFont typeface="+mj-lt"/>
              <a:buAutoNum type="arabicPeriod"/>
            </a:pP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হয়েছিল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marL="742950" indent="-742950">
              <a:buFont typeface="+mj-lt"/>
              <a:buAutoNum type="arabicPeriod"/>
            </a:pP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প্রতিক</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রহিমা</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বেগম</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তারামন</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নিশি</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রত্না</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বেগম</a:t>
            </a:r>
            <a:endPar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নারীদের</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উপাধি</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দিয়েছিল</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pic>
        <p:nvPicPr>
          <p:cNvPr id="4" name="Picture 3" descr="muktibahani4.jpe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505200" y="1555290"/>
            <a:ext cx="4520409" cy="32751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687300" cy="7562851"/>
          </a:xfrm>
          <a:prstGeom prst="frame">
            <a:avLst>
              <a:gd name="adj1" fmla="val 2886"/>
            </a:avLst>
          </a:prstGeom>
          <a:solidFill>
            <a:srgbClr val="FF0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5" name="TextBox 1"/>
          <p:cNvSpPr>
            <a:spLocks noChangeArrowheads="1"/>
          </p:cNvSpPr>
          <p:nvPr/>
        </p:nvSpPr>
        <p:spPr bwMode="auto">
          <a:xfrm>
            <a:off x="4114800" y="685800"/>
            <a:ext cx="3398520" cy="83202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1" descr="Purple mesh"/>
          <p:cNvSpPr>
            <a:spLocks noChangeArrowheads="1"/>
          </p:cNvSpPr>
          <p:nvPr/>
        </p:nvSpPr>
        <p:spPr bwMode="auto">
          <a:xfrm>
            <a:off x="762000" y="5786120"/>
            <a:ext cx="11186160" cy="948586"/>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17564" tIns="58782" rIns="117564" bIns="58782">
            <a:spAutoFit/>
          </a:bodyPr>
          <a:lstStyle/>
          <a:p>
            <a:pPr marL="914400" indent="-914400" algn="ctr">
              <a:buFont typeface="+mj-lt"/>
              <a:buAutoNum type="arabicPeriod"/>
            </a:pP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নারীদের অবদান মূল্যায়ন কর।</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(১৫ বাক্য)</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descr="indexsmd.jpg"/>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581400" y="1828800"/>
            <a:ext cx="4634966" cy="31941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rame 7"/>
          <p:cNvSpPr/>
          <p:nvPr/>
        </p:nvSpPr>
        <p:spPr>
          <a:xfrm>
            <a:off x="0" y="0"/>
            <a:ext cx="12801600" cy="777239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4648200" y="609600"/>
            <a:ext cx="2362200" cy="914400"/>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পরিচিতি</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2" name="TextBox 11"/>
          <p:cNvSpPr txBox="1"/>
          <p:nvPr/>
        </p:nvSpPr>
        <p:spPr>
          <a:xfrm>
            <a:off x="6935412" y="3969299"/>
            <a:ext cx="5256588" cy="2888701"/>
          </a:xfrm>
          <a:prstGeom prst="rect">
            <a:avLst/>
          </a:prstGeom>
          <a:noFill/>
          <a:ln>
            <a:no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spAutoFit/>
          </a:bodyP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বাংলাদেশ</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বিশ্বপরিচয়</a:t>
            </a:r>
            <a:endPar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নবম</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দশম</a:t>
            </a:r>
            <a:endPar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দ্বিতীয়</a:t>
            </a:r>
            <a:endPar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শিরোনামঃ</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মুক্তিযুদ্ধে</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নারী</a:t>
            </a:r>
            <a:endPar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৫০মি</a:t>
            </a:r>
            <a:endParaRPr lang="bn-BD"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4" name="Picture 13"/>
          <p:cNvPicPr>
            <a:picLocks noChangeAspect="1"/>
          </p:cNvPicPr>
          <p:nvPr/>
        </p:nvPicPr>
        <p:blipFill>
          <a:blip r:embed="rId3" cstate="print">
            <a:lum contrast="30000"/>
            <a:extLst>
              <a:ext uri="{28A0092B-C50C-407E-A947-70E740481C1C}">
                <a14:useLocalDpi xmlns:a14="http://schemas.microsoft.com/office/drawing/2010/main" val="0"/>
              </a:ext>
            </a:extLst>
          </a:blip>
          <a:stretch>
            <a:fillRect/>
          </a:stretch>
        </p:blipFill>
        <p:spPr>
          <a:xfrm rot="5400000">
            <a:off x="8525292" y="1761709"/>
            <a:ext cx="2151815" cy="1828800"/>
          </a:xfrm>
          <a:prstGeom prst="rect">
            <a:avLst/>
          </a:prstGeom>
          <a:ln w="38100" cap="sq">
            <a:solidFill>
              <a:srgbClr val="000000"/>
            </a:solidFill>
            <a:prstDash val="solid"/>
            <a:miter lim="800000"/>
          </a:ln>
          <a:effectLst>
            <a:glow rad="228600">
              <a:schemeClr val="accent3">
                <a:satMod val="175000"/>
                <a:alpha val="40000"/>
              </a:schemeClr>
            </a:glow>
            <a:outerShdw blurRad="50800" dist="38100" dir="2700000" algn="tl" rotWithShape="0">
              <a:srgbClr val="000000">
                <a:alpha val="43000"/>
              </a:srgbClr>
            </a:outerShdw>
          </a:effectLst>
        </p:spPr>
      </p:pic>
      <p:sp>
        <p:nvSpPr>
          <p:cNvPr id="5" name="Rectangle 4"/>
          <p:cNvSpPr/>
          <p:nvPr/>
        </p:nvSpPr>
        <p:spPr>
          <a:xfrm>
            <a:off x="1021978" y="4020671"/>
            <a:ext cx="5298141" cy="2712318"/>
          </a:xfrm>
          <a:prstGeom prst="rect">
            <a:avLst/>
          </a:prstGeom>
        </p:spPr>
        <p:txBody>
          <a:bodyPr wrap="square" lIns="103733" tIns="51866" rIns="103733" bIns="51866">
            <a:spAutoFit/>
          </a:bodyPr>
          <a:lstStyle/>
          <a:p>
            <a:pPr algn="ctr">
              <a:defRPr/>
            </a:pPr>
            <a:r>
              <a:rPr lang="bn-BD" sz="3530" b="1" dirty="0">
                <a:latin typeface="NikoshBAN" pitchFamily="2" charset="0"/>
                <a:cs typeface="NikoshBAN" pitchFamily="2" charset="0"/>
              </a:rPr>
              <a:t>মোঃ </a:t>
            </a:r>
            <a:r>
              <a:rPr lang="en-US" sz="3530" b="1" dirty="0" err="1">
                <a:latin typeface="NikoshBAN" pitchFamily="2" charset="0"/>
                <a:cs typeface="NikoshBAN" pitchFamily="2" charset="0"/>
              </a:rPr>
              <a:t>রাহাতুজ্জামান</a:t>
            </a:r>
            <a:r>
              <a:rPr lang="en-US" sz="3530" b="1" dirty="0">
                <a:latin typeface="NikoshBAN" pitchFamily="2" charset="0"/>
                <a:cs typeface="NikoshBAN" pitchFamily="2" charset="0"/>
              </a:rPr>
              <a:t> </a:t>
            </a:r>
            <a:r>
              <a:rPr lang="en-US" sz="3530" b="1" dirty="0" err="1">
                <a:latin typeface="NikoshBAN" pitchFamily="2" charset="0"/>
                <a:cs typeface="NikoshBAN" pitchFamily="2" charset="0"/>
              </a:rPr>
              <a:t>পাটোয়ারী</a:t>
            </a:r>
            <a:endParaRPr lang="bn-IN" sz="3530" b="1" dirty="0">
              <a:latin typeface="NikoshBAN" pitchFamily="2" charset="0"/>
              <a:cs typeface="NikoshBAN" pitchFamily="2" charset="0"/>
            </a:endParaRPr>
          </a:p>
          <a:p>
            <a:pPr algn="ctr">
              <a:defRPr/>
            </a:pPr>
            <a:r>
              <a:rPr lang="bn-IN" sz="1588" b="1" dirty="0">
                <a:latin typeface="NikoshBAN" pitchFamily="2" charset="0"/>
                <a:cs typeface="NikoshBAN" pitchFamily="2" charset="0"/>
              </a:rPr>
              <a:t> </a:t>
            </a:r>
            <a:r>
              <a:rPr lang="en-US" sz="2824" b="1" dirty="0" err="1">
                <a:latin typeface="NikoshBAN" pitchFamily="2" charset="0"/>
                <a:cs typeface="NikoshBAN" pitchFamily="2" charset="0"/>
              </a:rPr>
              <a:t>সহকারী</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শিক্ষক</a:t>
            </a:r>
            <a:r>
              <a:rPr lang="bn-BD" sz="2824" b="1" dirty="0">
                <a:latin typeface="NikoshBAN" pitchFamily="2" charset="0"/>
                <a:cs typeface="NikoshBAN" pitchFamily="2" charset="0"/>
              </a:rPr>
              <a:t> </a:t>
            </a:r>
          </a:p>
          <a:p>
            <a:pPr algn="ctr">
              <a:defRPr/>
            </a:pPr>
            <a:r>
              <a:rPr lang="en-US" sz="2824" b="1" dirty="0" err="1">
                <a:latin typeface="NikoshBAN" pitchFamily="2" charset="0"/>
                <a:cs typeface="NikoshBAN" pitchFamily="2" charset="0"/>
              </a:rPr>
              <a:t>দোল্লাই</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নোয়াবপুর</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বালিকা</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উচ্চ</a:t>
            </a:r>
            <a:r>
              <a:rPr lang="en-US" sz="2824" b="1" dirty="0">
                <a:latin typeface="NikoshBAN" pitchFamily="2" charset="0"/>
                <a:cs typeface="NikoshBAN" pitchFamily="2" charset="0"/>
              </a:rPr>
              <a:t> </a:t>
            </a:r>
            <a:r>
              <a:rPr lang="en-US" sz="2824" b="1" dirty="0" err="1">
                <a:latin typeface="NikoshBAN" pitchFamily="2" charset="0"/>
                <a:cs typeface="NikoshBAN" pitchFamily="2" charset="0"/>
              </a:rPr>
              <a:t>বিদ্যালয়</a:t>
            </a:r>
            <a:endParaRPr lang="en-US" sz="2824" b="1" dirty="0">
              <a:latin typeface="NikoshBAN" pitchFamily="2" charset="0"/>
              <a:cs typeface="NikoshBAN" pitchFamily="2" charset="0"/>
            </a:endParaRPr>
          </a:p>
          <a:p>
            <a:pPr algn="ctr">
              <a:defRPr/>
            </a:pPr>
            <a:r>
              <a:rPr lang="en-US" sz="2824" b="1" dirty="0" err="1">
                <a:latin typeface="NikoshBAN" pitchFamily="2" charset="0"/>
                <a:cs typeface="NikoshBAN" pitchFamily="2" charset="0"/>
              </a:rPr>
              <a:t>চান্দিনা,কুমিল্লা</a:t>
            </a:r>
            <a:r>
              <a:rPr lang="en-US" sz="2824" b="1" dirty="0">
                <a:latin typeface="NikoshBAN" pitchFamily="2" charset="0"/>
                <a:cs typeface="NikoshBAN" pitchFamily="2" charset="0"/>
              </a:rPr>
              <a:t>।</a:t>
            </a:r>
          </a:p>
          <a:p>
            <a:pPr algn="ctr">
              <a:defRPr/>
            </a:pPr>
            <a:r>
              <a:rPr lang="en-US" sz="2824" b="1" dirty="0">
                <a:latin typeface="NikoshBAN" pitchFamily="2" charset="0"/>
                <a:cs typeface="NikoshBAN" pitchFamily="2" charset="0"/>
              </a:rPr>
              <a:t>মোবাইল-01712382140</a:t>
            </a:r>
          </a:p>
          <a:p>
            <a:pPr algn="ctr">
              <a:defRPr/>
            </a:pPr>
            <a:r>
              <a:rPr lang="en-US" sz="2118" dirty="0">
                <a:latin typeface="NikoshBAN" pitchFamily="2" charset="0"/>
                <a:cs typeface="NikoshBAN" pitchFamily="2" charset="0"/>
              </a:rPr>
              <a:t>ই-</a:t>
            </a:r>
            <a:r>
              <a:rPr lang="en-US" sz="2118" dirty="0" err="1">
                <a:latin typeface="NikoshBAN" pitchFamily="2" charset="0"/>
                <a:cs typeface="NikoshBAN" pitchFamily="2" charset="0"/>
              </a:rPr>
              <a:t>মেইল</a:t>
            </a:r>
            <a:r>
              <a:rPr lang="en-US" sz="2118" dirty="0">
                <a:latin typeface="NikoshBAN" pitchFamily="2" charset="0"/>
                <a:cs typeface="NikoshBAN" pitchFamily="2" charset="0"/>
              </a:rPr>
              <a:t>-roneydnghs@gmail.com</a:t>
            </a:r>
            <a:endParaRPr lang="en-US" sz="3530" dirty="0">
              <a:latin typeface="NikoshBAN" pitchFamily="2" charset="0"/>
              <a:cs typeface="NikoshBAN"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389" y="1801907"/>
            <a:ext cx="2151529" cy="2218765"/>
          </a:xfrm>
          <a:prstGeom prst="rect">
            <a:avLst/>
          </a:prstGeom>
          <a:ln>
            <a:noFill/>
          </a:ln>
          <a:effectLst>
            <a:softEdge rad="112500"/>
          </a:effectLst>
        </p:spPr>
      </p:pic>
      <p:sp>
        <p:nvSpPr>
          <p:cNvPr id="7" name="Frame 6"/>
          <p:cNvSpPr/>
          <p:nvPr/>
        </p:nvSpPr>
        <p:spPr>
          <a:xfrm>
            <a:off x="0" y="0"/>
            <a:ext cx="12801600" cy="7772400"/>
          </a:xfrm>
          <a:prstGeom prst="frame">
            <a:avLst>
              <a:gd name="adj1" fmla="val 2886"/>
            </a:avLst>
          </a:prstGeom>
          <a:solidFill>
            <a:srgbClr val="FFC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5" name="TextBox 4"/>
          <p:cNvSpPr txBox="1"/>
          <p:nvPr/>
        </p:nvSpPr>
        <p:spPr>
          <a:xfrm>
            <a:off x="3970732" y="979283"/>
            <a:ext cx="3242535" cy="1015663"/>
          </a:xfrm>
          <a:prstGeom prst="rect">
            <a:avLst/>
          </a:prstGeom>
          <a:noFill/>
        </p:spPr>
        <p:txBody>
          <a:bodyPr wrap="square" rtlCol="0">
            <a:spAutoFit/>
          </a:bodyPr>
          <a:lstStyle/>
          <a:p>
            <a:pPr algn="ctr"/>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ধন্যবাদ </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0"/>
            <a:ext cx="6629400" cy="4014343"/>
          </a:xfrm>
          <a:prstGeom prst="rect">
            <a:avLst/>
          </a:prstGeom>
        </p:spPr>
      </p:pic>
      <p:sp>
        <p:nvSpPr>
          <p:cNvPr id="7" name="Frame 6"/>
          <p:cNvSpPr/>
          <p:nvPr/>
        </p:nvSpPr>
        <p:spPr>
          <a:xfrm>
            <a:off x="0" y="1524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357" y="2036010"/>
            <a:ext cx="3664991" cy="1929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ndexrereretetreyt.jpg"/>
          <p:cNvPicPr>
            <a:picLocks noChangeAspect="1"/>
          </p:cNvPicPr>
          <p:nvPr/>
        </p:nvPicPr>
        <p:blipFill>
          <a:blip r:embed="rId3"/>
          <a:stretch>
            <a:fillRect/>
          </a:stretch>
        </p:blipFill>
        <p:spPr>
          <a:xfrm>
            <a:off x="6827520" y="2114636"/>
            <a:ext cx="3599191" cy="1936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index00012.jpg"/>
          <p:cNvPicPr>
            <a:picLocks noChangeAspect="1"/>
          </p:cNvPicPr>
          <p:nvPr/>
        </p:nvPicPr>
        <p:blipFill>
          <a:blip r:embed="rId4"/>
          <a:stretch>
            <a:fillRect/>
          </a:stretch>
        </p:blipFill>
        <p:spPr>
          <a:xfrm>
            <a:off x="2402118" y="4589887"/>
            <a:ext cx="368023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6"/>
          <p:cNvPicPr>
            <a:picLocks noChangeAspect="1"/>
          </p:cNvPicPr>
          <p:nvPr/>
        </p:nvPicPr>
        <p:blipFill>
          <a:blip r:embed="rId5"/>
          <a:srcRect/>
          <a:stretch>
            <a:fillRect/>
          </a:stretch>
        </p:blipFill>
        <p:spPr bwMode="auto">
          <a:xfrm>
            <a:off x="6858000" y="4589887"/>
            <a:ext cx="356871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txBox="1">
            <a:spLocks/>
          </p:cNvSpPr>
          <p:nvPr/>
        </p:nvSpPr>
        <p:spPr>
          <a:xfrm>
            <a:off x="1143000" y="817276"/>
            <a:ext cx="5074920" cy="6045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17564" tIns="58782" rIns="117564" bIns="58782" rtlCol="0" anchor="ctr">
            <a:noAutofit/>
          </a:bodyPr>
          <a:lstStyle>
            <a:lvl1pPr algn="ctr" defTabSz="1175644" rtl="0" eaLnBrk="1" latinLnBrk="0" hangingPunct="1">
              <a:spcBef>
                <a:spcPct val="0"/>
              </a:spcBef>
              <a:buNone/>
              <a:defRPr sz="57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bn-BD" sz="4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চলো কিছু ছবি দেখা যাক</a:t>
            </a:r>
            <a:endParaRPr lang="en-US" sz="4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4" name="Frame 13"/>
          <p:cNvSpPr/>
          <p:nvPr/>
        </p:nvSpPr>
        <p:spPr>
          <a:xfrm>
            <a:off x="0" y="0"/>
            <a:ext cx="12687300" cy="7562851"/>
          </a:xfrm>
          <a:prstGeom prst="frame">
            <a:avLst>
              <a:gd name="adj1" fmla="val 2886"/>
            </a:avLst>
          </a:prstGeom>
          <a:solidFill>
            <a:srgbClr val="FF0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80" y="2320732"/>
            <a:ext cx="3343320" cy="1803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286000"/>
            <a:ext cx="3429000" cy="1838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569847"/>
            <a:ext cx="3505200" cy="1813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1" y="4648200"/>
            <a:ext cx="3428999" cy="1652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txBox="1">
            <a:spLocks/>
          </p:cNvSpPr>
          <p:nvPr/>
        </p:nvSpPr>
        <p:spPr>
          <a:xfrm>
            <a:off x="1272540" y="1176006"/>
            <a:ext cx="5074920" cy="6045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117564" tIns="58782" rIns="117564" bIns="58782" rtlCol="0" anchor="ctr">
            <a:noAutofit/>
          </a:bodyPr>
          <a:lstStyle>
            <a:lvl1pPr algn="ctr" defTabSz="1175644" rtl="0" eaLnBrk="1" latinLnBrk="0" hangingPunct="1">
              <a:spcBef>
                <a:spcPct val="0"/>
              </a:spcBef>
              <a:buNone/>
              <a:defRPr sz="57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bn-BD" sz="4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চলো কিছু ছবি দেখা যাক</a:t>
            </a:r>
            <a:endParaRPr lang="en-US" sz="4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4" name="Frame 13"/>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724400" y="4828335"/>
            <a:ext cx="2362200" cy="734265"/>
          </a:xfrm>
          <a:prstGeom prst="rect">
            <a:avLst/>
          </a:prstGeom>
          <a:noFill/>
          <a:ln w="9525">
            <a:noFill/>
            <a:miter lim="800000"/>
            <a:headEnd/>
            <a:tailEnd/>
          </a:ln>
        </p:spPr>
        <p:txBody>
          <a:bodyPr wrap="square" lIns="117564" tIns="58782" rIns="117564" bIns="58782">
            <a:spAutoFit/>
          </a:bodyPr>
          <a:lstStyle/>
          <a:p>
            <a:pPr algn="ct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আজকের </a:t>
            </a:r>
            <a:r>
              <a:rPr lang="bn-BD" sz="4000" dirty="0" smtClean="0">
                <a:ln w="0"/>
                <a:effectLst>
                  <a:outerShdw blurRad="38100" dist="19050" dir="2700000" algn="tl" rotWithShape="0">
                    <a:schemeClr val="dk1">
                      <a:alpha val="40000"/>
                    </a:schemeClr>
                  </a:outerShdw>
                </a:effectLst>
                <a:latin typeface="NikoshBAN" pitchFamily="2" charset="0"/>
                <a:cs typeface="NikoshBAN" pitchFamily="2" charset="0"/>
              </a:rPr>
              <a:t>পাঠ </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AutoShape 10"/>
          <p:cNvSpPr>
            <a:spLocks noChangeArrowheads="1"/>
          </p:cNvSpPr>
          <p:nvPr/>
        </p:nvSpPr>
        <p:spPr bwMode="auto">
          <a:xfrm>
            <a:off x="2971800" y="5562600"/>
            <a:ext cx="6386286" cy="1371600"/>
          </a:xfrm>
          <a:prstGeom prst="flowChartAlternateProcess">
            <a:avLst/>
          </a:prstGeom>
          <a:noFill/>
          <a:ln w="50800">
            <a:noFill/>
            <a:round/>
            <a:headEnd/>
            <a:tailEnd/>
          </a:ln>
          <a:effectLst>
            <a:glow rad="2286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none" lIns="108853" tIns="54426" rIns="108853" bIns="54426" anchor="ctr">
            <a:prstTxWarp prst="textPlain">
              <a:avLst/>
            </a:prstTxWarp>
          </a:bodyPr>
          <a:lstStyle/>
          <a:p>
            <a:pPr algn="ctr"/>
            <a:r>
              <a:rPr lang="bn-BD" sz="4700"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en-US" sz="4700" dirty="0" err="1" smtClean="0">
                <a:ln w="0"/>
                <a:effectLst>
                  <a:outerShdw blurRad="38100" dist="19050" dir="2700000" algn="tl" rotWithShape="0">
                    <a:schemeClr val="dk1">
                      <a:alpha val="40000"/>
                    </a:schemeClr>
                  </a:outerShdw>
                </a:effectLst>
                <a:latin typeface="NikoshBAN" pitchFamily="2" charset="0"/>
                <a:cs typeface="NikoshBAN" pitchFamily="2" charset="0"/>
              </a:rPr>
              <a:t>মুক্তিযুদ্ধে</a:t>
            </a:r>
            <a:r>
              <a:rPr lang="en-US" sz="4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700" dirty="0" err="1" smtClean="0">
                <a:ln w="0"/>
                <a:effectLst>
                  <a:outerShdw blurRad="38100" dist="19050" dir="2700000" algn="tl" rotWithShape="0">
                    <a:schemeClr val="dk1">
                      <a:alpha val="40000"/>
                    </a:schemeClr>
                  </a:outerShdw>
                </a:effectLst>
                <a:latin typeface="NikoshBAN" pitchFamily="2" charset="0"/>
                <a:cs typeface="NikoshBAN" pitchFamily="2" charset="0"/>
              </a:rPr>
              <a:t>নারী</a:t>
            </a:r>
            <a:r>
              <a:rPr lang="bn-BD" sz="47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9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884541"/>
            <a:ext cx="5943600" cy="3458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99781"/>
            <a:ext cx="5701643" cy="3363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rame 5"/>
          <p:cNvSpPr/>
          <p:nvPr/>
        </p:nvSpPr>
        <p:spPr>
          <a:xfrm>
            <a:off x="0" y="0"/>
            <a:ext cx="12801600" cy="7772400"/>
          </a:xfrm>
          <a:prstGeom prst="frame">
            <a:avLst>
              <a:gd name="adj1" fmla="val 2886"/>
            </a:avLst>
          </a:prstGeom>
          <a:solidFill>
            <a:srgbClr val="FFC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13123653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descr="Wallpaper04935"/>
          <p:cNvSpPr>
            <a:spLocks noChangeArrowheads="1"/>
          </p:cNvSpPr>
          <p:nvPr/>
        </p:nvSpPr>
        <p:spPr bwMode="auto">
          <a:xfrm>
            <a:off x="4145280" y="625936"/>
            <a:ext cx="3093720" cy="97426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en-US" sz="5100" dirty="0" err="1"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TextBox 9"/>
          <p:cNvSpPr txBox="1"/>
          <p:nvPr/>
        </p:nvSpPr>
        <p:spPr>
          <a:xfrm>
            <a:off x="1143000" y="2057400"/>
            <a:ext cx="5486400" cy="707886"/>
          </a:xfrm>
          <a:prstGeom prst="rect">
            <a:avLst/>
          </a:prstGeom>
          <a:noFill/>
        </p:spPr>
        <p:txBody>
          <a:bodyPr wrap="square" rtlCol="0">
            <a:spAutoFit/>
          </a:bodyPr>
          <a:lstStyle/>
          <a:p>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এই পাঠ শেষে শিক্ষার্থীরা</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TextBox 11"/>
          <p:cNvSpPr txBox="1"/>
          <p:nvPr/>
        </p:nvSpPr>
        <p:spPr>
          <a:xfrm>
            <a:off x="1088571" y="2974631"/>
            <a:ext cx="8552970" cy="1316597"/>
          </a:xfrm>
          <a:prstGeom prst="rect">
            <a:avLst/>
          </a:prstGeom>
          <a:noFill/>
        </p:spPr>
        <p:txBody>
          <a:bodyPr wrap="square" lIns="84664" tIns="42332" rIns="84664" bIns="42332" rtlCol="0">
            <a:spAutoFit/>
          </a:bodyPr>
          <a:lstStyle/>
          <a:p>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1 ।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নারীদের ভূমিকা কী ছিল বলতে পারবে।</a:t>
            </a:r>
            <a:endPar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1161143" y="4588278"/>
            <a:ext cx="9216571" cy="701044"/>
          </a:xfrm>
          <a:prstGeom prst="rect">
            <a:avLst/>
          </a:prstGeom>
          <a:noFill/>
        </p:spPr>
        <p:txBody>
          <a:bodyPr wrap="square" lIns="84664" tIns="42332" rIns="84664" bIns="42332" rtlCol="0">
            <a:spAutoFit/>
          </a:bodyPr>
          <a:lstStyle/>
          <a:p>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নারীদের সেবা বর্ণনা করতে পারবে।</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1088572" y="3781454"/>
            <a:ext cx="11027228" cy="701044"/>
          </a:xfrm>
          <a:prstGeom prst="rect">
            <a:avLst/>
          </a:prstGeom>
          <a:noFill/>
        </p:spPr>
        <p:txBody>
          <a:bodyPr wrap="square" lIns="84664" tIns="42332" rIns="84664" bIns="42332" rtlCol="0">
            <a:spAutoFit/>
          </a:bodyPr>
          <a:lstStyle/>
          <a:p>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অংশ গ্রহন কারী নারী বীর প্রতিকের নাম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লিখতে পারবে।</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Frame 6"/>
          <p:cNvSpPr/>
          <p:nvPr/>
        </p:nvSpPr>
        <p:spPr>
          <a:xfrm>
            <a:off x="0" y="0"/>
            <a:ext cx="12687300" cy="7562851"/>
          </a:xfrm>
          <a:prstGeom prst="frame">
            <a:avLst>
              <a:gd name="adj1" fmla="val 2886"/>
            </a:avLst>
          </a:prstGeom>
          <a:solidFill>
            <a:srgbClr val="FF0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31682828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0.70"/>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oel-1612i3\Downloads\index.jpg"/>
          <p:cNvPicPr>
            <a:picLocks noChangeAspect="1" noChangeArrowheads="1"/>
          </p:cNvPicPr>
          <p:nvPr/>
        </p:nvPicPr>
        <p:blipFill>
          <a:blip r:embed="rId3">
            <a:lum contrast="-40000"/>
          </a:blip>
          <a:srcRect/>
          <a:stretch>
            <a:fillRect/>
          </a:stretch>
        </p:blipFill>
        <p:spPr bwMode="auto">
          <a:xfrm>
            <a:off x="1600200" y="2712312"/>
            <a:ext cx="5257800" cy="3097143"/>
          </a:xfrm>
          <a:prstGeom prst="rect">
            <a:avLst/>
          </a:prstGeom>
          <a:ln>
            <a:noFill/>
          </a:ln>
          <a:effectLst>
            <a:softEdge rad="112500"/>
          </a:effectLst>
        </p:spPr>
      </p:pic>
      <p:sp>
        <p:nvSpPr>
          <p:cNvPr id="10" name="Oval Callout 9"/>
          <p:cNvSpPr/>
          <p:nvPr/>
        </p:nvSpPr>
        <p:spPr>
          <a:xfrm>
            <a:off x="914400" y="792004"/>
            <a:ext cx="10988041" cy="1236424"/>
          </a:xfrm>
          <a:prstGeom prst="wedgeEllipseCallout">
            <a:avLst>
              <a:gd name="adj1" fmla="val 25980"/>
              <a:gd name="adj2" fmla="val 137973"/>
            </a:avLst>
          </a:prstGeom>
          <a:noFill/>
          <a:ln w="6350">
            <a:solidFill>
              <a:schemeClr val="tx1"/>
            </a:solidFill>
            <a:prstDash val="solid"/>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1" tIns="58780" rIns="117561" bIns="58780" rtlCol="0" anchor="ctr"/>
          <a:lstStyle/>
          <a:p>
            <a:pPr algn="ct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তোমরা</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সবাই</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মিলে</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ভিডিওটি</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মনযোগ</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সহকারে</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দেখ</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এবং</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পর্যবেক্ষণ</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করে</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বল</a:t>
            </a:r>
            <a:r>
              <a:rPr lang="en-US" sz="3100" dirty="0">
                <a:solidFill>
                  <a:schemeClr val="tx1"/>
                </a:solidFill>
                <a:latin typeface="NikoshBAN" pitchFamily="2" charset="0"/>
                <a:cs typeface="NikoshBAN" pitchFamily="2" charset="0"/>
              </a:rPr>
              <a:t> </a:t>
            </a:r>
            <a:r>
              <a:rPr lang="en-US" sz="3100" dirty="0" smtClean="0">
                <a:solidFill>
                  <a:schemeClr val="tx1"/>
                </a:solidFill>
                <a:latin typeface="NikoshBAN" pitchFamily="2" charset="0"/>
                <a:cs typeface="NikoshBAN" pitchFamily="2" charset="0"/>
              </a:rPr>
              <a:t>।</a:t>
            </a:r>
            <a:endParaRPr lang="en-US" sz="3100" dirty="0">
              <a:solidFill>
                <a:schemeClr val="tx1"/>
              </a:solidFill>
              <a:latin typeface="NikoshBAN" pitchFamily="2" charset="0"/>
              <a:cs typeface="NikoshBAN" pitchFamily="2" charset="0"/>
            </a:endParaRPr>
          </a:p>
        </p:txBody>
      </p:sp>
      <p:sp>
        <p:nvSpPr>
          <p:cNvPr id="11" name="Rectangular Callout 10"/>
          <p:cNvSpPr/>
          <p:nvPr/>
        </p:nvSpPr>
        <p:spPr>
          <a:xfrm>
            <a:off x="1600200" y="6477000"/>
            <a:ext cx="10027920" cy="552087"/>
          </a:xfrm>
          <a:prstGeom prst="wedgeRectCallout">
            <a:avLst>
              <a:gd name="adj1" fmla="val -1102"/>
              <a:gd name="adj2" fmla="val 53853"/>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prst="artDeco"/>
          </a:sp3d>
        </p:spPr>
        <p:style>
          <a:lnRef idx="1">
            <a:schemeClr val="accent1"/>
          </a:lnRef>
          <a:fillRef idx="3">
            <a:schemeClr val="accent1"/>
          </a:fillRef>
          <a:effectRef idx="2">
            <a:schemeClr val="accent1"/>
          </a:effectRef>
          <a:fontRef idx="minor">
            <a:schemeClr val="lt1"/>
          </a:fontRef>
        </p:style>
        <p:txBody>
          <a:bodyPr lIns="117561" tIns="58780" rIns="117561" bIns="58780"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উপরের</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ভিডিওটির</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মাধ্যমে</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বুঝতে</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পারছ</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aphicFrame>
        <p:nvGraphicFramePr>
          <p:cNvPr id="1026" name="Object 2">
            <a:hlinkClick r:id="" action="ppaction://ole?verb=0"/>
          </p:cNvPr>
          <p:cNvGraphicFramePr>
            <a:graphicFrameLocks noChangeAspect="1"/>
          </p:cNvGraphicFramePr>
          <p:nvPr>
            <p:extLst>
              <p:ext uri="{D42A27DB-BD31-4B8C-83A1-F6EECF244321}">
                <p14:modId xmlns:p14="http://schemas.microsoft.com/office/powerpoint/2010/main" val="2555287516"/>
              </p:ext>
            </p:extLst>
          </p:nvPr>
        </p:nvGraphicFramePr>
        <p:xfrm>
          <a:off x="8686800" y="3337373"/>
          <a:ext cx="2133600" cy="1496907"/>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4" imgW="914400" imgH="792360" progId="Package">
                  <p:embed/>
                </p:oleObj>
              </mc:Choice>
              <mc:Fallback>
                <p:oleObj name="Packager Shell Object" showAsIcon="1" r:id="rId4" imgW="914400" imgH="79236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3337373"/>
                        <a:ext cx="2133600" cy="1496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rame 5"/>
          <p:cNvSpPr/>
          <p:nvPr/>
        </p:nvSpPr>
        <p:spPr>
          <a:xfrm>
            <a:off x="0" y="0"/>
            <a:ext cx="12801600" cy="777239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29202254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5" name="Title 1"/>
          <p:cNvSpPr txBox="1">
            <a:spLocks/>
          </p:cNvSpPr>
          <p:nvPr/>
        </p:nvSpPr>
        <p:spPr>
          <a:xfrm>
            <a:off x="3960948" y="455407"/>
            <a:ext cx="3151051" cy="625321"/>
          </a:xfrm>
          <a:prstGeom prst="flowChartAlternateProcess">
            <a:avLst/>
          </a:prstGeom>
          <a:noFill/>
          <a:ln>
            <a:noFill/>
          </a:ln>
          <a:effectLst/>
          <a:scene3d>
            <a:camera prst="orthographicFront">
              <a:rot lat="0" lon="0" rev="0"/>
            </a:camera>
            <a:lightRig rig="glow" dir="t">
              <a:rot lat="0" lon="0" rev="14100000"/>
            </a:lightRig>
          </a:scene3d>
          <a:sp3d prstMaterial="softEdge">
            <a:bevelT w="127000" prst="artDeco"/>
          </a:sp3d>
        </p:spPr>
        <p:txBody>
          <a:bodyPr lIns="108853" tIns="54426" rIns="108853" bIns="108853" anchor="b" anchorCtr="0">
            <a:prstTxWarp prst="textPlain">
              <a:avLst/>
            </a:prstTxWarp>
            <a:noAutofit/>
          </a:bodyPr>
          <a:lstStyle/>
          <a:p>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নারী</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1"/>
          <p:cNvSpPr>
            <a:spLocks noChangeArrowheads="1"/>
          </p:cNvSpPr>
          <p:nvPr/>
        </p:nvSpPr>
        <p:spPr bwMode="auto">
          <a:xfrm>
            <a:off x="834571" y="5334000"/>
            <a:ext cx="10871199" cy="1752600"/>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wrap="square" lIns="108853" tIns="54426" rIns="108853" bIns="54426">
            <a:prstTxWarp prst="textPlain">
              <a:avLst/>
            </a:prstTxWarp>
            <a:spAutoFit/>
          </a:bodyPr>
          <a:lstStyle/>
          <a:p>
            <a:pPr algn="ctr">
              <a:defRPr/>
            </a:pPr>
            <a:r>
              <a:rPr lang="bn-BD" sz="4700" dirty="0">
                <a:ln w="0"/>
                <a:effectLst>
                  <a:outerShdw blurRad="38100" dist="19050" dir="2700000" algn="tl" rotWithShape="0">
                    <a:schemeClr val="dk1">
                      <a:alpha val="40000"/>
                    </a:schemeClr>
                  </a:outerShdw>
                </a:effectLst>
                <a:latin typeface="NikoshBAN" pitchFamily="2" charset="0"/>
                <a:cs typeface="NikoshBAN" pitchFamily="2" charset="0"/>
              </a:rPr>
              <a:t>মুক্তি বাহিনী গঠন</a:t>
            </a:r>
            <a:r>
              <a:rPr lang="en-US" sz="47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bn-BD" sz="47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defRPr/>
            </a:pPr>
            <a:r>
              <a:rPr lang="bn-BD" sz="2900" dirty="0">
                <a:ln w="0"/>
                <a:effectLst>
                  <a:outerShdw blurRad="38100" dist="19050" dir="2700000" algn="tl" rotWithShape="0">
                    <a:schemeClr val="dk1">
                      <a:alpha val="40000"/>
                    </a:schemeClr>
                  </a:outerShdw>
                </a:effectLst>
                <a:latin typeface="NikoshBAN" pitchFamily="2" charset="0"/>
                <a:cs typeface="NikoshBAN" pitchFamily="2" charset="0"/>
              </a:rPr>
              <a:t>সরকারী পযায়ে</a:t>
            </a:r>
            <a:r>
              <a:rPr lang="en-US" sz="29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2900" dirty="0">
                <a:ln w="0"/>
                <a:effectLst>
                  <a:outerShdw blurRad="38100" dist="19050" dir="2700000" algn="tl" rotWithShape="0">
                    <a:schemeClr val="dk1">
                      <a:alpha val="40000"/>
                    </a:schemeClr>
                  </a:outerShdw>
                </a:effectLst>
                <a:latin typeface="NikoshBAN" pitchFamily="2" charset="0"/>
                <a:cs typeface="NikoshBAN" pitchFamily="2" charset="0"/>
              </a:rPr>
              <a:t> মুক্তি বাহিনী দুই প্রকার- নিয়মিত বাহিনী ও অনিয়মিত বাহিনী । </a:t>
            </a:r>
            <a:endParaRPr lang="en-US" sz="29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descr="war.jpeg"/>
          <p:cNvPicPr>
            <a:picLocks noChangeAspect="1"/>
          </p:cNvPicPr>
          <p:nvPr/>
        </p:nvPicPr>
        <p:blipFill>
          <a:blip r:embed="rId2"/>
          <a:stretch>
            <a:fillRect/>
          </a:stretch>
        </p:blipFill>
        <p:spPr>
          <a:xfrm>
            <a:off x="830538" y="1371632"/>
            <a:ext cx="3284261" cy="3886168"/>
          </a:xfrm>
          <a:prstGeom prst="rect">
            <a:avLst/>
          </a:prstGeom>
          <a:ln>
            <a:noFill/>
          </a:ln>
          <a:effectLst>
            <a:softEdge rad="112500"/>
          </a:effectLst>
        </p:spPr>
      </p:pic>
      <p:pic>
        <p:nvPicPr>
          <p:cNvPr id="8" name="Picture 7" descr="muktibahani4.jpeg"/>
          <p:cNvPicPr>
            <a:picLocks noChangeAspect="1"/>
          </p:cNvPicPr>
          <p:nvPr/>
        </p:nvPicPr>
        <p:blipFill>
          <a:blip r:embed="rId3"/>
          <a:stretch>
            <a:fillRect/>
          </a:stretch>
        </p:blipFill>
        <p:spPr>
          <a:xfrm>
            <a:off x="4547391" y="1373220"/>
            <a:ext cx="3225008" cy="3884580"/>
          </a:xfrm>
          <a:prstGeom prst="rect">
            <a:avLst/>
          </a:prstGeom>
          <a:ln>
            <a:noFill/>
          </a:ln>
          <a:effectLst>
            <a:softEdge rad="112500"/>
          </a:effectLst>
        </p:spPr>
      </p:pic>
      <p:pic>
        <p:nvPicPr>
          <p:cNvPr id="9" name="Picture 8" descr="mutibahini.jpeg"/>
          <p:cNvPicPr>
            <a:picLocks noChangeAspect="1"/>
          </p:cNvPicPr>
          <p:nvPr/>
        </p:nvPicPr>
        <p:blipFill>
          <a:blip r:embed="rId4"/>
          <a:stretch>
            <a:fillRect/>
          </a:stretch>
        </p:blipFill>
        <p:spPr>
          <a:xfrm>
            <a:off x="8145096" y="1371600"/>
            <a:ext cx="3589704" cy="3886200"/>
          </a:xfrm>
          <a:prstGeom prst="rect">
            <a:avLst/>
          </a:prstGeom>
          <a:ln>
            <a:noFill/>
          </a:ln>
          <a:effectLst>
            <a:softEdge rad="112500"/>
          </a:effectLst>
        </p:spPr>
      </p:pic>
      <p:sp>
        <p:nvSpPr>
          <p:cNvPr id="10" name="Frame 9"/>
          <p:cNvSpPr/>
          <p:nvPr/>
        </p:nvSpPr>
        <p:spPr>
          <a:xfrm>
            <a:off x="0" y="0"/>
            <a:ext cx="12801600" cy="7772400"/>
          </a:xfrm>
          <a:prstGeom prst="frame">
            <a:avLst>
              <a:gd name="adj1" fmla="val 2886"/>
            </a:avLst>
          </a:prstGeom>
          <a:solidFill>
            <a:srgbClr val="00B05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889" tIns="44944" rIns="89889" bIns="44944" rtlCol="0" anchor="ctr"/>
          <a:lstStyle/>
          <a:p>
            <a:pPr algn="ctr"/>
            <a:endParaRPr lang="en-US" sz="1588">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01600" cy="7772400"/>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5" name="Title 1"/>
          <p:cNvSpPr txBox="1">
            <a:spLocks/>
          </p:cNvSpPr>
          <p:nvPr/>
        </p:nvSpPr>
        <p:spPr>
          <a:xfrm>
            <a:off x="3960948" y="304800"/>
            <a:ext cx="3125651" cy="625321"/>
          </a:xfrm>
          <a:prstGeom prst="flowChartAlternateProcess">
            <a:avLst/>
          </a:prstGeom>
          <a:noFill/>
          <a:ln>
            <a:noFill/>
          </a:ln>
          <a:effectLst/>
          <a:scene3d>
            <a:camera prst="orthographicFront">
              <a:rot lat="0" lon="0" rev="0"/>
            </a:camera>
            <a:lightRig rig="glow" dir="t">
              <a:rot lat="0" lon="0" rev="14100000"/>
            </a:lightRig>
          </a:scene3d>
          <a:sp3d prstMaterial="softEdge">
            <a:bevelT w="127000" prst="artDeco"/>
          </a:sp3d>
        </p:spPr>
        <p:txBody>
          <a:bodyPr lIns="108853" tIns="54426" rIns="108853" bIns="108853" anchor="b" anchorCtr="0">
            <a:prstTxWarp prst="textPlain">
              <a:avLst/>
            </a:prstTxWarp>
            <a:noAutofit/>
          </a:bodyPr>
          <a:lstStyle/>
          <a:p>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নারী</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rcRect/>
          <a:stretch>
            <a:fillRect/>
          </a:stretch>
        </p:blipFill>
        <p:spPr bwMode="auto">
          <a:xfrm>
            <a:off x="6458857" y="1066800"/>
            <a:ext cx="4572000" cy="2321368"/>
          </a:xfrm>
          <a:prstGeom prst="rect">
            <a:avLst/>
          </a:prstGeom>
          <a:ln>
            <a:noFill/>
          </a:ln>
          <a:effectLst>
            <a:softEdge rad="112500"/>
          </a:effectLst>
        </p:spPr>
      </p:pic>
      <p:pic>
        <p:nvPicPr>
          <p:cNvPr id="7" name="Picture 3"/>
          <p:cNvPicPr>
            <a:picLocks noChangeAspect="1"/>
          </p:cNvPicPr>
          <p:nvPr/>
        </p:nvPicPr>
        <p:blipFill>
          <a:blip r:embed="rId3"/>
          <a:srcRect/>
          <a:stretch>
            <a:fillRect/>
          </a:stretch>
        </p:blipFill>
        <p:spPr bwMode="auto">
          <a:xfrm>
            <a:off x="943429" y="1066800"/>
            <a:ext cx="4878162" cy="2286001"/>
          </a:xfrm>
          <a:prstGeom prst="rect">
            <a:avLst/>
          </a:prstGeom>
          <a:ln>
            <a:noFill/>
          </a:ln>
          <a:effectLst>
            <a:softEdge rad="112500"/>
          </a:effectLst>
        </p:spPr>
      </p:pic>
      <p:pic>
        <p:nvPicPr>
          <p:cNvPr id="8" name="Picture 7" descr="নারীমুক্তিযুদ্ধা.jpg"/>
          <p:cNvPicPr>
            <a:picLocks noChangeAspect="1"/>
          </p:cNvPicPr>
          <p:nvPr/>
        </p:nvPicPr>
        <p:blipFill>
          <a:blip r:embed="rId4"/>
          <a:stretch>
            <a:fillRect/>
          </a:stretch>
        </p:blipFill>
        <p:spPr>
          <a:xfrm>
            <a:off x="6531428" y="4059358"/>
            <a:ext cx="4499429" cy="2417642"/>
          </a:xfrm>
          <a:prstGeom prst="rect">
            <a:avLst/>
          </a:prstGeom>
          <a:ln>
            <a:noFill/>
          </a:ln>
          <a:effectLst>
            <a:softEdge rad="112500"/>
          </a:effectLst>
        </p:spPr>
      </p:pic>
      <p:pic>
        <p:nvPicPr>
          <p:cNvPr id="9" name="Picture 8"/>
          <p:cNvPicPr>
            <a:picLocks noChangeAspect="1"/>
          </p:cNvPicPr>
          <p:nvPr/>
        </p:nvPicPr>
        <p:blipFill>
          <a:blip r:embed="rId5"/>
          <a:srcRect/>
          <a:stretch>
            <a:fillRect/>
          </a:stretch>
        </p:blipFill>
        <p:spPr bwMode="auto">
          <a:xfrm>
            <a:off x="1088571" y="4038600"/>
            <a:ext cx="4760686" cy="2387123"/>
          </a:xfrm>
          <a:prstGeom prst="rect">
            <a:avLst/>
          </a:prstGeom>
          <a:ln>
            <a:noFill/>
          </a:ln>
          <a:effectLst>
            <a:softEdge rad="112500"/>
          </a:effectLst>
        </p:spPr>
      </p:pic>
      <p:sp>
        <p:nvSpPr>
          <p:cNvPr id="10" name="TextBox 9"/>
          <p:cNvSpPr txBox="1"/>
          <p:nvPr/>
        </p:nvSpPr>
        <p:spPr>
          <a:xfrm>
            <a:off x="1669143" y="3438783"/>
            <a:ext cx="3149600" cy="617746"/>
          </a:xfrm>
          <a:prstGeom prst="rect">
            <a:avLst/>
          </a:prstGeom>
          <a:noFill/>
        </p:spPr>
        <p:txBody>
          <a:bodyPr wrap="square" lIns="108853" tIns="54426" rIns="108853" bIns="54426" rtlCol="0">
            <a:spAutoFit/>
          </a:bodyPr>
          <a:lstStyle/>
          <a:p>
            <a:pPr algn="ct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পুরুষ</a:t>
            </a:r>
            <a:r>
              <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মু্ক্তি</a:t>
            </a:r>
            <a:r>
              <a:rPr lang="bn-IN"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বাহিনী</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
        <p:nvSpPr>
          <p:cNvPr id="11" name="TextBox 10"/>
          <p:cNvSpPr txBox="1"/>
          <p:nvPr/>
        </p:nvSpPr>
        <p:spPr>
          <a:xfrm>
            <a:off x="7010400" y="3422069"/>
            <a:ext cx="3149600" cy="617746"/>
          </a:xfrm>
          <a:prstGeom prst="rect">
            <a:avLst/>
          </a:prstGeom>
          <a:noFill/>
        </p:spPr>
        <p:txBody>
          <a:bodyPr wrap="square" lIns="108853" tIns="54426" rIns="108853" bIns="54426" rtlCol="0">
            <a:spAutoFit/>
          </a:bodyPr>
          <a:lstStyle/>
          <a:p>
            <a:pPr algn="ct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পুরুষ</a:t>
            </a:r>
            <a:r>
              <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মু্ক্তি</a:t>
            </a:r>
            <a:r>
              <a:rPr lang="bn-IN"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বাহিনী</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
        <p:nvSpPr>
          <p:cNvPr id="12" name="TextBox 11"/>
          <p:cNvSpPr txBox="1"/>
          <p:nvPr/>
        </p:nvSpPr>
        <p:spPr>
          <a:xfrm>
            <a:off x="1752600" y="6697454"/>
            <a:ext cx="3149600" cy="617746"/>
          </a:xfrm>
          <a:prstGeom prst="rect">
            <a:avLst/>
          </a:prstGeom>
          <a:noFill/>
        </p:spPr>
        <p:txBody>
          <a:bodyPr wrap="square" lIns="108853" tIns="54426" rIns="108853" bIns="54426" rtlCol="0">
            <a:spAutoFit/>
          </a:bodyPr>
          <a:lstStyle/>
          <a:p>
            <a:pPr algn="ct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নারী</a:t>
            </a:r>
            <a:r>
              <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মু্ক্তি</a:t>
            </a:r>
            <a:r>
              <a:rPr lang="bn-IN"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বাহিনী</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
        <p:nvSpPr>
          <p:cNvPr id="13" name="TextBox 12"/>
          <p:cNvSpPr txBox="1"/>
          <p:nvPr/>
        </p:nvSpPr>
        <p:spPr>
          <a:xfrm>
            <a:off x="7239000" y="6621254"/>
            <a:ext cx="3149600" cy="617746"/>
          </a:xfrm>
          <a:prstGeom prst="rect">
            <a:avLst/>
          </a:prstGeom>
          <a:noFill/>
        </p:spPr>
        <p:txBody>
          <a:bodyPr wrap="square" lIns="108853" tIns="54426" rIns="108853" bIns="54426" rtlCol="0">
            <a:spAutoFit/>
          </a:bodyPr>
          <a:lstStyle/>
          <a:p>
            <a:pPr algn="ct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নারী</a:t>
            </a:r>
            <a:r>
              <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33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মু্ক্তি</a:t>
            </a:r>
            <a:r>
              <a:rPr lang="bn-IN"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rPr>
              <a:t> বাহিনী</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
        <p:nvSpPr>
          <p:cNvPr id="14" name="Frame 13"/>
          <p:cNvSpPr/>
          <p:nvPr/>
        </p:nvSpPr>
        <p:spPr>
          <a:xfrm>
            <a:off x="152400" y="152400"/>
            <a:ext cx="12801600" cy="7772400"/>
          </a:xfrm>
          <a:prstGeom prst="frame">
            <a:avLst>
              <a:gd name="adj1" fmla="val 2886"/>
            </a:avLst>
          </a:prstGeom>
          <a:solidFill>
            <a:srgbClr val="FFC000"/>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val="21613526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6900</TotalTime>
  <Words>494</Words>
  <Application>Microsoft Office PowerPoint</Application>
  <PresentationFormat>Custom</PresentationFormat>
  <Paragraphs>63</Paragraphs>
  <Slides>20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RHS</dc:creator>
  <cp:lastModifiedBy>NAYEM NIHAD NCC</cp:lastModifiedBy>
  <cp:revision>798</cp:revision>
  <dcterms:created xsi:type="dcterms:W3CDTF">2006-08-16T00:00:00Z</dcterms:created>
  <dcterms:modified xsi:type="dcterms:W3CDTF">2020-07-01T14:40:07Z</dcterms:modified>
</cp:coreProperties>
</file>