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স্বাগতম</a:t>
            </a:r>
            <a:endParaRPr lang="en-US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8001000" cy="4800600"/>
          </a:xfrm>
        </p:spPr>
      </p:pic>
    </p:spTree>
    <p:extLst>
      <p:ext uri="{BB962C8B-B14F-4D97-AF65-F5344CB8AC3E}">
        <p14:creationId xmlns:p14="http://schemas.microsoft.com/office/powerpoint/2010/main" val="2312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আল</a:t>
            </a:r>
            <a:r>
              <a:rPr lang="en-US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হাদিস</a:t>
            </a:r>
            <a:endParaRPr lang="en-US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শব্দের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অর্থ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- 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পঠিত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জমা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করা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মহান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আল্লাহর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বাণী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মহান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আল্লাহ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তায়ালা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মানুষের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হেদায়াতের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জন্য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নাযিল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করেন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হাদিস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শব্দের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অর্থ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-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কথা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বাণী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বার্তা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সংবাদ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মুহাম্মদ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: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এর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কথা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কাজ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ও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মৌন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সম্মতিকে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বলা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হয়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হাদিস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endParaRPr lang="en-US" dirty="0" smtClean="0"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22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মূল্যায়ন</a:t>
            </a:r>
            <a:endParaRPr lang="en-US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১।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সর্বমোট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আসমানী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কিতাব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খানা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২।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সহীফা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কাকে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বলে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৩।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আলকুরআন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কত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বৎসরে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নাযিল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৪।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কোথায়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সর্বপ্রথম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নাযিল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৫।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আল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কোন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নাযিল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?</a:t>
            </a:r>
          </a:p>
          <a:p>
            <a:pPr marL="0" indent="0">
              <a:buNone/>
            </a:pPr>
            <a:endParaRPr lang="en-US" dirty="0"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653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বাড়ির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15291"/>
            <a:ext cx="8382000" cy="5389004"/>
          </a:xfrm>
        </p:spPr>
      </p:pic>
      <p:sp>
        <p:nvSpPr>
          <p:cNvPr id="6" name="TextBox 5"/>
          <p:cNvSpPr txBox="1"/>
          <p:nvPr/>
        </p:nvSpPr>
        <p:spPr>
          <a:xfrm>
            <a:off x="1447800" y="11430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কুরআন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আমাদের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জীবনে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ধরনের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প্রভাব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ফেলে</a:t>
            </a:r>
            <a:r>
              <a:rPr lang="en-US" sz="3600" dirty="0" smtClean="0">
                <a:solidFill>
                  <a:srgbClr val="FF0000"/>
                </a:solidFill>
              </a:rPr>
              <a:t> ৫টি  </a:t>
            </a:r>
            <a:r>
              <a:rPr lang="en-US" sz="3600" dirty="0" err="1" smtClean="0">
                <a:solidFill>
                  <a:srgbClr val="FF0000"/>
                </a:solidFill>
              </a:rPr>
              <a:t>বাক্যে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লিখে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আনবে</a:t>
            </a:r>
            <a:r>
              <a:rPr lang="en-US" sz="3600" dirty="0" smtClean="0">
                <a:solidFill>
                  <a:srgbClr val="FF0000"/>
                </a:solidFill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4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</a:rPr>
              <a:t>মোহাম্মদ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মোখলেছুর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রহামান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</a:rPr>
              <a:t>সহকারী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শিক্ষক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</a:rPr>
              <a:t>ফলদা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এস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এন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বালিকা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উচ্চ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বিদ্যালয়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ভূঞাপুর-টাংগাইল</a:t>
            </a:r>
            <a:r>
              <a:rPr lang="en-US" sz="2000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মোবাঃ01778-096196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ই-মেইল-</a:t>
            </a:r>
            <a:r>
              <a:rPr lang="en-US" sz="2400" dirty="0" smtClean="0">
                <a:solidFill>
                  <a:srgbClr val="002060"/>
                </a:solidFill>
              </a:rPr>
              <a:t>moklasur2005@gmail.com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4" y="1828800"/>
            <a:ext cx="2824465" cy="3810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" y="1600200"/>
            <a:ext cx="3200400" cy="18013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0" y="2667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endParaRPr lang="en-US" dirty="0" smtClean="0"/>
          </a:p>
          <a:p>
            <a:r>
              <a:rPr lang="en-US" dirty="0" smtClean="0"/>
              <a:t>পাঠ-১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নিচের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ছবিগুলোর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লক্ষ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39624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38862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68" y="4191000"/>
            <a:ext cx="3849832" cy="1729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930789"/>
            <a:ext cx="3956042" cy="1989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33400" y="3505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বিমান</a:t>
            </a:r>
            <a:r>
              <a:rPr lang="en-US" dirty="0" smtClean="0"/>
              <a:t> </a:t>
            </a:r>
            <a:r>
              <a:rPr lang="en-US" dirty="0" err="1" smtClean="0"/>
              <a:t>অবতরণ</a:t>
            </a:r>
            <a:r>
              <a:rPr lang="en-US" dirty="0" smtClean="0"/>
              <a:t> </a:t>
            </a:r>
            <a:r>
              <a:rPr lang="en-US" dirty="0" err="1" smtClean="0"/>
              <a:t>করছে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07021" y="347293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সম্মানিত</a:t>
            </a:r>
            <a:r>
              <a:rPr lang="en-US" dirty="0" smtClean="0"/>
              <a:t> </a:t>
            </a:r>
            <a:r>
              <a:rPr lang="en-US" dirty="0" err="1" smtClean="0"/>
              <a:t>রাত্রি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601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592018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ঐশি</a:t>
            </a:r>
            <a:r>
              <a:rPr lang="en-US" dirty="0" smtClean="0"/>
              <a:t> </a:t>
            </a:r>
            <a:r>
              <a:rPr lang="en-US" dirty="0" err="1" smtClean="0"/>
              <a:t>গ্রন্থ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পাঠ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শিরোনাম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কুরআনের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058891" cy="429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2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শিখনফল</a:t>
            </a:r>
            <a:endParaRPr lang="en-US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এই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পাঠ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শেষে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শিক্ষার্থীরা</a:t>
            </a:r>
            <a:r>
              <a:rPr lang="en-US" dirty="0" smtClean="0">
                <a:solidFill>
                  <a:srgbClr val="002060"/>
                </a:solidFill>
                <a:latin typeface="NSimSun" pitchFamily="49" charset="-122"/>
                <a:ea typeface="NSimSun" pitchFamily="49" charset="-122"/>
              </a:rPr>
              <a:t>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১।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ও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হাদিসের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সংজ্ঞা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বলতে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পারবে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২।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যে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বিশুদ্ধ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গ্রন্থ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সে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সম্পর্কে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বিস্তারিত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বর্ণনা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করতে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পারবে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৩।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কুরআনের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বৈশিষ্ট্য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বর্ণনা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করতে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পারবে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৪।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আলকুরআনের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গুরুত্ব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বর্ণনা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করতে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পারবে</a:t>
            </a:r>
            <a:r>
              <a:rPr lang="en-US" dirty="0" smtClean="0">
                <a:solidFill>
                  <a:srgbClr val="C00000"/>
                </a:solidFill>
                <a:latin typeface="NSimSun" pitchFamily="49" charset="-122"/>
                <a:ea typeface="NSimSun" pitchFamily="49" charset="-122"/>
              </a:rPr>
              <a:t>।</a:t>
            </a:r>
            <a:endParaRPr lang="en-US" dirty="0">
              <a:solidFill>
                <a:srgbClr val="C00000"/>
              </a:solidFill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625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আল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বিশুদ্ধ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গ্রন্থ</a:t>
            </a:r>
            <a:endParaRPr lang="en-US" dirty="0"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বিশ্ব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জাহানের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মহান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অধিপতির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পক্ষ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থেকে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নাযিল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কৃত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মহাগ্রন্থ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আলকুরআন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পৃথিবীর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সর্ব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শ্রেষ্ঠ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গ্রন্থ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যার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ভিতর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বিন্দুমাত্র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ভুল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নেই</a:t>
            </a:r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NSimSun" pitchFamily="49" charset="-122"/>
              <a:ea typeface="NSimSun" pitchFamily="49" charset="-122"/>
            </a:endParaRPr>
          </a:p>
          <a:p>
            <a:r>
              <a:rPr lang="en-US" dirty="0">
                <a:solidFill>
                  <a:srgbClr val="0070C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ar-SA" dirty="0">
                <a:solidFill>
                  <a:srgbClr val="0070C0"/>
                </a:solidFill>
              </a:rPr>
              <a:t>ذَلِكَ الْكِتَابُ لاَ رَيْبَ فِيهِ هُدًى لِّلْمُتَّقِينَ</a:t>
            </a:r>
          </a:p>
          <a:p>
            <a:r>
              <a:rPr lang="as-IN" dirty="0">
                <a:solidFill>
                  <a:srgbClr val="0070C0"/>
                </a:solidFill>
              </a:rPr>
              <a:t>এই সেই কিতাব যাতে কোন সন্দেহ নাই, এ সাবধানীদের জন্য পথ নির্দেশক।</a:t>
            </a:r>
          </a:p>
          <a:p>
            <a:pPr marL="0" indent="0">
              <a:buNone/>
            </a:pPr>
            <a:endParaRPr lang="en-US" dirty="0">
              <a:latin typeface="NSimSun" pitchFamily="49" charset="-122"/>
              <a:ea typeface="NSimSun" pitchFamily="49" charset="-122"/>
            </a:endParaRPr>
          </a:p>
          <a:p>
            <a:endParaRPr lang="en-US" dirty="0"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14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আল</a:t>
            </a:r>
            <a:r>
              <a:rPr lang="en-US" sz="4000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কুরআন</a:t>
            </a:r>
            <a:r>
              <a:rPr lang="en-US" sz="4000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অবতরণ</a:t>
            </a:r>
            <a:endParaRPr lang="en-US" sz="4000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s-IN" sz="2400" dirty="0">
                <a:solidFill>
                  <a:srgbClr val="00B0F0"/>
                </a:solidFill>
              </a:rPr>
              <a:t>রমজান মাসের শ্রেষ্ঠতম নিয়ামত ‘আল-কোরআন’ বিশ্বনবী হজরত মুহাম্মদ (সা.)-এর প্রতি আল্লাহর কাছ থেকে জিব্রাইল ফেরেশতা মারফত সুদীর্ঘ ২৩ বছরে অবতীর্ণ হয়। এটি মানবজাতির সর্বাঙ্গীণ কল্যাণ ও মুক্তির দিশারি বা পথপ্রদর্শক। মাহে রমজানে আল-কোরআনকে সর্বকালের সর্বলোকের জীবনবিধান ও মুক্তির সনদ হিসেবে পাঠিয়ে আল্লাহ তাআলা ইরশাদ করেছেন, ‘রমজান মাস, এতে মানুষের দিশারি এবং সৎ পথের সুস্পষ্ট নিদর্শন ও সত্যাসত্যের পার্থক্যকারী রূপে আল-কোরআন অবতীর্ণ হয়েছে।’ (সূরা আল-বাকারা, আয়াত: ১৮৫)</a:t>
            </a:r>
            <a:endParaRPr lang="en-US" sz="2400" dirty="0">
              <a:solidFill>
                <a:srgbClr val="00B0F0"/>
              </a:solidFill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204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আল-কুরআনের</a:t>
            </a:r>
            <a:r>
              <a:rPr lang="en-US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বৈশিষ্ট্য</a:t>
            </a:r>
            <a:endParaRPr lang="en-US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সর্বমোট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আসমানি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কিতাব-১০৪টি। ১০০খানাকে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সহিফা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বলে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০৪খানা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বড়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তাওরাত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যাবুর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,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ইন্জিল,কুরআন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আলকুরআন</a:t>
            </a:r>
            <a:r>
              <a:rPr lang="en-US" dirty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সর্বশেষ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ও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সর্বশ্রেষ্ঠ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গ্রন্থ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এর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পর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কোন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গ্রন্থ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আসবে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না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রাসূর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: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এর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সর্বশ্রেষ্ঠ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মুজিজা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এতে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দীনের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যাতীয়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বিষয়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বর্ণনা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করা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হয়েছে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পূর্ববর্তী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আসমানি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কিতাব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সমূহের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মূল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শিক্ষাও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এতে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বর্ণিত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dirty="0" err="1" smtClean="0">
                <a:latin typeface="NSimSun" pitchFamily="49" charset="-122"/>
                <a:ea typeface="NSimSun" pitchFamily="49" charset="-122"/>
              </a:rPr>
              <a:t>হয়েছে</a:t>
            </a:r>
            <a:r>
              <a:rPr lang="en-US" dirty="0" smtClean="0">
                <a:latin typeface="NSimSun" pitchFamily="49" charset="-122"/>
                <a:ea typeface="NSimSun" pitchFamily="49" charset="-122"/>
              </a:rPr>
              <a:t>। </a:t>
            </a:r>
            <a:endParaRPr lang="en-US" dirty="0"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178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আল-কুরআনের</a:t>
            </a:r>
            <a:r>
              <a:rPr lang="en-US" sz="3600" dirty="0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SimSun" pitchFamily="49" charset="-122"/>
                <a:ea typeface="NSimSun" pitchFamily="49" charset="-122"/>
              </a:rPr>
              <a:t>গুরুত্ব</a:t>
            </a:r>
            <a:endParaRPr lang="en-US" sz="3600" dirty="0">
              <a:solidFill>
                <a:srgbClr val="FF0000"/>
              </a:solidFill>
              <a:latin typeface="NSimSun" pitchFamily="49" charset="-122"/>
              <a:ea typeface="NSimSun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s-IN" sz="2400" dirty="0">
                <a:solidFill>
                  <a:srgbClr val="002060"/>
                </a:solidFill>
              </a:rPr>
              <a:t>রমজান মাসের শ্রেষ্ঠতম নিয়ামত ‘আল-কোরআন’ বিশ্বনবী হজরত মুহাম্মদ (সা.)-এর প্রতি আল্লাহর কাছ থেকে জিব্রাইল ফেরেশতা মারফত সুদীর্ঘ ২৩ বছরে অবতীর্ণ হয়। এটি মানবজাতির সর্বাঙ্গীণ কল্যাণ ও মুক্তির দিশারি বা পথপ্রদর্শক। মাহে রমজানে আল-কোরআনকে সর্বকালের সর্বলোকের জীবনবিধান ও মুক্তির সনদ হিসেবে পাঠিয়ে আল্লাহ তাআলা ইরশাদ করেছেন, ‘রমজান মাস, এতে মানুষের দিশারি এবং সৎ পথের সুস্পষ্ট নিদর্শন ও সত্যাসত্যের পার্থক্যকারী রূপে </a:t>
            </a:r>
            <a:r>
              <a:rPr lang="as-IN" sz="2400" dirty="0" smtClean="0">
                <a:solidFill>
                  <a:srgbClr val="002060"/>
                </a:solidFill>
              </a:rPr>
              <a:t>আল-কোরআন </a:t>
            </a:r>
            <a:r>
              <a:rPr lang="as-IN" sz="2400" dirty="0">
                <a:solidFill>
                  <a:srgbClr val="002060"/>
                </a:solidFill>
              </a:rPr>
              <a:t>অবতীর্ণ হয়েছে।’ (সূরা আল-বাকারা, আয়াত: ১৮৫</a:t>
            </a:r>
            <a:r>
              <a:rPr lang="as-IN" sz="2400" dirty="0" smtClean="0">
                <a:solidFill>
                  <a:srgbClr val="002060"/>
                </a:solidFill>
              </a:rPr>
              <a:t>)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s-IN" sz="2400" dirty="0">
                <a:solidFill>
                  <a:srgbClr val="002060"/>
                </a:solidFill>
              </a:rPr>
              <a:t>“হযরত আনাস ইবনে মালিক (রা.) হতে বর্ণিত তিনি বলেন, রাসূল (সা.) বলেছেন, জ্ঞান অর্জন করা প্রত্যেক মুসলমানের উপরে ফরজ।” (সূনান ইবনে মাজা)</a:t>
            </a:r>
            <a:endParaRPr lang="en-US" sz="2400" dirty="0">
              <a:solidFill>
                <a:srgbClr val="002060"/>
              </a:solidFill>
              <a:latin typeface="NSimSun" pitchFamily="49" charset="-122"/>
              <a:ea typeface="NSimSun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85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491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পরিচিতি</vt:lpstr>
      <vt:lpstr>নিচের ছবিগুলোর প্রতি লক্ষ কর</vt:lpstr>
      <vt:lpstr>পাঠ শিরোনাম</vt:lpstr>
      <vt:lpstr>শিখনফল</vt:lpstr>
      <vt:lpstr>আল কুরআন বিশুদ্ধ গ্রন্থ</vt:lpstr>
      <vt:lpstr>আল কুরআন অবতরণ</vt:lpstr>
      <vt:lpstr>আল-কুরআনের বৈশিষ্ট্য</vt:lpstr>
      <vt:lpstr>আল-কুরআনের গুরুত্ব</vt:lpstr>
      <vt:lpstr>আল কুরআন ও হাদিস</vt:lpstr>
      <vt:lpstr>মূল্যায়ন</vt:lpstr>
      <vt:lpstr>বাড়ির কাজ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Talha</dc:creator>
  <cp:lastModifiedBy>Talha</cp:lastModifiedBy>
  <cp:revision>25</cp:revision>
  <dcterms:created xsi:type="dcterms:W3CDTF">2006-08-16T00:00:00Z</dcterms:created>
  <dcterms:modified xsi:type="dcterms:W3CDTF">2020-06-30T23:33:48Z</dcterms:modified>
</cp:coreProperties>
</file>