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71" r:id="rId5"/>
    <p:sldId id="259" r:id="rId6"/>
    <p:sldId id="262" r:id="rId7"/>
    <p:sldId id="258" r:id="rId8"/>
    <p:sldId id="260" r:id="rId9"/>
    <p:sldId id="261" r:id="rId10"/>
    <p:sldId id="263" r:id="rId11"/>
    <p:sldId id="265" r:id="rId12"/>
    <p:sldId id="269" r:id="rId13"/>
    <p:sldId id="270" r:id="rId14"/>
    <p:sldId id="268" r:id="rId15"/>
    <p:sldId id="266" r:id="rId16"/>
    <p:sldId id="267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6691" y="1657350"/>
            <a:ext cx="7772400" cy="1828800"/>
          </a:xfrm>
          <a:prstGeom prst="rect">
            <a:avLst/>
          </a:prstGeom>
          <a:noFill/>
        </p:spPr>
        <p:txBody>
          <a:bodyPr wrap="square" lIns="91440" tIns="0" rIns="91440" bIns="45720">
            <a:noAutofit/>
            <a:scene3d>
              <a:camera prst="orthographicFront">
                <a:rot lat="0" lon="0" rev="0"/>
              </a:camera>
              <a:lightRig rig="threePt" dir="t"/>
            </a:scene3d>
            <a:flatTx/>
          </a:bodyPr>
          <a:lstStyle/>
          <a:p>
            <a:pPr algn="ctr"/>
            <a:r>
              <a:rPr lang="bn-IN" sz="9600" b="1" cap="all" dirty="0" smtClean="0">
                <a:ln w="9000" cmpd="sng"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8000">
                        <a:schemeClr val="bg1">
                          <a:lumMod val="33000"/>
                          <a:lumOff val="67000"/>
                          <a:alpha val="44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path path="rect">
                      <a:fillToRect l="100000" t="100000"/>
                    </a:path>
                    <a:tileRect r="-100000" b="-100000"/>
                  </a:gradFill>
                  <a:prstDash val="solid"/>
                </a:ln>
                <a:solidFill>
                  <a:srgbClr val="FF0000"/>
                </a:solidFill>
                <a:effectLst>
                  <a:glow rad="1625600">
                    <a:schemeClr val="tx1">
                      <a:alpha val="59000"/>
                    </a:schemeClr>
                  </a:glow>
                  <a:outerShdw blurRad="152400" dist="228600" dir="15180000" sx="88000" sy="88000" algn="ctr" rotWithShape="0">
                    <a:srgbClr val="00B0F0"/>
                  </a:outerShdw>
                  <a:reflection blurRad="127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 স্বাগতম </a:t>
            </a:r>
            <a:endParaRPr lang="en-US" sz="9600" b="1" cap="all" spc="0" dirty="0">
              <a:ln w="9000" cmpd="sng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8000">
                      <a:schemeClr val="bg1">
                        <a:lumMod val="33000"/>
                        <a:lumOff val="67000"/>
                        <a:alpha val="44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prstDash val="solid"/>
              </a:ln>
              <a:solidFill>
                <a:srgbClr val="FF0000"/>
              </a:solidFill>
              <a:effectLst>
                <a:glow rad="1625600">
                  <a:schemeClr val="tx1">
                    <a:alpha val="59000"/>
                  </a:schemeClr>
                </a:glow>
                <a:outerShdw blurRad="152400" dist="228600" dir="15180000" sx="88000" sy="88000" algn="ctr" rotWithShape="0">
                  <a:srgbClr val="00B0F0"/>
                </a:outerShdw>
                <a:reflection blurRad="127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3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64170" y="529151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আয়তক্ষেত্রের ক্ষেত্রফল =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দৈর্ঘ্য×প্রস্থ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8781" y="2400301"/>
            <a:ext cx="49503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বর্গক্ষেত্রের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ক্ষেত্রফল = ( একবাহু)</a:t>
            </a:r>
            <a:r>
              <a:rPr lang="bn-BD" sz="3600" dirty="0">
                <a:latin typeface="Times New Roman" pitchFamily="18" charset="0"/>
              </a:rPr>
              <a:t>²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86892" y="3314700"/>
                <a:ext cx="6629399" cy="952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 রম্বসের ক্ষেত্রফল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× 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কর্ণ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দুইটির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গুণফল)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892" y="3314700"/>
                <a:ext cx="6629399" cy="952633"/>
              </a:xfrm>
              <a:prstGeom prst="rect">
                <a:avLst/>
              </a:prstGeom>
              <a:blipFill rotWithShape="1">
                <a:blip r:embed="rId2"/>
                <a:stretch>
                  <a:fillRect l="-2852" r="-2852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075708" y="1428751"/>
            <a:ext cx="6068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সামান্তরিকের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ক্ষেত্রফল = ভূমি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342900"/>
            <a:ext cx="1752600" cy="8572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arallelogram 10"/>
          <p:cNvSpPr/>
          <p:nvPr/>
        </p:nvSpPr>
        <p:spPr>
          <a:xfrm>
            <a:off x="304800" y="1371600"/>
            <a:ext cx="1787236" cy="68580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8373" y="2228850"/>
            <a:ext cx="1385455" cy="8988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2"/>
          <p:cNvSpPr/>
          <p:nvPr/>
        </p:nvSpPr>
        <p:spPr>
          <a:xfrm>
            <a:off x="304800" y="3429000"/>
            <a:ext cx="1641764" cy="981941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0" y="4514851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 রম্বসের ক্ষেত্রফল = কর্ণ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দ্বয়ের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গুণফ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লের অর্ধেক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2605" y="4052731"/>
            <a:ext cx="11047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অথবা </a:t>
            </a:r>
            <a:endParaRPr lang="en-US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70164" y="342900"/>
            <a:ext cx="17872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57400" y="342900"/>
            <a:ext cx="0" cy="8572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4800" y="2057400"/>
            <a:ext cx="15655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33400" y="1371600"/>
            <a:ext cx="0" cy="685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515600" y="529151"/>
            <a:ext cx="914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2228850"/>
            <a:ext cx="14131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04800" y="3429000"/>
            <a:ext cx="1641764" cy="981941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609600" y="3429000"/>
            <a:ext cx="990600" cy="981941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5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04800" y="2800351"/>
                <a:ext cx="8305800" cy="761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ট্রাপিজিয়ামের 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ক্ষেত্রফল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8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8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×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সমান্তরাল বাহু দুইটির যোগফল)×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লম্ব দুরুত্ব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00351"/>
                <a:ext cx="8305800" cy="761299"/>
              </a:xfrm>
              <a:prstGeom prst="rect">
                <a:avLst/>
              </a:prstGeom>
              <a:blipFill rotWithShape="1">
                <a:blip r:embed="rId2"/>
                <a:stretch>
                  <a:fillRect l="-1467" r="-3302" b="-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rapezoid 2"/>
          <p:cNvSpPr/>
          <p:nvPr/>
        </p:nvSpPr>
        <p:spPr>
          <a:xfrm>
            <a:off x="3352800" y="857250"/>
            <a:ext cx="2133600" cy="131445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8154" y="3950985"/>
            <a:ext cx="8150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ট্রাপিজিয়ামের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ক্ষেত্রফল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সমান্তরাল বাহু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দ্বয়ের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সমষ্টির গড়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×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লম্ব দুরুত্ব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52800" y="2171700"/>
            <a:ext cx="213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3800" y="857250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0" y="857250"/>
            <a:ext cx="0" cy="1314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810000" y="3371325"/>
            <a:ext cx="11047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অথবা </a:t>
            </a:r>
            <a:endParaRPr lang="en-US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4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335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UªvwcwRqv‡gi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evûØq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12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ga¨eZx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© 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¤^ `~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¡ 4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KZ?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7255" y="1200150"/>
                <a:ext cx="8305800" cy="1035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আমরা জানি,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ট্রাপিজিয়ামের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ক্ষেত্রফল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×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সমান্তরাল বাহু দুইটির যোগফল)×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লম্ব দুরুত্ব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55" y="1200150"/>
                <a:ext cx="8305800" cy="1035155"/>
              </a:xfrm>
              <a:prstGeom prst="rect">
                <a:avLst/>
              </a:prstGeom>
              <a:blipFill rotWithShape="1">
                <a:blip r:embed="rId2"/>
                <a:stretch>
                  <a:fillRect l="-1175" t="-4706" b="-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771667" y="2310525"/>
                <a:ext cx="3082895" cy="665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×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১২+৮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)×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৪ বর্গমিটার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667" y="2310525"/>
                <a:ext cx="3082895" cy="665823"/>
              </a:xfrm>
              <a:prstGeom prst="rect">
                <a:avLst/>
              </a:prstGeom>
              <a:blipFill rotWithShape="1">
                <a:blip r:embed="rId3"/>
                <a:stretch>
                  <a:fillRect l="-3168" r="-4356" b="-9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851331" y="2976348"/>
                <a:ext cx="2507418" cy="665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×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১৬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×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৪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বর্গমিটার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31" y="2976348"/>
                <a:ext cx="2507418" cy="665823"/>
              </a:xfrm>
              <a:prstGeom prst="rect">
                <a:avLst/>
              </a:prstGeom>
              <a:blipFill rotWithShape="1">
                <a:blip r:embed="rId4"/>
                <a:stretch>
                  <a:fillRect l="-3893" r="-5839" b="-9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851331" y="3647524"/>
                <a:ext cx="19127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bn-IN" sz="2400" b="0" i="1" smtClean="0">
                        <a:latin typeface="Cambria Math"/>
                        <a:cs typeface="NikoshBAN" pitchFamily="2" charset="0"/>
                      </a:rPr>
                      <m:t>৮</m:t>
                    </m:r>
                  </m:oMath>
                </a14:m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×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৪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বর্গমিটার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31" y="3647524"/>
                <a:ext cx="19127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096" t="-9211" r="-7962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865186" y="4109189"/>
                <a:ext cx="1665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bn-IN" sz="2400" b="0" i="1" smtClean="0">
                        <a:latin typeface="Cambria Math"/>
                        <a:cs typeface="NikoshBAN" pitchFamily="2" charset="0"/>
                      </a:rPr>
                      <m:t>৩২</m:t>
                    </m:r>
                    <m:r>
                      <a:rPr lang="bn-IN" sz="24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বর্গমিটার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86" y="4109189"/>
                <a:ext cx="166584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495" t="-9211" r="-9524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V="1">
            <a:off x="3124200" y="3409950"/>
            <a:ext cx="304800" cy="2322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655282" y="3193148"/>
            <a:ext cx="304800" cy="2322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599131" y="2754312"/>
                <a:ext cx="4171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b="0" i="1" smtClean="0">
                        <a:latin typeface="Cambria Math"/>
                        <a:cs typeface="NikoshBAN" pitchFamily="2" charset="0"/>
                      </a:rPr>
                      <m:t>৮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131" y="2754312"/>
                <a:ext cx="41710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1739" t="-9211" r="-39130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546625" y="4476750"/>
                <a:ext cx="15840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উত্তরঃ </a:t>
                </a:r>
                <a14:m>
                  <m:oMath xmlns:m="http://schemas.openxmlformats.org/officeDocument/2006/math">
                    <m:r>
                      <a:rPr lang="bn-IN" i="1">
                        <a:latin typeface="Cambria Math"/>
                        <a:cs typeface="NikoshBAN" pitchFamily="2" charset="0"/>
                      </a:rPr>
                      <m:t>৩২</m:t>
                    </m:r>
                    <m:r>
                      <a:rPr lang="bn-IN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বর্গমিটার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625" y="4476750"/>
                <a:ext cx="1584088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3462" t="-6557" r="-6538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06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482" y="28575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i¤^‡mi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KY©Øq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14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m.wg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16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m.wg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.| i¤^‡mi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Ki|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43000" y="1239857"/>
                <a:ext cx="6629399" cy="11921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 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আমরা জানি, </a:t>
                </a: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রম্বসের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ক্ষেত্রফল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800" b="0" i="1" smtClean="0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8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× 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কর্ণ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দুইটির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গুণফল)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239857"/>
                <a:ext cx="6629399" cy="1192186"/>
              </a:xfrm>
              <a:prstGeom prst="rect">
                <a:avLst/>
              </a:prstGeom>
              <a:blipFill rotWithShape="1">
                <a:blip r:embed="rId2"/>
                <a:stretch>
                  <a:fillRect l="-1932" t="-4592" b="-5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895600" y="2404333"/>
                <a:ext cx="3733800" cy="761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 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800" b="0" i="1" smtClean="0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8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×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১৪</a:t>
                </a:r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১৬</m:t>
                    </m:r>
                    <m:r>
                      <a:rPr lang="bn-IN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 বর্গ </a:t>
                </a:r>
                <a:r>
                  <a:rPr lang="en-US" sz="2800" dirty="0">
                    <a:latin typeface="SutonnyMJ" pitchFamily="2" charset="0"/>
                    <a:cs typeface="SutonnyMJ" pitchFamily="2" charset="0"/>
                  </a:rPr>
                  <a:t>†</a:t>
                </a:r>
                <a:r>
                  <a:rPr lang="en-US" sz="2800" dirty="0" err="1">
                    <a:latin typeface="SutonnyMJ" pitchFamily="2" charset="0"/>
                    <a:cs typeface="SutonnyMJ" pitchFamily="2" charset="0"/>
                  </a:rPr>
                  <a:t>m.wg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404333"/>
                <a:ext cx="3733800" cy="761299"/>
              </a:xfrm>
              <a:prstGeom prst="rect">
                <a:avLst/>
              </a:prstGeom>
              <a:blipFill rotWithShape="1">
                <a:blip r:embed="rId3"/>
                <a:stretch>
                  <a:fillRect l="-3263" b="-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895600" y="3132727"/>
                <a:ext cx="2743200" cy="761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 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800" b="0" i="1" smtClean="0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8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×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২২৪ বর্গ </a:t>
                </a:r>
                <a:r>
                  <a:rPr lang="en-US" sz="2800" dirty="0">
                    <a:latin typeface="SutonnyMJ" pitchFamily="2" charset="0"/>
                    <a:cs typeface="SutonnyMJ" pitchFamily="2" charset="0"/>
                  </a:rPr>
                  <a:t>†</a:t>
                </a:r>
                <a:r>
                  <a:rPr lang="en-US" sz="2800" dirty="0" err="1">
                    <a:latin typeface="SutonnyMJ" pitchFamily="2" charset="0"/>
                    <a:cs typeface="SutonnyMJ" pitchFamily="2" charset="0"/>
                  </a:rPr>
                  <a:t>m.wg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32727"/>
                <a:ext cx="2743200" cy="761299"/>
              </a:xfrm>
              <a:prstGeom prst="rect">
                <a:avLst/>
              </a:prstGeom>
              <a:blipFill rotWithShape="1">
                <a:blip r:embed="rId4"/>
                <a:stretch>
                  <a:fillRect l="-4444" r="-2222" b="-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3276600" y="3604149"/>
            <a:ext cx="304800" cy="2322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886200" y="3397265"/>
            <a:ext cx="304800" cy="2322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96591" y="2967494"/>
            <a:ext cx="566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১১২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12058" y="3894026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= ১১২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বর্গ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m.wg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870" y="4411579"/>
            <a:ext cx="1675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১১২ বর্গ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m.wg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0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48615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mxgve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eûfyR‡K</a:t>
            </a:r>
            <a:r>
              <a:rPr lang="bn-IN" sz="2800" dirty="0">
                <a:latin typeface="SutonnyMJ" pitchFamily="2" charset="0"/>
                <a:cs typeface="SutonnyMJ" pitchFamily="2" charset="0"/>
              </a:rPr>
              <a:t>-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wÎf~R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PZzf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©~R/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579385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PZzf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©~‡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yBwU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KY©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hvM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2/4/8wU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wÎfyR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02895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e‡M©i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evûi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ˆ`N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¨©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cwimxgv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8/16/32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543050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PZzf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©~‡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Pvi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2/3/4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mg‡KvY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20574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mg‡KvY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/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©/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UªvwcwRqvg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342900"/>
            <a:ext cx="1818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84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859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i¤^‡mi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KY©Øq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µ‡g 40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m.wg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 60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m.wg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.| i¤^‡mi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Ki|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57175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UªvwcwRqv‡gi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evûØq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8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mw›UwgUvi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 5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mw›UwgUvi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ga¨eZx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 j¤^`~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iZ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¡ 4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mw›UwgUvi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mw›UwgUvi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8915" y="342900"/>
            <a:ext cx="2802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4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7428" y="2000251"/>
            <a:ext cx="44230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 সবাইকে  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27" y="849268"/>
            <a:ext cx="2473074" cy="1112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1004814"/>
            <a:ext cx="2438400" cy="957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500" b="94000" l="8744" r="906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2" y="2517249"/>
            <a:ext cx="1922014" cy="18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66" b="85938" l="8984" r="89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737" y="2731971"/>
            <a:ext cx="24384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11069" y="3480"/>
            <a:ext cx="375455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ছবিগুলো লক্ষ্য কর</a:t>
            </a:r>
            <a:endParaRPr lang="en-US" sz="3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9567" y="2081758"/>
            <a:ext cx="127150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পতাকা </a:t>
            </a:r>
            <a:endParaRPr lang="en-US" sz="3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29737" y="2000251"/>
            <a:ext cx="864339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ঘুড়ি </a:t>
            </a:r>
            <a:endParaRPr lang="en-US" sz="3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94078" y="4350649"/>
            <a:ext cx="1289134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টেবিল  </a:t>
            </a:r>
            <a:endParaRPr lang="en-US" sz="3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6348" y="4384608"/>
            <a:ext cx="982961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 </a:t>
            </a:r>
            <a:endParaRPr lang="en-US" sz="3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53880" y="2102489"/>
            <a:ext cx="5296643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সবগূলো চিত্রের আকৃতি কিরূপ?  </a:t>
            </a:r>
            <a:endParaRPr lang="en-US" sz="4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57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8605" y="571500"/>
            <a:ext cx="4083169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  </a:t>
            </a:r>
            <a:endParaRPr lang="en-US" sz="6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0618" y="2057400"/>
            <a:ext cx="2377574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চতুর্ভূজ  </a:t>
            </a:r>
            <a:endParaRPr lang="en-US" sz="6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3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78395"/>
            <a:ext cx="3866764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en-US" sz="3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43000" y="1554819"/>
            <a:ext cx="4185862" cy="584775"/>
            <a:chOff x="1143000" y="1554819"/>
            <a:chExt cx="4185862" cy="584775"/>
          </a:xfrm>
        </p:grpSpPr>
        <p:sp>
          <p:nvSpPr>
            <p:cNvPr id="3" name="Rectangle 2"/>
            <p:cNvSpPr/>
            <p:nvPr/>
          </p:nvSpPr>
          <p:spPr>
            <a:xfrm>
              <a:off x="1545455" y="1554819"/>
              <a:ext cx="3783407" cy="5847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IN" sz="3200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চতুর্ভূজ ক তা বলতে পারবে। </a:t>
              </a:r>
              <a:endParaRPr lang="en-US" sz="3200" b="1" cap="none" spc="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Chevron 3"/>
            <p:cNvSpPr/>
            <p:nvPr/>
          </p:nvSpPr>
          <p:spPr>
            <a:xfrm>
              <a:off x="1143000" y="1656707"/>
              <a:ext cx="381000" cy="381000"/>
            </a:xfrm>
            <a:prstGeom prst="chevron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43000" y="2214293"/>
            <a:ext cx="5998243" cy="584775"/>
            <a:chOff x="1505057" y="2214293"/>
            <a:chExt cx="5998243" cy="584775"/>
          </a:xfrm>
        </p:grpSpPr>
        <p:sp>
          <p:nvSpPr>
            <p:cNvPr id="7" name="Rectangle 6"/>
            <p:cNvSpPr/>
            <p:nvPr/>
          </p:nvSpPr>
          <p:spPr>
            <a:xfrm>
              <a:off x="1886057" y="2214293"/>
              <a:ext cx="5617243" cy="5847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IN" sz="3200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বিভিন্ন প্রকার চতুর্ভূজ ব্যাখ্যা করতে পারবে। </a:t>
              </a:r>
              <a:endParaRPr lang="en-US" sz="3200" b="1" cap="none" spc="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Chevron 7"/>
            <p:cNvSpPr/>
            <p:nvPr/>
          </p:nvSpPr>
          <p:spPr>
            <a:xfrm>
              <a:off x="1505057" y="2343150"/>
              <a:ext cx="381000" cy="381000"/>
            </a:xfrm>
            <a:prstGeom prst="chevron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66800" y="2952750"/>
            <a:ext cx="6394839" cy="584775"/>
            <a:chOff x="1066800" y="2952750"/>
            <a:chExt cx="6394839" cy="584775"/>
          </a:xfrm>
        </p:grpSpPr>
        <p:sp>
          <p:nvSpPr>
            <p:cNvPr id="11" name="Rectangle 10"/>
            <p:cNvSpPr/>
            <p:nvPr/>
          </p:nvSpPr>
          <p:spPr>
            <a:xfrm>
              <a:off x="1432423" y="2952750"/>
              <a:ext cx="6029216" cy="5847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IN" sz="3200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চতুর্ভূজের </a:t>
              </a:r>
              <a:r>
                <a:rPr lang="bn-IN" sz="32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ক্ষেত্রফল নির্ণয়ের সুত্র বলতে পারবে</a:t>
              </a:r>
              <a:r>
                <a:rPr lang="bn-IN" sz="3200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endParaRPr lang="en-US" sz="3200" b="1" cap="none" spc="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1066800" y="3081607"/>
              <a:ext cx="381000" cy="381000"/>
            </a:xfrm>
            <a:prstGeom prst="chevron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183108" y="31173"/>
            <a:ext cx="2299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0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143000"/>
            <a:ext cx="24384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lowchart: Data 2"/>
          <p:cNvSpPr/>
          <p:nvPr/>
        </p:nvSpPr>
        <p:spPr>
          <a:xfrm>
            <a:off x="5257800" y="3371850"/>
            <a:ext cx="3352800" cy="114300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083174" y="2971800"/>
            <a:ext cx="1964826" cy="162098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Hexagon 4"/>
          <p:cNvSpPr/>
          <p:nvPr/>
        </p:nvSpPr>
        <p:spPr>
          <a:xfrm>
            <a:off x="6019800" y="910122"/>
            <a:ext cx="2050473" cy="1718779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7800" y="228601"/>
            <a:ext cx="6287298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 চিত্রগুলো চারটি বাহু দ্বারা গঠিত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4849" y="2155038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চারটি বাহু দ্বারা আবদ্ধ ক্ষেত্রকে কি বলা হয়?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2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4" grpId="0" animBg="1"/>
      <p:bldP spid="4" grpId="1" animBg="1"/>
      <p:bldP spid="5" grpId="0" animBg="1"/>
      <p:bldP spid="5" grpId="1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2133600" y="1407969"/>
            <a:ext cx="2133600" cy="131445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arallelogram 2"/>
          <p:cNvSpPr/>
          <p:nvPr/>
        </p:nvSpPr>
        <p:spPr>
          <a:xfrm>
            <a:off x="5029200" y="1407969"/>
            <a:ext cx="2895600" cy="131445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0656" y="400051"/>
            <a:ext cx="7301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নিচের কোন চিত্রটির দুইটি বিপরীত বাহু সমান্তরাল?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582" y="3552987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যে চতুর্ভূজের দুইটি বাহু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বিপরীত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সমান্তরাল তাকে ট্রাপিজিয়াম বলে 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8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00150"/>
            <a:ext cx="2514600" cy="10858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arallelogram 2"/>
          <p:cNvSpPr/>
          <p:nvPr/>
        </p:nvSpPr>
        <p:spPr>
          <a:xfrm>
            <a:off x="5029200" y="1236518"/>
            <a:ext cx="2895600" cy="108585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701637"/>
            <a:ext cx="1828800" cy="13144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6096000" y="2686050"/>
            <a:ext cx="2286000" cy="131445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apezoid 5"/>
          <p:cNvSpPr/>
          <p:nvPr/>
        </p:nvSpPr>
        <p:spPr>
          <a:xfrm>
            <a:off x="3352800" y="2717223"/>
            <a:ext cx="2133600" cy="131445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28601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নিচের কোন চিত্রগুলোর বিপরীত বাহুগুলো সমান ও সমান্তরাল?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436214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যে চতুর্ভূজের বিপরীত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বাহুগুলো সমান ও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সমান্তরাল তাকে সামান্তরিক বলে 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2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38300"/>
            <a:ext cx="2514600" cy="10858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arallelogram 2"/>
          <p:cNvSpPr/>
          <p:nvPr/>
        </p:nvSpPr>
        <p:spPr>
          <a:xfrm>
            <a:off x="5638800" y="1562100"/>
            <a:ext cx="2895600" cy="108585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7719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যে  সামান্তরিকের একটি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কোণগুলো সমকোণ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তাকে আয়ত বলে 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নিচের সামান্তরিক দুইটির বিপরীত বাহুগুলো সমান ও সমান্তরাল । এদের মধ্যে পার্থক্য কী?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19200" y="2324100"/>
            <a:ext cx="609600" cy="400050"/>
            <a:chOff x="2667000" y="4267200"/>
            <a:chExt cx="609600" cy="533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667000" y="4267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76600" y="4267200"/>
              <a:ext cx="0" cy="533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rc 15"/>
          <p:cNvSpPr/>
          <p:nvPr/>
        </p:nvSpPr>
        <p:spPr>
          <a:xfrm>
            <a:off x="5257800" y="2190750"/>
            <a:ext cx="9906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276361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কোণগুলো সমকোণ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276361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কোণগুলো সমকোণ নয়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16" grpId="0" animBg="1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387186"/>
            <a:ext cx="1828800" cy="13144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arallelogram 2"/>
          <p:cNvSpPr/>
          <p:nvPr/>
        </p:nvSpPr>
        <p:spPr>
          <a:xfrm>
            <a:off x="5527964" y="1361210"/>
            <a:ext cx="2286000" cy="131445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03893"/>
            <a:ext cx="8042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নিচের সামান্তরিকগুলোর সব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বাহুগুলো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সমান।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এদের মধ্যে পার্থক্য কী?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4000" y="2286000"/>
            <a:ext cx="609600" cy="400050"/>
            <a:chOff x="2667000" y="4267200"/>
            <a:chExt cx="609600" cy="5334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667000" y="4267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76600" y="4267200"/>
              <a:ext cx="0" cy="533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Arc 7"/>
          <p:cNvSpPr/>
          <p:nvPr/>
        </p:nvSpPr>
        <p:spPr>
          <a:xfrm>
            <a:off x="5181600" y="2218460"/>
            <a:ext cx="9906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52500" y="280035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কোণগুলো সমকোণ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280397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কোণগুলো সমকোণ নয়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264317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যে  সামান্তরিক সবগুলো বাহু সমান এবং কোণগুলো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সমকোণ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তাকে বর্গ বলে 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382905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যে  সামান্তরিক সবগুলো বাহু সমান এবং কোণগুলো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সমকোণ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নয় তাকে বর্গ বলে 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7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 animBg="1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310</TotalTime>
  <Words>457</Words>
  <Application>Microsoft Office PowerPoint</Application>
  <PresentationFormat>On-screen Show (16:9)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Suhel</dc:creator>
  <cp:lastModifiedBy>Suhel</cp:lastModifiedBy>
  <cp:revision>36</cp:revision>
  <dcterms:created xsi:type="dcterms:W3CDTF">2006-08-16T00:00:00Z</dcterms:created>
  <dcterms:modified xsi:type="dcterms:W3CDTF">2020-07-01T17:35:18Z</dcterms:modified>
</cp:coreProperties>
</file>