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6"/>
  </p:notesMasterIdLst>
  <p:sldIdLst>
    <p:sldId id="262" r:id="rId2"/>
    <p:sldId id="291" r:id="rId3"/>
    <p:sldId id="263" r:id="rId4"/>
    <p:sldId id="267" r:id="rId5"/>
    <p:sldId id="268" r:id="rId6"/>
    <p:sldId id="269" r:id="rId7"/>
    <p:sldId id="285" r:id="rId8"/>
    <p:sldId id="270" r:id="rId9"/>
    <p:sldId id="286" r:id="rId10"/>
    <p:sldId id="271" r:id="rId11"/>
    <p:sldId id="287" r:id="rId12"/>
    <p:sldId id="272" r:id="rId13"/>
    <p:sldId id="273" r:id="rId14"/>
    <p:sldId id="288" r:id="rId15"/>
    <p:sldId id="274" r:id="rId16"/>
    <p:sldId id="275" r:id="rId17"/>
    <p:sldId id="276" r:id="rId18"/>
    <p:sldId id="290" r:id="rId19"/>
    <p:sldId id="289" r:id="rId20"/>
    <p:sldId id="278" r:id="rId21"/>
    <p:sldId id="279" r:id="rId22"/>
    <p:sldId id="281" r:id="rId23"/>
    <p:sldId id="282" r:id="rId24"/>
    <p:sldId id="283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91E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5" autoAdjust="0"/>
    <p:restoredTop sz="92865" autoAdjust="0"/>
  </p:normalViewPr>
  <p:slideViewPr>
    <p:cSldViewPr snapToGrid="0">
      <p:cViewPr varScale="1">
        <p:scale>
          <a:sx n="68" d="100"/>
          <a:sy n="68" d="100"/>
        </p:scale>
        <p:origin x="69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166"/>
    </p:cViewPr>
  </p:sorterViewPr>
  <p:notesViewPr>
    <p:cSldViewPr snapToGrid="0">
      <p:cViewPr varScale="1">
        <p:scale>
          <a:sx n="65" d="100"/>
          <a:sy n="65" d="100"/>
        </p:scale>
        <p:origin x="2796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775AAE-0936-40B9-ACF9-A981EEF95D23}" type="datetimeFigureOut">
              <a:rPr lang="en-US" smtClean="0"/>
              <a:t>01-Jul-20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7B1F30-39B2-4CE2-8EF3-91F317956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2428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5576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01-Jul-20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01-Jul-20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01-Jul-20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01-Jul-20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01-Jul-20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01-Jul-20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01-Jul-20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01-Jul-20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01-Jul-20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01-Jul-20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01-Jul-20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01-Jul-20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01-Jul-20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01-Jul-20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01-Jul-20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01-Jul-20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01-Jul-20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01-Jul-20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7" Type="http://schemas.openxmlformats.org/officeDocument/2006/relationships/image" Target="../media/image15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9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0.jpeg"/><Relationship Id="rId4" Type="http://schemas.openxmlformats.org/officeDocument/2006/relationships/image" Target="../media/image7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8800" dirty="0" err="1" smtClean="0">
                <a:ln w="0"/>
                <a:solidFill>
                  <a:schemeClr val="accent6">
                    <a:lumMod val="75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</a:rPr>
              <a:t>সবাইকে</a:t>
            </a:r>
            <a:r>
              <a:rPr lang="en-US" sz="8800" dirty="0" smtClean="0">
                <a:ln w="0"/>
                <a:solidFill>
                  <a:schemeClr val="accent6">
                    <a:lumMod val="75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</a:rPr>
              <a:t> </a:t>
            </a:r>
            <a:r>
              <a:rPr lang="en-US" sz="8800" dirty="0" err="1" smtClean="0">
                <a:ln w="0"/>
                <a:solidFill>
                  <a:schemeClr val="accent6">
                    <a:lumMod val="75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</a:rPr>
              <a:t>স্বাগতম</a:t>
            </a:r>
            <a:endParaRPr lang="en-US" sz="8800" dirty="0">
              <a:ln w="0"/>
              <a:solidFill>
                <a:schemeClr val="accent6">
                  <a:lumMod val="75000"/>
                </a:schemeClr>
              </a:soli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63914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74D18AF8-D4A0-49FD-AE5D-662ACE140294}"/>
                  </a:ext>
                </a:extLst>
              </p:cNvPr>
              <p:cNvSpPr txBox="1"/>
              <p:nvPr/>
            </p:nvSpPr>
            <p:spPr>
              <a:xfrm>
                <a:off x="351692" y="1976883"/>
                <a:ext cx="11477772" cy="27392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US" sz="3200" i="1" dirty="0" smtClean="0">
                  <a:solidFill>
                    <a:schemeClr val="tx1"/>
                  </a:solidFill>
                  <a:latin typeface="Cambria Math" panose="02040503050406030204" pitchFamily="18" charset="0"/>
                  <a:cs typeface="NikoshBAN" panose="02000000000000000000" pitchFamily="2" charset="0"/>
                </a:endParaRPr>
              </a:p>
              <a:p>
                <a:r>
                  <a:rPr lang="en-US" sz="3200" dirty="0" smtClean="0">
                    <a:solidFill>
                      <a:schemeClr val="tx1"/>
                    </a:solidFill>
                    <a:cs typeface="NikoshBAN" panose="02000000000000000000" pitchFamily="2" charset="0"/>
                  </a:rPr>
                  <a:t>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32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nCH</m:t>
                        </m:r>
                      </m:e>
                      <m:sub>
                        <m:r>
                          <a:rPr lang="en-US" sz="32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2</m:t>
                        </m:r>
                      </m:sub>
                    </m:sSub>
                    <m:r>
                      <a:rPr lang="en-US" sz="320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sz="32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CH</m:t>
                    </m:r>
                  </m:oMath>
                </a14:m>
                <a:r>
                  <a:rPr lang="en-US" sz="32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                          </a:t>
                </a:r>
                <a:r>
                  <a:rPr lang="en-US" sz="3200" dirty="0" smtClean="0">
                    <a:solidFill>
                      <a:schemeClr val="tx1"/>
                    </a:solidFill>
                    <a:cs typeface="NikoshBAN" panose="02000000000000000000" pitchFamily="2" charset="0"/>
                  </a:rPr>
                  <a:t> </a:t>
                </a:r>
                <a:r>
                  <a:rPr lang="en-US" sz="3200" dirty="0">
                    <a:solidFill>
                      <a:schemeClr val="tx1"/>
                    </a:solidFill>
                    <a:cs typeface="NikoshBAN" panose="02000000000000000000" pitchFamily="2" charset="0"/>
                  </a:rPr>
                  <a:t>[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sSubPr>
                      <m:e>
                        <m:r>
                          <a:rPr lang="en-US" sz="32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  </m:t>
                        </m:r>
                        <m:r>
                          <m:rPr>
                            <m:sty m:val="p"/>
                          </m:rPr>
                          <a:rPr lang="en-US" sz="32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CH</m:t>
                        </m:r>
                      </m:e>
                      <m:sub>
                        <m:r>
                          <a:rPr lang="en-US" sz="32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2</m:t>
                        </m:r>
                      </m:sub>
                    </m:sSub>
                    <m:r>
                      <a:rPr lang="en-US" sz="32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−</m:t>
                    </m:r>
                    <m:r>
                      <m:rPr>
                        <m:sty m:val="p"/>
                      </m:rPr>
                      <a:rPr lang="en-US" sz="32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CH</m:t>
                    </m:r>
                    <m:r>
                      <a:rPr lang="en-US" sz="32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 ]</m:t>
                    </m:r>
                  </m:oMath>
                </a14:m>
                <a:endParaRPr lang="en-US" sz="3600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endParaRPr lang="en-US" sz="3600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endParaRPr lang="en-US" sz="3600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r>
                  <a:rPr lang="en-US" sz="3600" dirty="0" err="1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পলিপ্রোপিন</a:t>
                </a:r>
                <a:r>
                  <a:rPr lang="en-US" sz="36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600" dirty="0" err="1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পলিথিনের</a:t>
                </a:r>
                <a:r>
                  <a:rPr lang="en-US" sz="36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600" dirty="0" err="1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চেয়ে</a:t>
                </a:r>
                <a:r>
                  <a:rPr lang="en-US" sz="36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600" dirty="0" err="1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শক্ত</a:t>
                </a:r>
                <a:r>
                  <a:rPr lang="en-US" sz="36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ও </a:t>
                </a:r>
                <a:r>
                  <a:rPr lang="en-US" sz="3600" dirty="0" err="1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হালকা</a:t>
                </a:r>
                <a:r>
                  <a:rPr lang="en-US" sz="36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।</a:t>
                </a: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74D18AF8-D4A0-49FD-AE5D-662ACE14029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692" y="1976883"/>
                <a:ext cx="11477772" cy="2739211"/>
              </a:xfrm>
              <a:prstGeom prst="rect">
                <a:avLst/>
              </a:prstGeom>
              <a:blipFill>
                <a:blip r:embed="rId2"/>
                <a:stretch>
                  <a:fillRect l="-1646" b="-84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Arrow Connector 6"/>
          <p:cNvCxnSpPr/>
          <p:nvPr/>
        </p:nvCxnSpPr>
        <p:spPr>
          <a:xfrm>
            <a:off x="3390314" y="2812215"/>
            <a:ext cx="2954219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432515" y="2370961"/>
            <a:ext cx="28135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140 </a:t>
            </a:r>
            <a:r>
              <a:rPr lang="en-US" sz="2800" dirty="0" err="1" smtClean="0"/>
              <a:t>atm</a:t>
            </a:r>
            <a:r>
              <a:rPr lang="en-US" sz="2800" dirty="0" smtClean="0"/>
              <a:t>, 120</a:t>
            </a:r>
            <a:r>
              <a:rPr lang="en-US" sz="28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°</a:t>
            </a:r>
            <a:r>
              <a:rPr lang="en-US" sz="2800" dirty="0" smtClean="0">
                <a:cs typeface="SutonnyOMJ" panose="01010600010101010101" pitchFamily="2" charset="0"/>
              </a:rPr>
              <a:t>C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3389729" y="2795205"/>
            <a:ext cx="26025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/>
              <a:t>TiCl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8120573" y="3184352"/>
                <a:ext cx="98661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</m:ctrlPr>
                        </m:sSubPr>
                        <m:e>
                          <m:r>
                            <a:rPr lang="en-US" sz="2800"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800"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  <m:t>CH</m:t>
                          </m:r>
                        </m:e>
                        <m:sub>
                          <m:r>
                            <a:rPr lang="en-US" sz="2800"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20573" y="3184352"/>
                <a:ext cx="986617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Connector 10"/>
          <p:cNvCxnSpPr/>
          <p:nvPr/>
        </p:nvCxnSpPr>
        <p:spPr>
          <a:xfrm>
            <a:off x="8906123" y="2795205"/>
            <a:ext cx="436099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808765" y="2812214"/>
            <a:ext cx="436099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8988655" y="2491690"/>
            <a:ext cx="35298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aseline="-25000" dirty="0"/>
              <a:t>n</a:t>
            </a:r>
            <a:endParaRPr lang="en-SG" dirty="0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পলিপ্রোপিনঃ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4915882" y="2733650"/>
            <a:ext cx="32893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aseline="-25000" dirty="0"/>
              <a:t>4</a:t>
            </a:r>
            <a:endParaRPr lang="en-SG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8526294" y="2949948"/>
            <a:ext cx="0" cy="31220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 rot="21004894">
                <a:off x="2301530" y="3097516"/>
                <a:ext cx="72905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</m:ctrlPr>
                        </m:sSubPr>
                        <m:e>
                          <m:r>
                            <a:rPr lang="en-US" sz="2800"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800"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  <m:t>CH</m:t>
                          </m:r>
                        </m:e>
                        <m:sub>
                          <m:r>
                            <a:rPr lang="en-US" sz="2800"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1004894">
                <a:off x="2301530" y="3097516"/>
                <a:ext cx="729054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3" name="Straight Connector 22"/>
          <p:cNvCxnSpPr/>
          <p:nvPr/>
        </p:nvCxnSpPr>
        <p:spPr>
          <a:xfrm>
            <a:off x="2593637" y="2949948"/>
            <a:ext cx="0" cy="31220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8307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িভিনাই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ড 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া 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িভিসিঃ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50E2B4FC-A0B9-4A86-AC53-2538CF739E1F}"/>
                  </a:ext>
                </a:extLst>
              </p:cNvPr>
              <p:cNvSpPr txBox="1"/>
              <p:nvPr/>
            </p:nvSpPr>
            <p:spPr>
              <a:xfrm>
                <a:off x="278129" y="2106637"/>
                <a:ext cx="11651273" cy="15081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US" sz="2800" i="1" dirty="0" smtClean="0">
                  <a:latin typeface="Cambria Math" panose="02040503050406030204" pitchFamily="18" charset="0"/>
                  <a:cs typeface="NikoshBAN" panose="02000000000000000000" pitchFamily="2" charset="0"/>
                </a:endParaRPr>
              </a:p>
              <a:p>
                <a:endParaRPr lang="en-US" sz="3200" i="1" dirty="0">
                  <a:latin typeface="Cambria Math" panose="02040503050406030204" pitchFamily="18" charset="0"/>
                  <a:cs typeface="NikoshBAN" panose="02000000000000000000" pitchFamily="2" charset="0"/>
                </a:endParaRPr>
              </a:p>
              <a:p>
                <a:r>
                  <a:rPr lang="en-US" sz="3200" dirty="0" smtClean="0">
                    <a:solidFill>
                      <a:schemeClr val="tx1"/>
                    </a:solidFill>
                    <a:cs typeface="NikoshBAN" panose="02000000000000000000" pitchFamily="2" charset="0"/>
                  </a:rPr>
                  <a:t>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𝑛𝐶𝐻</m:t>
                        </m:r>
                      </m:e>
                      <m:sub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2</m:t>
                        </m:r>
                      </m:sub>
                    </m:sSub>
                    <m:r>
                      <a:rPr lang="en-US" sz="32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=</m:t>
                    </m:r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𝐶𝐻</m:t>
                    </m:r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          </m:t>
                    </m:r>
                  </m:oMath>
                </a14:m>
                <a:r>
                  <a:rPr lang="en-SG" sz="3200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    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[  </m:t>
                        </m:r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𝐶𝐻</m:t>
                        </m:r>
                      </m:e>
                      <m:sub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2</m:t>
                        </m:r>
                      </m:sub>
                    </m:sSub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−</m:t>
                    </m:r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𝐶𝐻</m:t>
                    </m:r>
                    <m:r>
                      <a:rPr lang="en-US" sz="32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  ]</m:t>
                    </m:r>
                  </m:oMath>
                </a14:m>
                <a:endParaRPr lang="en-SG" sz="3200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50E2B4FC-A0B9-4A86-AC53-2538CF739E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8129" y="2106637"/>
                <a:ext cx="11651273" cy="150810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Arrow Connector 3"/>
          <p:cNvCxnSpPr/>
          <p:nvPr/>
        </p:nvCxnSpPr>
        <p:spPr>
          <a:xfrm>
            <a:off x="3460652" y="3332721"/>
            <a:ext cx="2954219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3502853" y="2891467"/>
            <a:ext cx="28135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উচ্চ</a:t>
            </a:r>
            <a:r>
              <a:rPr lang="en-US" sz="2800" dirty="0" smtClean="0"/>
              <a:t> </a:t>
            </a:r>
            <a:r>
              <a:rPr lang="en-US" sz="2800" dirty="0" err="1" smtClean="0"/>
              <a:t>চাপ</a:t>
            </a:r>
            <a:r>
              <a:rPr lang="en-US" sz="2800" dirty="0" smtClean="0"/>
              <a:t>, </a:t>
            </a:r>
            <a:r>
              <a:rPr lang="en-US" sz="2800" dirty="0" err="1" smtClean="0"/>
              <a:t>উচ্চ</a:t>
            </a:r>
            <a:r>
              <a:rPr lang="en-US" sz="2800" dirty="0" smtClean="0"/>
              <a:t> </a:t>
            </a:r>
            <a:r>
              <a:rPr lang="en-US" sz="2800" dirty="0" err="1" smtClean="0"/>
              <a:t>তাপমাত্রা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3601325" y="3315711"/>
            <a:ext cx="26025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/>
              <a:t>জৈব</a:t>
            </a:r>
            <a:r>
              <a:rPr lang="en-US" sz="2800" dirty="0" smtClean="0"/>
              <a:t> </a:t>
            </a:r>
            <a:r>
              <a:rPr lang="en-US" sz="2800" dirty="0" err="1" smtClean="0"/>
              <a:t>পারঅক্সাইড</a:t>
            </a:r>
            <a:r>
              <a:rPr lang="en-US" sz="2800" dirty="0" smtClean="0"/>
              <a:t> 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7283409" y="4362151"/>
            <a:ext cx="8114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PVC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8738049" y="3329781"/>
            <a:ext cx="436099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6625882" y="3343849"/>
            <a:ext cx="436099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8919056" y="3040333"/>
            <a:ext cx="33374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aseline="-25000" dirty="0"/>
              <a:t>n</a:t>
            </a:r>
            <a:endParaRPr lang="en-SG" dirty="0"/>
          </a:p>
        </p:txBody>
      </p:sp>
      <p:sp>
        <p:nvSpPr>
          <p:cNvPr id="12" name="TextBox 11"/>
          <p:cNvSpPr txBox="1"/>
          <p:nvPr/>
        </p:nvSpPr>
        <p:spPr>
          <a:xfrm>
            <a:off x="680321" y="4384178"/>
            <a:ext cx="20906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ভিনাই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ড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8094850" y="3838931"/>
            <a:ext cx="5052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Cl</a:t>
            </a:r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8287655" y="3491814"/>
            <a:ext cx="0" cy="395399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150560" y="3838931"/>
            <a:ext cx="5052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Cl</a:t>
            </a:r>
            <a:endParaRPr lang="en-US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2343365" y="3491814"/>
            <a:ext cx="0" cy="395399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3176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পাইপ এর ছবির ফলাফল">
            <a:extLst>
              <a:ext uri="{FF2B5EF4-FFF2-40B4-BE49-F238E27FC236}">
                <a16:creationId xmlns:a16="http://schemas.microsoft.com/office/drawing/2014/main" id="{B677B219-4609-4449-9826-5EC47FC83F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4086796"/>
            <a:ext cx="4811151" cy="277120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কার্পেট এর ছবির ফলাফল">
            <a:extLst>
              <a:ext uri="{FF2B5EF4-FFF2-40B4-BE49-F238E27FC236}">
                <a16:creationId xmlns:a16="http://schemas.microsoft.com/office/drawing/2014/main" id="{7499E973-59C3-4C7C-82FE-8381F7F1A3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1150" y="4086794"/>
            <a:ext cx="4529797" cy="272037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Oval 1">
            <a:extLst>
              <a:ext uri="{FF2B5EF4-FFF2-40B4-BE49-F238E27FC236}">
                <a16:creationId xmlns:a16="http://schemas.microsoft.com/office/drawing/2014/main" id="{502D678A-A070-4854-BF65-63119752C58F}"/>
              </a:ext>
            </a:extLst>
          </p:cNvPr>
          <p:cNvSpPr/>
          <p:nvPr/>
        </p:nvSpPr>
        <p:spPr>
          <a:xfrm>
            <a:off x="2030171" y="2600588"/>
            <a:ext cx="8747393" cy="1671020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দ</a:t>
            </a:r>
            <a:r>
              <a:rPr lang="as-IN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ড়</a:t>
            </a:r>
            <a:r>
              <a:rPr 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ি,</a:t>
            </a:r>
            <a:r>
              <a:rPr lang="as-IN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প</a:t>
            </a:r>
            <a:r>
              <a:rPr 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া</a:t>
            </a:r>
            <a:r>
              <a:rPr lang="as-IN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ই</a:t>
            </a:r>
            <a:r>
              <a:rPr 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প,</a:t>
            </a:r>
            <a:r>
              <a:rPr lang="as-IN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ক</a:t>
            </a:r>
            <a:r>
              <a:rPr 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া</a:t>
            </a:r>
            <a:r>
              <a:rPr lang="as-IN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র</a:t>
            </a:r>
            <a:r>
              <a:rPr lang="en-US" sz="3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্পেট</a:t>
            </a:r>
            <a:r>
              <a:rPr 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তৈরিতে</a:t>
            </a:r>
            <a:r>
              <a:rPr 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পলিপ্রোপিন</a:t>
            </a:r>
            <a:r>
              <a:rPr 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as-IN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ও</a:t>
            </a:r>
            <a:r>
              <a:rPr 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ভিনাইল</a:t>
            </a:r>
            <a:r>
              <a:rPr 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ক্লোরাইড</a:t>
            </a:r>
            <a:r>
              <a:rPr 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ব্যবহার</a:t>
            </a:r>
            <a:r>
              <a:rPr 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করা</a:t>
            </a:r>
            <a:r>
              <a:rPr 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হয়</a:t>
            </a:r>
            <a:r>
              <a:rPr 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। </a:t>
            </a:r>
            <a:endParaRPr lang="en-SG" sz="3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715065" cy="271506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5065" y="-1"/>
            <a:ext cx="3967089" cy="272279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2154" y="-2"/>
            <a:ext cx="2722800" cy="27228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4954" y="-3"/>
            <a:ext cx="2787046" cy="2722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9985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2F185B7-2F72-4D72-B72E-C00092498678}"/>
              </a:ext>
            </a:extLst>
          </p:cNvPr>
          <p:cNvSpPr txBox="1"/>
          <p:nvPr/>
        </p:nvSpPr>
        <p:spPr>
          <a:xfrm>
            <a:off x="389234" y="933141"/>
            <a:ext cx="11526101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ঘনীভবন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পলিমারঃ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err="1">
                <a:solidFill>
                  <a:schemeClr val="tx1"/>
                </a:solidFill>
                <a:latin typeface="Century Gothic" panose="020B0502020202020204" pitchFamily="34" charset="0"/>
                <a:cs typeface="NikoshBAN" panose="02000000000000000000" pitchFamily="2" charset="0"/>
              </a:rPr>
              <a:t>যে</a:t>
            </a:r>
            <a:r>
              <a:rPr lang="en-US" sz="3200" dirty="0">
                <a:solidFill>
                  <a:schemeClr val="tx1"/>
                </a:solidFill>
                <a:latin typeface="Century Gothic" panose="020B0502020202020204" pitchFamily="34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Century Gothic" panose="020B0502020202020204" pitchFamily="34" charset="0"/>
                <a:cs typeface="NikoshBAN" panose="02000000000000000000" pitchFamily="2" charset="0"/>
              </a:rPr>
              <a:t>পলিমারকরণ</a:t>
            </a:r>
            <a:r>
              <a:rPr lang="en-US" sz="3200" dirty="0">
                <a:solidFill>
                  <a:schemeClr val="tx1"/>
                </a:solidFill>
                <a:latin typeface="Century Gothic" panose="020B0502020202020204" pitchFamily="34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Century Gothic" panose="020B0502020202020204" pitchFamily="34" charset="0"/>
                <a:cs typeface="NikoshBAN" panose="02000000000000000000" pitchFamily="2" charset="0"/>
              </a:rPr>
              <a:t>বিক্রিয়ায়</a:t>
            </a:r>
            <a:r>
              <a:rPr lang="en-US" sz="3200" dirty="0">
                <a:solidFill>
                  <a:schemeClr val="tx1"/>
                </a:solidFill>
                <a:latin typeface="Century Gothic" panose="020B0502020202020204" pitchFamily="34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Century Gothic" panose="020B0502020202020204" pitchFamily="34" charset="0"/>
                <a:cs typeface="NikoshBAN" panose="02000000000000000000" pitchFamily="2" charset="0"/>
              </a:rPr>
              <a:t>মনোমার</a:t>
            </a:r>
            <a:r>
              <a:rPr lang="en-US" sz="3200" dirty="0">
                <a:solidFill>
                  <a:schemeClr val="tx1"/>
                </a:solidFill>
                <a:latin typeface="Century Gothic" panose="020B0502020202020204" pitchFamily="34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Century Gothic" panose="020B0502020202020204" pitchFamily="34" charset="0"/>
                <a:cs typeface="NikoshBAN" panose="02000000000000000000" pitchFamily="2" charset="0"/>
              </a:rPr>
              <a:t>অণুসমূহ</a:t>
            </a:r>
            <a:r>
              <a:rPr lang="en-US" sz="3200" dirty="0">
                <a:solidFill>
                  <a:schemeClr val="tx1"/>
                </a:solidFill>
                <a:latin typeface="Century Gothic" panose="020B0502020202020204" pitchFamily="34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solidFill>
                  <a:schemeClr val="tx1"/>
                </a:solidFill>
                <a:latin typeface="Century Gothic" panose="020B0502020202020204" pitchFamily="34" charset="0"/>
                <a:cs typeface="NikoshBAN" panose="02000000000000000000" pitchFamily="2" charset="0"/>
              </a:rPr>
              <a:t>প</a:t>
            </a:r>
            <a:r>
              <a:rPr lang="en-US" sz="3200" dirty="0">
                <a:solidFill>
                  <a:schemeClr val="tx1"/>
                </a:solidFill>
                <a:latin typeface="Century Gothic" panose="020B0502020202020204" pitchFamily="34" charset="0"/>
                <a:cs typeface="NikoshBAN" panose="02000000000000000000" pitchFamily="2" charset="0"/>
              </a:rPr>
              <a:t>র</a:t>
            </a:r>
            <a:r>
              <a:rPr lang="as-IN" sz="3200" dirty="0">
                <a:solidFill>
                  <a:schemeClr val="tx1"/>
                </a:solidFill>
                <a:latin typeface="Century Gothic" panose="020B0502020202020204" pitchFamily="34" charset="0"/>
                <a:cs typeface="NikoshBAN" panose="02000000000000000000" pitchFamily="2" charset="0"/>
              </a:rPr>
              <a:t>স</a:t>
            </a:r>
            <a:r>
              <a:rPr lang="en-US" sz="3200" dirty="0">
                <a:solidFill>
                  <a:schemeClr val="tx1"/>
                </a:solidFill>
                <a:latin typeface="Century Gothic" panose="020B0502020202020204" pitchFamily="34" charset="0"/>
                <a:cs typeface="NikoshBAN" panose="02000000000000000000" pitchFamily="2" charset="0"/>
              </a:rPr>
              <a:t>্</a:t>
            </a:r>
            <a:r>
              <a:rPr lang="as-IN" sz="3200" dirty="0">
                <a:solidFill>
                  <a:schemeClr val="tx1"/>
                </a:solidFill>
                <a:latin typeface="Century Gothic" panose="020B0502020202020204" pitchFamily="34" charset="0"/>
                <a:cs typeface="NikoshBAN" panose="02000000000000000000" pitchFamily="2" charset="0"/>
              </a:rPr>
              <a:t>প</a:t>
            </a:r>
            <a:r>
              <a:rPr lang="en-US" sz="3200" dirty="0">
                <a:solidFill>
                  <a:schemeClr val="tx1"/>
                </a:solidFill>
                <a:latin typeface="Century Gothic" panose="020B0502020202020204" pitchFamily="34" charset="0"/>
                <a:cs typeface="NikoshBAN" panose="02000000000000000000" pitchFamily="2" charset="0"/>
              </a:rPr>
              <a:t>র</a:t>
            </a:r>
            <a:r>
              <a:rPr lang="as-IN" sz="3200" dirty="0">
                <a:solidFill>
                  <a:schemeClr val="tx1"/>
                </a:solidFill>
                <a:latin typeface="Century Gothic" panose="020B0502020202020204" pitchFamily="34" charset="0"/>
                <a:cs typeface="NikoshBAN" panose="02000000000000000000" pitchFamily="2" charset="0"/>
              </a:rPr>
              <a:t>ে</a:t>
            </a:r>
            <a:r>
              <a:rPr lang="en-US" sz="3200" dirty="0">
                <a:solidFill>
                  <a:schemeClr val="tx1"/>
                </a:solidFill>
                <a:latin typeface="Century Gothic" panose="020B0502020202020204" pitchFamily="34" charset="0"/>
                <a:cs typeface="NikoshBAN" panose="02000000000000000000" pitchFamily="2" charset="0"/>
              </a:rPr>
              <a:t>র </a:t>
            </a:r>
            <a:r>
              <a:rPr lang="as-IN" sz="3200" dirty="0">
                <a:solidFill>
                  <a:schemeClr val="tx1"/>
                </a:solidFill>
                <a:latin typeface="Century Gothic" panose="020B0502020202020204" pitchFamily="34" charset="0"/>
                <a:cs typeface="NikoshBAN" panose="02000000000000000000" pitchFamily="2" charset="0"/>
              </a:rPr>
              <a:t>স</a:t>
            </a:r>
            <a:r>
              <a:rPr lang="en-US" sz="3200" dirty="0" err="1">
                <a:solidFill>
                  <a:schemeClr val="tx1"/>
                </a:solidFill>
                <a:latin typeface="Century Gothic" panose="020B0502020202020204" pitchFamily="34" charset="0"/>
                <a:cs typeface="NikoshBAN" panose="02000000000000000000" pitchFamily="2" charset="0"/>
              </a:rPr>
              <a:t>াথে</a:t>
            </a:r>
            <a:r>
              <a:rPr lang="en-US" sz="3200" dirty="0">
                <a:solidFill>
                  <a:schemeClr val="tx1"/>
                </a:solidFill>
                <a:latin typeface="Century Gothic" panose="020B0502020202020204" pitchFamily="34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Century Gothic" panose="020B0502020202020204" pitchFamily="34" charset="0"/>
                <a:cs typeface="NikoshBAN" panose="02000000000000000000" pitchFamily="2" charset="0"/>
              </a:rPr>
              <a:t>যুক্ত</a:t>
            </a:r>
            <a:r>
              <a:rPr lang="en-US" sz="3200" dirty="0">
                <a:solidFill>
                  <a:schemeClr val="tx1"/>
                </a:solidFill>
                <a:latin typeface="Century Gothic" panose="020B0502020202020204" pitchFamily="34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Century Gothic" panose="020B0502020202020204" pitchFamily="34" charset="0"/>
                <a:cs typeface="NikoshBAN" panose="02000000000000000000" pitchFamily="2" charset="0"/>
              </a:rPr>
              <a:t>হবার</a:t>
            </a:r>
            <a:r>
              <a:rPr lang="en-US" sz="3200" dirty="0">
                <a:solidFill>
                  <a:schemeClr val="tx1"/>
                </a:solidFill>
                <a:latin typeface="Century Gothic" panose="020B0502020202020204" pitchFamily="34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Century Gothic" panose="020B0502020202020204" pitchFamily="34" charset="0"/>
                <a:cs typeface="NikoshBAN" panose="02000000000000000000" pitchFamily="2" charset="0"/>
              </a:rPr>
              <a:t>সময়</a:t>
            </a:r>
            <a:r>
              <a:rPr lang="en-US" sz="3200" dirty="0">
                <a:solidFill>
                  <a:schemeClr val="tx1"/>
                </a:solidFill>
                <a:latin typeface="Century Gothic" panose="020B0502020202020204" pitchFamily="34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Century Gothic" panose="020B0502020202020204" pitchFamily="34" charset="0"/>
                <a:cs typeface="NikoshBAN" panose="02000000000000000000" pitchFamily="2" charset="0"/>
              </a:rPr>
              <a:t>ক্ষুদ্র</a:t>
            </a:r>
            <a:r>
              <a:rPr lang="en-US" sz="3200" dirty="0">
                <a:solidFill>
                  <a:schemeClr val="tx1"/>
                </a:solidFill>
                <a:latin typeface="Century Gothic" panose="020B0502020202020204" pitchFamily="34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Century Gothic" panose="020B0502020202020204" pitchFamily="34" charset="0"/>
                <a:cs typeface="NikoshBAN" panose="02000000000000000000" pitchFamily="2" charset="0"/>
              </a:rPr>
              <a:t>ক্</a:t>
            </a:r>
            <a:r>
              <a:rPr lang="as-IN" sz="3200" dirty="0">
                <a:solidFill>
                  <a:schemeClr val="tx1"/>
                </a:solidFill>
                <a:latin typeface="Century Gothic" panose="020B0502020202020204" pitchFamily="34" charset="0"/>
                <a:cs typeface="NikoshBAN" panose="02000000000000000000" pitchFamily="2" charset="0"/>
              </a:rPr>
              <a:t>ষ</a:t>
            </a:r>
            <a:r>
              <a:rPr lang="en-US" sz="3200" dirty="0">
                <a:solidFill>
                  <a:schemeClr val="tx1"/>
                </a:solidFill>
                <a:latin typeface="Century Gothic" panose="020B0502020202020204" pitchFamily="34" charset="0"/>
                <a:cs typeface="NikoshBAN" panose="02000000000000000000" pitchFamily="2" charset="0"/>
              </a:rPr>
              <a:t>ু</a:t>
            </a:r>
            <a:r>
              <a:rPr lang="as-IN" sz="3200" dirty="0">
                <a:solidFill>
                  <a:schemeClr val="tx1"/>
                </a:solidFill>
                <a:latin typeface="Century Gothic" panose="020B0502020202020204" pitchFamily="34" charset="0"/>
                <a:cs typeface="NikoshBAN" panose="02000000000000000000" pitchFamily="2" charset="0"/>
              </a:rPr>
              <a:t>দ</a:t>
            </a:r>
            <a:r>
              <a:rPr lang="en-US" sz="3200" dirty="0">
                <a:solidFill>
                  <a:schemeClr val="tx1"/>
                </a:solidFill>
                <a:latin typeface="Century Gothic" panose="020B0502020202020204" pitchFamily="34" charset="0"/>
                <a:cs typeface="NikoshBAN" panose="02000000000000000000" pitchFamily="2" charset="0"/>
              </a:rPr>
              <a:t>্</a:t>
            </a:r>
            <a:r>
              <a:rPr lang="as-IN" sz="3200" dirty="0">
                <a:solidFill>
                  <a:schemeClr val="tx1"/>
                </a:solidFill>
                <a:latin typeface="Century Gothic" panose="020B0502020202020204" pitchFamily="34" charset="0"/>
                <a:cs typeface="NikoshBAN" panose="02000000000000000000" pitchFamily="2" charset="0"/>
              </a:rPr>
              <a:t>র</a:t>
            </a:r>
            <a:r>
              <a:rPr lang="en-US" sz="3200" dirty="0">
                <a:solidFill>
                  <a:schemeClr val="tx1"/>
                </a:solidFill>
                <a:latin typeface="Century Gothic" panose="020B0502020202020204" pitchFamily="34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solidFill>
                  <a:schemeClr val="tx1"/>
                </a:solidFill>
                <a:latin typeface="Century Gothic" panose="020B0502020202020204" pitchFamily="34" charset="0"/>
                <a:cs typeface="NikoshBAN" panose="02000000000000000000" pitchFamily="2" charset="0"/>
              </a:rPr>
              <a:t>অ</a:t>
            </a:r>
            <a:r>
              <a:rPr lang="en-US" sz="3200" dirty="0">
                <a:solidFill>
                  <a:schemeClr val="tx1"/>
                </a:solidFill>
                <a:latin typeface="Century Gothic" panose="020B0502020202020204" pitchFamily="34" charset="0"/>
                <a:cs typeface="NikoshBAN" panose="02000000000000000000" pitchFamily="2" charset="0"/>
              </a:rPr>
              <a:t>ণ</a:t>
            </a:r>
            <a:r>
              <a:rPr lang="as-IN" sz="3200" dirty="0">
                <a:solidFill>
                  <a:schemeClr val="tx1"/>
                </a:solidFill>
                <a:latin typeface="Century Gothic" panose="020B0502020202020204" pitchFamily="34" charset="0"/>
                <a:cs typeface="NikoshBAN" panose="02000000000000000000" pitchFamily="2" charset="0"/>
              </a:rPr>
              <a:t>ু</a:t>
            </a:r>
            <a:r>
              <a:rPr lang="en-US" sz="3200" dirty="0">
                <a:solidFill>
                  <a:schemeClr val="tx1"/>
                </a:solidFill>
                <a:latin typeface="Century Gothic" panose="020B0502020202020204" pitchFamily="34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solidFill>
                  <a:schemeClr val="tx1"/>
                </a:solidFill>
                <a:latin typeface="Century Gothic" panose="020B0502020202020204" pitchFamily="34" charset="0"/>
                <a:cs typeface="NikoshBAN" panose="02000000000000000000" pitchFamily="2" charset="0"/>
              </a:rPr>
              <a:t>য</a:t>
            </a:r>
            <a:r>
              <a:rPr lang="en-US" sz="3200" dirty="0">
                <a:solidFill>
                  <a:schemeClr val="tx1"/>
                </a:solidFill>
                <a:latin typeface="Century Gothic" panose="020B0502020202020204" pitchFamily="34" charset="0"/>
                <a:cs typeface="NikoshBAN" panose="02000000000000000000" pitchFamily="2" charset="0"/>
              </a:rPr>
              <a:t>ে</a:t>
            </a:r>
            <a:r>
              <a:rPr lang="as-IN" sz="3200" dirty="0">
                <a:solidFill>
                  <a:schemeClr val="tx1"/>
                </a:solidFill>
                <a:latin typeface="Century Gothic" panose="020B0502020202020204" pitchFamily="34" charset="0"/>
                <a:cs typeface="NikoshBAN" panose="02000000000000000000" pitchFamily="2" charset="0"/>
              </a:rPr>
              <a:t>ম</a:t>
            </a:r>
            <a:r>
              <a:rPr lang="en-US" sz="3200" dirty="0">
                <a:solidFill>
                  <a:schemeClr val="tx1"/>
                </a:solidFill>
                <a:latin typeface="Century Gothic" panose="020B0502020202020204" pitchFamily="34" charset="0"/>
                <a:cs typeface="NikoshBAN" panose="02000000000000000000" pitchFamily="2" charset="0"/>
              </a:rPr>
              <a:t>ন-</a:t>
            </a:r>
            <a:r>
              <a:rPr lang="as-IN" sz="3200" dirty="0">
                <a:solidFill>
                  <a:schemeClr val="tx1"/>
                </a:solidFill>
                <a:latin typeface="Century Gothic" panose="020B0502020202020204" pitchFamily="34" charset="0"/>
                <a:cs typeface="NikoshBAN" panose="02000000000000000000" pitchFamily="2" charset="0"/>
              </a:rPr>
              <a:t>প</a:t>
            </a:r>
            <a:r>
              <a:rPr lang="en-US" sz="3200" dirty="0">
                <a:solidFill>
                  <a:schemeClr val="tx1"/>
                </a:solidFill>
                <a:latin typeface="Century Gothic" panose="020B0502020202020204" pitchFamily="34" charset="0"/>
                <a:cs typeface="NikoshBAN" panose="02000000000000000000" pitchFamily="2" charset="0"/>
              </a:rPr>
              <a:t>া</a:t>
            </a:r>
            <a:r>
              <a:rPr lang="as-IN" sz="3200" dirty="0">
                <a:solidFill>
                  <a:schemeClr val="tx1"/>
                </a:solidFill>
                <a:latin typeface="Century Gothic" panose="020B0502020202020204" pitchFamily="34" charset="0"/>
                <a:cs typeface="NikoshBAN" panose="02000000000000000000" pitchFamily="2" charset="0"/>
              </a:rPr>
              <a:t>ন</a:t>
            </a:r>
            <a:r>
              <a:rPr lang="en-US" sz="3200" dirty="0">
                <a:solidFill>
                  <a:schemeClr val="tx1"/>
                </a:solidFill>
                <a:latin typeface="Century Gothic" panose="020B0502020202020204" pitchFamily="34" charset="0"/>
                <a:cs typeface="NikoshBAN" panose="02000000000000000000" pitchFamily="2" charset="0"/>
              </a:rPr>
              <a:t>ি,</a:t>
            </a:r>
            <a:r>
              <a:rPr lang="as-IN" sz="3200" dirty="0">
                <a:solidFill>
                  <a:schemeClr val="tx1"/>
                </a:solidFill>
                <a:latin typeface="Century Gothic" panose="020B0502020202020204" pitchFamily="34" charset="0"/>
                <a:cs typeface="NikoshBAN" panose="02000000000000000000" pitchFamily="2" charset="0"/>
              </a:rPr>
              <a:t>ক</a:t>
            </a:r>
            <a:r>
              <a:rPr lang="en-US" sz="3200" dirty="0">
                <a:solidFill>
                  <a:schemeClr val="tx1"/>
                </a:solidFill>
                <a:latin typeface="Century Gothic" panose="020B0502020202020204" pitchFamily="34" charset="0"/>
                <a:cs typeface="NikoshBAN" panose="02000000000000000000" pitchFamily="2" charset="0"/>
              </a:rPr>
              <a:t>া</a:t>
            </a:r>
            <a:r>
              <a:rPr lang="as-IN" sz="3200" dirty="0">
                <a:solidFill>
                  <a:schemeClr val="tx1"/>
                </a:solidFill>
                <a:latin typeface="Century Gothic" panose="020B0502020202020204" pitchFamily="34" charset="0"/>
                <a:cs typeface="NikoshBAN" panose="02000000000000000000" pitchFamily="2" charset="0"/>
              </a:rPr>
              <a:t>র</a:t>
            </a:r>
            <a:r>
              <a:rPr lang="en-US" sz="3200" dirty="0" err="1">
                <a:solidFill>
                  <a:schemeClr val="tx1"/>
                </a:solidFill>
                <a:latin typeface="Century Gothic" panose="020B0502020202020204" pitchFamily="34" charset="0"/>
                <a:cs typeface="NikoshBAN" panose="02000000000000000000" pitchFamily="2" charset="0"/>
              </a:rPr>
              <a:t>্বন</a:t>
            </a:r>
            <a:r>
              <a:rPr lang="en-US" sz="3200" dirty="0">
                <a:solidFill>
                  <a:schemeClr val="tx1"/>
                </a:solidFill>
                <a:latin typeface="Century Gothic" panose="020B0502020202020204" pitchFamily="34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Century Gothic" panose="020B0502020202020204" pitchFamily="34" charset="0"/>
                <a:cs typeface="NikoshBAN" panose="02000000000000000000" pitchFamily="2" charset="0"/>
              </a:rPr>
              <a:t>ডাই-অক্সাইড</a:t>
            </a:r>
            <a:r>
              <a:rPr lang="en-US" sz="3200" dirty="0">
                <a:solidFill>
                  <a:schemeClr val="tx1"/>
                </a:solidFill>
                <a:latin typeface="Century Gothic" panose="020B0502020202020204" pitchFamily="34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Century Gothic" panose="020B0502020202020204" pitchFamily="34" charset="0"/>
                <a:cs typeface="NikoshBAN" panose="02000000000000000000" pitchFamily="2" charset="0"/>
              </a:rPr>
              <a:t>ইত্যাদি</a:t>
            </a:r>
            <a:r>
              <a:rPr lang="en-US" sz="3200" dirty="0">
                <a:solidFill>
                  <a:schemeClr val="tx1"/>
                </a:solidFill>
                <a:latin typeface="Century Gothic" panose="020B0502020202020204" pitchFamily="34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Century Gothic" panose="020B0502020202020204" pitchFamily="34" charset="0"/>
                <a:cs typeface="NikoshBAN" panose="02000000000000000000" pitchFamily="2" charset="0"/>
              </a:rPr>
              <a:t>অপসারণ</a:t>
            </a:r>
            <a:r>
              <a:rPr lang="en-US" sz="3200" dirty="0">
                <a:solidFill>
                  <a:schemeClr val="tx1"/>
                </a:solidFill>
                <a:latin typeface="Century Gothic" panose="020B0502020202020204" pitchFamily="34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Century Gothic" panose="020B0502020202020204" pitchFamily="34" charset="0"/>
                <a:cs typeface="NikoshBAN" panose="02000000000000000000" pitchFamily="2" charset="0"/>
              </a:rPr>
              <a:t>করে</a:t>
            </a:r>
            <a:r>
              <a:rPr lang="en-US" sz="3200" dirty="0">
                <a:solidFill>
                  <a:schemeClr val="tx1"/>
                </a:solidFill>
                <a:latin typeface="Century Gothic" panose="020B0502020202020204" pitchFamily="34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Century Gothic" panose="020B0502020202020204" pitchFamily="34" charset="0"/>
                <a:cs typeface="NikoshBAN" panose="02000000000000000000" pitchFamily="2" charset="0"/>
              </a:rPr>
              <a:t>সেই</a:t>
            </a:r>
            <a:r>
              <a:rPr lang="en-US" sz="3200" dirty="0">
                <a:solidFill>
                  <a:schemeClr val="tx1"/>
                </a:solidFill>
                <a:latin typeface="Century Gothic" panose="020B0502020202020204" pitchFamily="34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Century Gothic" panose="020B0502020202020204" pitchFamily="34" charset="0"/>
                <a:cs typeface="NikoshBAN" panose="02000000000000000000" pitchFamily="2" charset="0"/>
              </a:rPr>
              <a:t>পলিমারকরণ</a:t>
            </a:r>
            <a:r>
              <a:rPr lang="en-US" sz="3200" dirty="0">
                <a:solidFill>
                  <a:schemeClr val="tx1"/>
                </a:solidFill>
                <a:latin typeface="Century Gothic" panose="020B0502020202020204" pitchFamily="34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Century Gothic" panose="020B0502020202020204" pitchFamily="34" charset="0"/>
                <a:cs typeface="NikoshBAN" panose="02000000000000000000" pitchFamily="2" charset="0"/>
              </a:rPr>
              <a:t>বিক্রিয়াকে</a:t>
            </a:r>
            <a:r>
              <a:rPr lang="en-US" sz="3200" dirty="0">
                <a:solidFill>
                  <a:schemeClr val="tx1"/>
                </a:solidFill>
                <a:latin typeface="Century Gothic" panose="020B0502020202020204" pitchFamily="34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Century Gothic" panose="020B0502020202020204" pitchFamily="34" charset="0"/>
                <a:cs typeface="NikoshBAN" panose="02000000000000000000" pitchFamily="2" charset="0"/>
              </a:rPr>
              <a:t>ঘনী</a:t>
            </a:r>
            <a:r>
              <a:rPr lang="as-IN" sz="3200" dirty="0">
                <a:solidFill>
                  <a:schemeClr val="tx1"/>
                </a:solidFill>
                <a:latin typeface="Century Gothic" panose="020B0502020202020204" pitchFamily="34" charset="0"/>
                <a:cs typeface="NikoshBAN" panose="02000000000000000000" pitchFamily="2" charset="0"/>
              </a:rPr>
              <a:t>ভ</a:t>
            </a:r>
            <a:r>
              <a:rPr lang="en-US" sz="3200" dirty="0">
                <a:solidFill>
                  <a:schemeClr val="tx1"/>
                </a:solidFill>
                <a:latin typeface="Century Gothic" panose="020B0502020202020204" pitchFamily="34" charset="0"/>
                <a:cs typeface="NikoshBAN" panose="02000000000000000000" pitchFamily="2" charset="0"/>
              </a:rPr>
              <a:t>ব</a:t>
            </a:r>
            <a:r>
              <a:rPr lang="as-IN" sz="3200" dirty="0">
                <a:solidFill>
                  <a:schemeClr val="tx1"/>
                </a:solidFill>
                <a:latin typeface="Century Gothic" panose="020B0502020202020204" pitchFamily="34" charset="0"/>
                <a:cs typeface="NikoshBAN" panose="02000000000000000000" pitchFamily="2" charset="0"/>
              </a:rPr>
              <a:t>ন</a:t>
            </a:r>
            <a:r>
              <a:rPr lang="en-US" sz="3200" dirty="0">
                <a:solidFill>
                  <a:schemeClr val="tx1"/>
                </a:solidFill>
                <a:latin typeface="Century Gothic" panose="020B0502020202020204" pitchFamily="34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solidFill>
                  <a:schemeClr val="tx1"/>
                </a:solidFill>
                <a:latin typeface="Century Gothic" panose="020B0502020202020204" pitchFamily="34" charset="0"/>
                <a:cs typeface="NikoshBAN" panose="02000000000000000000" pitchFamily="2" charset="0"/>
              </a:rPr>
              <a:t>প</a:t>
            </a:r>
            <a:r>
              <a:rPr lang="en-US" sz="3200" dirty="0">
                <a:solidFill>
                  <a:schemeClr val="tx1"/>
                </a:solidFill>
                <a:latin typeface="Century Gothic" panose="020B0502020202020204" pitchFamily="34" charset="0"/>
                <a:cs typeface="NikoshBAN" panose="02000000000000000000" pitchFamily="2" charset="0"/>
              </a:rPr>
              <a:t>ল</a:t>
            </a:r>
            <a:r>
              <a:rPr lang="as-IN" sz="3200" dirty="0">
                <a:solidFill>
                  <a:schemeClr val="tx1"/>
                </a:solidFill>
                <a:latin typeface="Century Gothic" panose="020B0502020202020204" pitchFamily="34" charset="0"/>
                <a:cs typeface="NikoshBAN" panose="02000000000000000000" pitchFamily="2" charset="0"/>
              </a:rPr>
              <a:t>ি</a:t>
            </a:r>
            <a:r>
              <a:rPr lang="en-US" sz="3200" dirty="0">
                <a:solidFill>
                  <a:schemeClr val="tx1"/>
                </a:solidFill>
                <a:latin typeface="Century Gothic" panose="020B0502020202020204" pitchFamily="34" charset="0"/>
                <a:cs typeface="NikoshBAN" panose="02000000000000000000" pitchFamily="2" charset="0"/>
              </a:rPr>
              <a:t>ম</a:t>
            </a:r>
            <a:r>
              <a:rPr lang="as-IN" sz="3200" dirty="0">
                <a:solidFill>
                  <a:schemeClr val="tx1"/>
                </a:solidFill>
                <a:latin typeface="Century Gothic" panose="020B0502020202020204" pitchFamily="34" charset="0"/>
                <a:cs typeface="NikoshBAN" panose="02000000000000000000" pitchFamily="2" charset="0"/>
              </a:rPr>
              <a:t>া</a:t>
            </a:r>
            <a:r>
              <a:rPr lang="en-US" sz="3200" dirty="0">
                <a:solidFill>
                  <a:schemeClr val="tx1"/>
                </a:solidFill>
                <a:latin typeface="Century Gothic" panose="020B0502020202020204" pitchFamily="34" charset="0"/>
                <a:cs typeface="NikoshBAN" panose="02000000000000000000" pitchFamily="2" charset="0"/>
              </a:rPr>
              <a:t>র</a:t>
            </a:r>
            <a:r>
              <a:rPr lang="as-IN" sz="3200" dirty="0">
                <a:solidFill>
                  <a:schemeClr val="tx1"/>
                </a:solidFill>
                <a:latin typeface="Century Gothic" panose="020B0502020202020204" pitchFamily="34" charset="0"/>
                <a:cs typeface="NikoshBAN" panose="02000000000000000000" pitchFamily="2" charset="0"/>
              </a:rPr>
              <a:t>ক</a:t>
            </a:r>
            <a:r>
              <a:rPr lang="en-US" sz="3200" dirty="0">
                <a:solidFill>
                  <a:schemeClr val="tx1"/>
                </a:solidFill>
                <a:latin typeface="Century Gothic" panose="020B0502020202020204" pitchFamily="34" charset="0"/>
                <a:cs typeface="NikoshBAN" panose="02000000000000000000" pitchFamily="2" charset="0"/>
              </a:rPr>
              <a:t>র</a:t>
            </a:r>
            <a:r>
              <a:rPr lang="as-IN" sz="3200" dirty="0">
                <a:solidFill>
                  <a:schemeClr val="tx1"/>
                </a:solidFill>
                <a:latin typeface="Century Gothic" panose="020B0502020202020204" pitchFamily="34" charset="0"/>
                <a:cs typeface="NikoshBAN" panose="02000000000000000000" pitchFamily="2" charset="0"/>
              </a:rPr>
              <a:t>ণ</a:t>
            </a:r>
            <a:r>
              <a:rPr lang="en-US" sz="3200" dirty="0">
                <a:solidFill>
                  <a:schemeClr val="tx1"/>
                </a:solidFill>
                <a:latin typeface="Century Gothic" panose="020B0502020202020204" pitchFamily="34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solidFill>
                  <a:schemeClr val="tx1"/>
                </a:solidFill>
                <a:latin typeface="Century Gothic" panose="020B0502020202020204" pitchFamily="34" charset="0"/>
                <a:cs typeface="NikoshBAN" panose="02000000000000000000" pitchFamily="2" charset="0"/>
              </a:rPr>
              <a:t>ব</a:t>
            </a:r>
            <a:r>
              <a:rPr lang="en-US" sz="3200" dirty="0">
                <a:solidFill>
                  <a:schemeClr val="tx1"/>
                </a:solidFill>
                <a:latin typeface="Century Gothic" panose="020B0502020202020204" pitchFamily="34" charset="0"/>
                <a:cs typeface="NikoshBAN" panose="02000000000000000000" pitchFamily="2" charset="0"/>
              </a:rPr>
              <a:t>ি</a:t>
            </a:r>
            <a:r>
              <a:rPr lang="as-IN" sz="3200" dirty="0">
                <a:solidFill>
                  <a:schemeClr val="tx1"/>
                </a:solidFill>
                <a:latin typeface="Century Gothic" panose="020B0502020202020204" pitchFamily="34" charset="0"/>
                <a:cs typeface="NikoshBAN" panose="02000000000000000000" pitchFamily="2" charset="0"/>
              </a:rPr>
              <a:t>ক</a:t>
            </a:r>
            <a:r>
              <a:rPr lang="en-US" sz="3200" dirty="0">
                <a:solidFill>
                  <a:schemeClr val="tx1"/>
                </a:solidFill>
                <a:latin typeface="Century Gothic" panose="020B0502020202020204" pitchFamily="34" charset="0"/>
                <a:cs typeface="NikoshBAN" panose="02000000000000000000" pitchFamily="2" charset="0"/>
              </a:rPr>
              <a:t>্</a:t>
            </a:r>
            <a:r>
              <a:rPr lang="as-IN" sz="3200" dirty="0">
                <a:solidFill>
                  <a:schemeClr val="tx1"/>
                </a:solidFill>
                <a:latin typeface="Century Gothic" panose="020B0502020202020204" pitchFamily="34" charset="0"/>
                <a:cs typeface="NikoshBAN" panose="02000000000000000000" pitchFamily="2" charset="0"/>
              </a:rPr>
              <a:t>র</a:t>
            </a:r>
            <a:r>
              <a:rPr lang="en-US" sz="3200" dirty="0">
                <a:solidFill>
                  <a:schemeClr val="tx1"/>
                </a:solidFill>
                <a:latin typeface="Century Gothic" panose="020B0502020202020204" pitchFamily="34" charset="0"/>
                <a:cs typeface="NikoshBAN" panose="02000000000000000000" pitchFamily="2" charset="0"/>
              </a:rPr>
              <a:t>ি</a:t>
            </a:r>
            <a:r>
              <a:rPr lang="as-IN" sz="3200" dirty="0">
                <a:solidFill>
                  <a:schemeClr val="tx1"/>
                </a:solidFill>
                <a:latin typeface="Century Gothic" panose="020B0502020202020204" pitchFamily="34" charset="0"/>
                <a:cs typeface="NikoshBAN" panose="02000000000000000000" pitchFamily="2" charset="0"/>
              </a:rPr>
              <a:t>য়</a:t>
            </a:r>
            <a:r>
              <a:rPr lang="en-US" sz="3200" dirty="0">
                <a:solidFill>
                  <a:schemeClr val="tx1"/>
                </a:solidFill>
                <a:latin typeface="Century Gothic" panose="020B0502020202020204" pitchFamily="34" charset="0"/>
                <a:cs typeface="NikoshBAN" panose="02000000000000000000" pitchFamily="2" charset="0"/>
              </a:rPr>
              <a:t>া </a:t>
            </a:r>
            <a:r>
              <a:rPr lang="as-IN" sz="3200" dirty="0">
                <a:solidFill>
                  <a:schemeClr val="tx1"/>
                </a:solidFill>
                <a:latin typeface="Century Gothic" panose="020B0502020202020204" pitchFamily="34" charset="0"/>
                <a:cs typeface="NikoshBAN" panose="02000000000000000000" pitchFamily="2" charset="0"/>
              </a:rPr>
              <a:t>ব</a:t>
            </a:r>
            <a:r>
              <a:rPr lang="en-US" sz="3200" dirty="0">
                <a:solidFill>
                  <a:schemeClr val="tx1"/>
                </a:solidFill>
                <a:latin typeface="Century Gothic" panose="020B0502020202020204" pitchFamily="34" charset="0"/>
                <a:cs typeface="NikoshBAN" panose="02000000000000000000" pitchFamily="2" charset="0"/>
              </a:rPr>
              <a:t>ল</a:t>
            </a:r>
            <a:r>
              <a:rPr lang="as-IN" sz="3200" dirty="0">
                <a:solidFill>
                  <a:schemeClr val="tx1"/>
                </a:solidFill>
                <a:latin typeface="Century Gothic" panose="020B0502020202020204" pitchFamily="34" charset="0"/>
                <a:cs typeface="NikoshBAN" panose="02000000000000000000" pitchFamily="2" charset="0"/>
              </a:rPr>
              <a:t>ে</a:t>
            </a:r>
            <a:r>
              <a:rPr lang="en-US" sz="3200" dirty="0">
                <a:solidFill>
                  <a:schemeClr val="tx1"/>
                </a:solidFill>
                <a:latin typeface="Century Gothic" panose="020B0502020202020204" pitchFamily="34" charset="0"/>
                <a:cs typeface="NikoshBAN" panose="02000000000000000000" pitchFamily="2" charset="0"/>
              </a:rPr>
              <a:t>। </a:t>
            </a:r>
            <a:r>
              <a:rPr lang="en-US" sz="3200" dirty="0" err="1">
                <a:solidFill>
                  <a:schemeClr val="tx1"/>
                </a:solidFill>
                <a:latin typeface="Century Gothic" panose="020B0502020202020204" pitchFamily="34" charset="0"/>
                <a:cs typeface="NikoshBAN" panose="02000000000000000000" pitchFamily="2" charset="0"/>
              </a:rPr>
              <a:t>ঘনীভবন</a:t>
            </a:r>
            <a:r>
              <a:rPr lang="en-US" sz="3200" dirty="0">
                <a:solidFill>
                  <a:schemeClr val="tx1"/>
                </a:solidFill>
                <a:latin typeface="Century Gothic" panose="020B0502020202020204" pitchFamily="34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Century Gothic" panose="020B0502020202020204" pitchFamily="34" charset="0"/>
                <a:cs typeface="NikoshBAN" panose="02000000000000000000" pitchFamily="2" charset="0"/>
              </a:rPr>
              <a:t>বিক্রিয়ায়</a:t>
            </a:r>
            <a:r>
              <a:rPr lang="en-US" sz="3200" dirty="0">
                <a:solidFill>
                  <a:schemeClr val="tx1"/>
                </a:solidFill>
                <a:latin typeface="Century Gothic" panose="020B0502020202020204" pitchFamily="34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Century Gothic" panose="020B0502020202020204" pitchFamily="34" charset="0"/>
                <a:cs typeface="NikoshBAN" panose="02000000000000000000" pitchFamily="2" charset="0"/>
              </a:rPr>
              <a:t>নাইলন</a:t>
            </a:r>
            <a:r>
              <a:rPr lang="en-US" sz="3200" dirty="0">
                <a:solidFill>
                  <a:schemeClr val="tx1"/>
                </a:solidFill>
                <a:latin typeface="Century Gothic" panose="020B0502020202020204" pitchFamily="34" charset="0"/>
                <a:cs typeface="NikoshBAN" panose="02000000000000000000" pitchFamily="2" charset="0"/>
              </a:rPr>
              <a:t> 6:6 </a:t>
            </a:r>
            <a:r>
              <a:rPr lang="as-IN" sz="3200" dirty="0">
                <a:solidFill>
                  <a:schemeClr val="tx1"/>
                </a:solidFill>
                <a:latin typeface="Century Gothic" panose="020B0502020202020204" pitchFamily="34" charset="0"/>
                <a:cs typeface="NikoshBAN" panose="02000000000000000000" pitchFamily="2" charset="0"/>
              </a:rPr>
              <a:t>প</a:t>
            </a:r>
            <a:r>
              <a:rPr lang="en-US" sz="3200" dirty="0">
                <a:solidFill>
                  <a:schemeClr val="tx1"/>
                </a:solidFill>
                <a:latin typeface="Century Gothic" panose="020B0502020202020204" pitchFamily="34" charset="0"/>
                <a:cs typeface="NikoshBAN" panose="02000000000000000000" pitchFamily="2" charset="0"/>
              </a:rPr>
              <a:t>ল</a:t>
            </a:r>
            <a:r>
              <a:rPr lang="as-IN" sz="3200" dirty="0">
                <a:solidFill>
                  <a:schemeClr val="tx1"/>
                </a:solidFill>
                <a:latin typeface="Century Gothic" panose="020B0502020202020204" pitchFamily="34" charset="0"/>
                <a:cs typeface="NikoshBAN" panose="02000000000000000000" pitchFamily="2" charset="0"/>
              </a:rPr>
              <a:t>ি</a:t>
            </a:r>
            <a:r>
              <a:rPr lang="en-US" sz="3200" dirty="0">
                <a:solidFill>
                  <a:schemeClr val="tx1"/>
                </a:solidFill>
                <a:latin typeface="Century Gothic" panose="020B0502020202020204" pitchFamily="34" charset="0"/>
                <a:cs typeface="NikoshBAN" panose="02000000000000000000" pitchFamily="2" charset="0"/>
              </a:rPr>
              <a:t>ম</a:t>
            </a:r>
            <a:r>
              <a:rPr lang="as-IN" sz="3200" dirty="0">
                <a:solidFill>
                  <a:schemeClr val="tx1"/>
                </a:solidFill>
                <a:latin typeface="Century Gothic" panose="020B0502020202020204" pitchFamily="34" charset="0"/>
                <a:cs typeface="NikoshBAN" panose="02000000000000000000" pitchFamily="2" charset="0"/>
              </a:rPr>
              <a:t>া</a:t>
            </a:r>
            <a:r>
              <a:rPr lang="en-US" sz="3200" dirty="0">
                <a:solidFill>
                  <a:schemeClr val="tx1"/>
                </a:solidFill>
                <a:latin typeface="Century Gothic" panose="020B0502020202020204" pitchFamily="34" charset="0"/>
                <a:cs typeface="NikoshBAN" panose="02000000000000000000" pitchFamily="2" charset="0"/>
              </a:rPr>
              <a:t>র ত</a:t>
            </a:r>
            <a:r>
              <a:rPr lang="as-IN" sz="3200" dirty="0">
                <a:solidFill>
                  <a:schemeClr val="tx1"/>
                </a:solidFill>
                <a:latin typeface="Century Gothic" panose="020B0502020202020204" pitchFamily="34" charset="0"/>
                <a:cs typeface="NikoshBAN" panose="02000000000000000000" pitchFamily="2" charset="0"/>
              </a:rPr>
              <a:t>ৈ</a:t>
            </a:r>
            <a:r>
              <a:rPr lang="en-US" sz="3200" dirty="0">
                <a:solidFill>
                  <a:schemeClr val="tx1"/>
                </a:solidFill>
                <a:latin typeface="Century Gothic" panose="020B0502020202020204" pitchFamily="34" charset="0"/>
                <a:cs typeface="NikoshBAN" panose="02000000000000000000" pitchFamily="2" charset="0"/>
              </a:rPr>
              <a:t>র</a:t>
            </a:r>
            <a:r>
              <a:rPr lang="as-IN" sz="3200" dirty="0">
                <a:solidFill>
                  <a:schemeClr val="tx1"/>
                </a:solidFill>
                <a:latin typeface="Century Gothic" panose="020B0502020202020204" pitchFamily="34" charset="0"/>
                <a:cs typeface="NikoshBAN" panose="02000000000000000000" pitchFamily="2" charset="0"/>
              </a:rPr>
              <a:t>ি</a:t>
            </a:r>
            <a:r>
              <a:rPr lang="en-US" sz="3200" dirty="0">
                <a:solidFill>
                  <a:schemeClr val="tx1"/>
                </a:solidFill>
                <a:latin typeface="Century Gothic" panose="020B0502020202020204" pitchFamily="34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solidFill>
                  <a:schemeClr val="tx1"/>
                </a:solidFill>
                <a:latin typeface="Century Gothic" panose="020B0502020202020204" pitchFamily="34" charset="0"/>
                <a:cs typeface="NikoshBAN" panose="02000000000000000000" pitchFamily="2" charset="0"/>
              </a:rPr>
              <a:t>হ</a:t>
            </a:r>
            <a:r>
              <a:rPr lang="en-US" sz="3200" dirty="0">
                <a:solidFill>
                  <a:schemeClr val="tx1"/>
                </a:solidFill>
                <a:latin typeface="Century Gothic" panose="020B0502020202020204" pitchFamily="34" charset="0"/>
                <a:cs typeface="NikoshBAN" panose="02000000000000000000" pitchFamily="2" charset="0"/>
              </a:rPr>
              <a:t>য়।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678" y="4268974"/>
            <a:ext cx="3995224" cy="248351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0646" y="4268974"/>
            <a:ext cx="4501661" cy="2483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1510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ঘনীভবন</a:t>
            </a:r>
            <a:r>
              <a:rPr lang="en-US" dirty="0" smtClean="0"/>
              <a:t> </a:t>
            </a:r>
            <a:r>
              <a:rPr lang="en-US" dirty="0" err="1" smtClean="0"/>
              <a:t>পলিমারঃ</a:t>
            </a:r>
            <a:r>
              <a:rPr lang="en-US" dirty="0" smtClean="0"/>
              <a:t>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17714" y="2162702"/>
                <a:ext cx="11713028" cy="3599316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4000" dirty="0" smtClean="0">
                    <a:latin typeface="Century Gothic" panose="020B0502020202020204" pitchFamily="34" charset="0"/>
                    <a:cs typeface="NikoshBAN" panose="02000000000000000000" pitchFamily="2" charset="0"/>
                  </a:rPr>
                  <a:t>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800" i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nHOOC</m:t>
                        </m:r>
                        <m:r>
                          <a:rPr lang="en-US" sz="2800" i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−(</m:t>
                        </m:r>
                        <m:r>
                          <m:rPr>
                            <m:sty m:val="p"/>
                          </m:rPr>
                          <a:rPr lang="en-US" sz="2800" i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CH</m:t>
                        </m:r>
                      </m:e>
                      <m:sub>
                        <m:r>
                          <a:rPr lang="en-US" sz="2800" i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2</m:t>
                        </m:r>
                      </m:sub>
                    </m:sSub>
                    <m:r>
                      <a:rPr lang="en-US" sz="2800" i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)−</m:t>
                    </m:r>
                    <m:r>
                      <m:rPr>
                        <m:sty m:val="p"/>
                      </m:rPr>
                      <a:rPr lang="en-US" sz="2800" i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COOH</m:t>
                    </m:r>
                    <m:r>
                      <a:rPr lang="en-US" sz="2800" i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+  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800" i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nNH</m:t>
                        </m:r>
                      </m:e>
                      <m:sub>
                        <m:r>
                          <a:rPr lang="en-US" sz="2800" i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sSubPr>
                      <m:e>
                        <m:r>
                          <a:rPr lang="en-US" sz="2800" i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−(</m:t>
                        </m:r>
                        <m:r>
                          <m:rPr>
                            <m:sty m:val="p"/>
                          </m:rPr>
                          <a:rPr lang="en-US" sz="2800" i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CH</m:t>
                        </m:r>
                      </m:e>
                      <m:sub>
                        <m:r>
                          <a:rPr lang="en-US" sz="2800" i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2</m:t>
                        </m:r>
                      </m:sub>
                    </m:sSub>
                    <m:r>
                      <a:rPr lang="en-US" sz="2800" i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)</m:t>
                    </m:r>
                    <m:r>
                      <a:rPr lang="en-US" sz="2800" b="0" i="0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 </m:t>
                    </m:r>
                    <m:r>
                      <a:rPr lang="en-US" sz="2800" i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−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800" i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NH</m:t>
                        </m:r>
                      </m:e>
                      <m:sub>
                        <m:r>
                          <a:rPr lang="en-US" sz="2800" i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SG" sz="2000" dirty="0">
                    <a:latin typeface="Century Gothic" panose="020B0502020202020204" pitchFamily="34" charset="0"/>
                    <a:cs typeface="NikoshBAN" panose="02000000000000000000" pitchFamily="2" charset="0"/>
                  </a:rPr>
                  <a:t>       </a:t>
                </a:r>
                <a:endParaRPr lang="en-SG" sz="2000" dirty="0" smtClean="0">
                  <a:latin typeface="Century Gothic" panose="020B0502020202020204" pitchFamily="34" charset="0"/>
                  <a:cs typeface="NikoshBAN" panose="02000000000000000000" pitchFamily="2" charset="0"/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sz="2800" dirty="0" smtClean="0">
                    <a:latin typeface="Century Gothic" panose="020B0502020202020204" pitchFamily="34" charset="0"/>
                    <a:cs typeface="NikoshBAN" panose="02000000000000000000" pitchFamily="2" charset="0"/>
                  </a:rPr>
                  <a:t>		   	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sSubPr>
                      <m:e>
                        <m:r>
                          <a:rPr lang="en-US" sz="2800" b="0" i="0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[  </m:t>
                        </m:r>
                        <m:r>
                          <m:rPr>
                            <m:sty m:val="p"/>
                          </m:rPr>
                          <a:rPr lang="en-US" sz="2800" i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OC</m:t>
                        </m:r>
                        <m:r>
                          <a:rPr lang="en-US" sz="2800" i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−(</m:t>
                        </m:r>
                        <m:r>
                          <m:rPr>
                            <m:sty m:val="p"/>
                          </m:rPr>
                          <a:rPr lang="en-US" sz="2800" i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CH</m:t>
                        </m:r>
                      </m:e>
                      <m:sub>
                        <m:r>
                          <a:rPr lang="en-US" sz="2800" i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2</m:t>
                        </m:r>
                      </m:sub>
                    </m:sSub>
                    <m:r>
                      <a:rPr lang="en-US" sz="2800" i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)</m:t>
                    </m:r>
                    <m:r>
                      <a:rPr lang="en-US" sz="2800" b="0" i="0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   </m:t>
                    </m:r>
                    <m:r>
                      <a:rPr lang="en-US" sz="2800" i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−</m:t>
                    </m:r>
                    <m:r>
                      <m:rPr>
                        <m:sty m:val="p"/>
                      </m:rPr>
                      <a:rPr lang="en-US" sz="2800" i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CONH</m:t>
                    </m:r>
                    <m:r>
                      <a:rPr lang="en-US" sz="2800" i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−</m:t>
                    </m:r>
                  </m:oMath>
                </a14:m>
                <a:r>
                  <a:rPr lang="en-US" sz="2800" dirty="0">
                    <a:latin typeface="Century Gothic" panose="020B0502020202020204" pitchFamily="34" charset="0"/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sSubPr>
                      <m:e>
                        <m:r>
                          <a:rPr lang="en-US" sz="2800" i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en-US" sz="2800" i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CH</m:t>
                        </m:r>
                      </m:e>
                      <m:sub>
                        <m:r>
                          <a:rPr lang="en-US" sz="2800" i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2</m:t>
                        </m:r>
                      </m:sub>
                    </m:sSub>
                    <m:r>
                      <a:rPr lang="en-US" sz="2800" i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)</m:t>
                    </m:r>
                    <m:r>
                      <a:rPr lang="en-US" sz="2800" b="0" i="0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  </m:t>
                    </m:r>
                    <m:r>
                      <a:rPr lang="en-US" sz="2800" i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−</m:t>
                    </m:r>
                    <m:r>
                      <m:rPr>
                        <m:sty m:val="p"/>
                      </m:rPr>
                      <a:rPr lang="en-US" sz="2800" i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NH</m:t>
                    </m:r>
                    <m:r>
                      <a:rPr lang="en-US" sz="2800" b="0" i="0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  ]</m:t>
                    </m:r>
                  </m:oMath>
                </a14:m>
                <a:r>
                  <a:rPr lang="en-SG" sz="4800" dirty="0" smtClean="0">
                    <a:latin typeface="Century Gothic" panose="020B0502020202020204" pitchFamily="34" charset="0"/>
                    <a:cs typeface="NikoshBAN" panose="02000000000000000000" pitchFamily="2" charset="0"/>
                  </a:rPr>
                  <a:t>  </a:t>
                </a:r>
                <a:r>
                  <a:rPr lang="en-US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+ 2n</a:t>
                </a:r>
                <a:r>
                  <a:rPr lang="en-US" dirty="0" smtClean="0"/>
                  <a:t>H</a:t>
                </a:r>
                <a:r>
                  <a:rPr lang="en-US" baseline="-25000" dirty="0" smtClean="0"/>
                  <a:t>2</a:t>
                </a:r>
                <a:r>
                  <a:rPr lang="en-US" dirty="0" smtClean="0"/>
                  <a:t>O</a:t>
                </a:r>
                <a:endParaRPr lang="en-SG" sz="4800" dirty="0">
                  <a:latin typeface="Century Gothic" panose="020B0502020202020204" pitchFamily="34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17714" y="2162702"/>
                <a:ext cx="11713028" cy="3599316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Arrow Connector 4"/>
          <p:cNvCxnSpPr/>
          <p:nvPr/>
        </p:nvCxnSpPr>
        <p:spPr>
          <a:xfrm>
            <a:off x="8621486" y="2569029"/>
            <a:ext cx="1919439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9100456" y="2074911"/>
            <a:ext cx="8478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TiO</a:t>
            </a:r>
            <a:r>
              <a:rPr lang="en-US" sz="2800" baseline="-25000" dirty="0" smtClean="0"/>
              <a:t>2</a:t>
            </a:r>
            <a:endParaRPr lang="en-US" dirty="0"/>
          </a:p>
        </p:txBody>
      </p:sp>
      <p:sp>
        <p:nvSpPr>
          <p:cNvPr id="9" name="Isosceles Triangle 8"/>
          <p:cNvSpPr/>
          <p:nvPr/>
        </p:nvSpPr>
        <p:spPr>
          <a:xfrm>
            <a:off x="9376229" y="2598056"/>
            <a:ext cx="377371" cy="333829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057692" y="2764970"/>
            <a:ext cx="30643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হেক্সামিথিলিন</a:t>
            </a:r>
            <a:r>
              <a:rPr lang="en-US" sz="2400" dirty="0" smtClean="0"/>
              <a:t> </a:t>
            </a:r>
            <a:r>
              <a:rPr lang="en-US" sz="2400" dirty="0" err="1" smtClean="0"/>
              <a:t>ডাই-অ্যামিন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5636950" y="2764970"/>
            <a:ext cx="1808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অ্যাডিপিক</a:t>
            </a:r>
            <a:r>
              <a:rPr lang="en-US" sz="2400" dirty="0" smtClean="0"/>
              <a:t> </a:t>
            </a:r>
            <a:r>
              <a:rPr lang="en-US" sz="2400" dirty="0" err="1" smtClean="0"/>
              <a:t>এসিড</a:t>
            </a:r>
            <a:endParaRPr lang="en-US" sz="2400" dirty="0"/>
          </a:p>
        </p:txBody>
      </p:sp>
      <p:sp>
        <p:nvSpPr>
          <p:cNvPr id="13" name="Rectangle 12"/>
          <p:cNvSpPr/>
          <p:nvPr/>
        </p:nvSpPr>
        <p:spPr>
          <a:xfrm>
            <a:off x="2897841" y="2206245"/>
            <a:ext cx="34015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aseline="-25000" dirty="0" smtClean="0">
                <a:latin typeface="Calibri" panose="020F0502020204030204" pitchFamily="34" charset="0"/>
                <a:ea typeface="Calibri" panose="020F0502020204030204" pitchFamily="34" charset="0"/>
                <a:cs typeface="Vrinda" panose="020B0502040204020203" pitchFamily="34" charset="0"/>
              </a:rPr>
              <a:t>4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6854310" y="2262127"/>
            <a:ext cx="32412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aseline="-25000" dirty="0" smtClean="0">
                <a:latin typeface="Calibri" panose="020F0502020204030204" pitchFamily="34" charset="0"/>
                <a:ea typeface="Calibri" panose="020F0502020204030204" pitchFamily="34" charset="0"/>
                <a:cs typeface="Vrinda" panose="020B0502040204020203" pitchFamily="34" charset="0"/>
              </a:rPr>
              <a:t>6</a:t>
            </a:r>
            <a:endParaRPr lang="en-US" sz="3200" dirty="0"/>
          </a:p>
        </p:txBody>
      </p:sp>
      <p:sp>
        <p:nvSpPr>
          <p:cNvPr id="15" name="Rectangle 14"/>
          <p:cNvSpPr/>
          <p:nvPr/>
        </p:nvSpPr>
        <p:spPr>
          <a:xfrm>
            <a:off x="9771666" y="3537018"/>
            <a:ext cx="3529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n</a:t>
            </a:r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9642553" y="3591040"/>
            <a:ext cx="436099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325088" y="3591040"/>
            <a:ext cx="436099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urved Up Arrow 17"/>
          <p:cNvSpPr/>
          <p:nvPr/>
        </p:nvSpPr>
        <p:spPr>
          <a:xfrm flipH="1">
            <a:off x="4092501" y="2721428"/>
            <a:ext cx="1286755" cy="268516"/>
          </a:xfrm>
          <a:prstGeom prst="curvedUp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Curved Up Arrow 18"/>
          <p:cNvSpPr/>
          <p:nvPr/>
        </p:nvSpPr>
        <p:spPr>
          <a:xfrm flipH="1" flipV="1">
            <a:off x="875078" y="2031368"/>
            <a:ext cx="6802977" cy="308151"/>
          </a:xfrm>
          <a:prstGeom prst="curvedUp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747657" y="3962360"/>
            <a:ext cx="20525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নাইলন</a:t>
            </a:r>
            <a:r>
              <a:rPr lang="en-US" sz="2400" dirty="0" smtClean="0"/>
              <a:t> 6:6</a:t>
            </a:r>
            <a:endParaRPr lang="en-US" sz="2400" dirty="0"/>
          </a:p>
        </p:txBody>
      </p:sp>
      <p:sp>
        <p:nvSpPr>
          <p:cNvPr id="21" name="Rectangle 20"/>
          <p:cNvSpPr/>
          <p:nvPr/>
        </p:nvSpPr>
        <p:spPr>
          <a:xfrm>
            <a:off x="8379162" y="3377585"/>
            <a:ext cx="32412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aseline="-25000" dirty="0" smtClean="0">
                <a:latin typeface="Calibri" panose="020F0502020204030204" pitchFamily="34" charset="0"/>
                <a:ea typeface="Calibri" panose="020F0502020204030204" pitchFamily="34" charset="0"/>
                <a:cs typeface="Vrinda" panose="020B0502040204020203" pitchFamily="34" charset="0"/>
              </a:rPr>
              <a:t>6</a:t>
            </a:r>
            <a:endParaRPr lang="en-US" sz="3200" dirty="0"/>
          </a:p>
        </p:txBody>
      </p:sp>
      <p:sp>
        <p:nvSpPr>
          <p:cNvPr id="22" name="Rectangle 21"/>
          <p:cNvSpPr/>
          <p:nvPr/>
        </p:nvSpPr>
        <p:spPr>
          <a:xfrm>
            <a:off x="5472737" y="3269531"/>
            <a:ext cx="34015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aseline="-25000" dirty="0" smtClean="0">
                <a:latin typeface="Calibri" panose="020F0502020204030204" pitchFamily="34" charset="0"/>
                <a:ea typeface="Calibri" panose="020F0502020204030204" pitchFamily="34" charset="0"/>
                <a:cs typeface="Vrinda" panose="020B0502040204020203" pitchFamily="34" charset="0"/>
              </a:rPr>
              <a:t>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3722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রাবার এর ছবির ফলাফল">
            <a:extLst>
              <a:ext uri="{FF2B5EF4-FFF2-40B4-BE49-F238E27FC236}">
                <a16:creationId xmlns:a16="http://schemas.microsoft.com/office/drawing/2014/main" id="{ECC684A4-D33D-4DBD-9538-188013CE7B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1282" y="75915"/>
            <a:ext cx="3884915" cy="260884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আমিষ এর গঠন এর ছবির ফলাফল">
            <a:extLst>
              <a:ext uri="{FF2B5EF4-FFF2-40B4-BE49-F238E27FC236}">
                <a16:creationId xmlns:a16="http://schemas.microsoft.com/office/drawing/2014/main" id="{085FE1F1-698E-4222-AA28-22B3C6FA82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3718" y="60641"/>
            <a:ext cx="4459458" cy="262412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D47F22F-06E7-4B5D-A89F-3A64B777DA0D}"/>
              </a:ext>
            </a:extLst>
          </p:cNvPr>
          <p:cNvSpPr txBox="1"/>
          <p:nvPr/>
        </p:nvSpPr>
        <p:spPr>
          <a:xfrm>
            <a:off x="2351847" y="2862964"/>
            <a:ext cx="717198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কৃত্রিম</a:t>
            </a:r>
            <a:r>
              <a:rPr lang="en-US" sz="66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ও </a:t>
            </a:r>
            <a:r>
              <a:rPr lang="en-US" sz="66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প্রাক</a:t>
            </a:r>
            <a:r>
              <a:rPr lang="as-IN" sz="6600" dirty="0">
                <a:latin typeface="SutonnyOMJ" panose="01010600010101010101" pitchFamily="2" charset="0"/>
                <a:cs typeface="SutonnyOMJ" panose="01010600010101010101" pitchFamily="2" charset="0"/>
              </a:rPr>
              <a:t>ৃ</a:t>
            </a:r>
            <a:r>
              <a:rPr lang="en-US" sz="6600" dirty="0">
                <a:latin typeface="SutonnyOMJ" panose="01010600010101010101" pitchFamily="2" charset="0"/>
                <a:cs typeface="SutonnyOMJ" panose="01010600010101010101" pitchFamily="2" charset="0"/>
              </a:rPr>
              <a:t>ত</a:t>
            </a:r>
            <a:r>
              <a:rPr lang="as-IN" sz="6600" dirty="0">
                <a:latin typeface="SutonnyOMJ" panose="01010600010101010101" pitchFamily="2" charset="0"/>
                <a:cs typeface="SutonnyOMJ" panose="01010600010101010101" pitchFamily="2" charset="0"/>
              </a:rPr>
              <a:t>ি</a:t>
            </a:r>
            <a:r>
              <a:rPr lang="en-US" sz="6600" dirty="0">
                <a:latin typeface="SutonnyOMJ" panose="01010600010101010101" pitchFamily="2" charset="0"/>
                <a:cs typeface="SutonnyOMJ" panose="01010600010101010101" pitchFamily="2" charset="0"/>
              </a:rPr>
              <a:t>ক </a:t>
            </a:r>
            <a:r>
              <a:rPr lang="as-IN" sz="6600" dirty="0">
                <a:latin typeface="SutonnyOMJ" panose="01010600010101010101" pitchFamily="2" charset="0"/>
                <a:cs typeface="SutonnyOMJ" panose="01010600010101010101" pitchFamily="2" charset="0"/>
              </a:rPr>
              <a:t>প</a:t>
            </a:r>
            <a:r>
              <a:rPr lang="en-US" sz="6600" dirty="0">
                <a:latin typeface="SutonnyOMJ" panose="01010600010101010101" pitchFamily="2" charset="0"/>
                <a:cs typeface="SutonnyOMJ" panose="01010600010101010101" pitchFamily="2" charset="0"/>
              </a:rPr>
              <a:t>ল</a:t>
            </a:r>
            <a:r>
              <a:rPr lang="as-IN" sz="6600" dirty="0">
                <a:latin typeface="SutonnyOMJ" panose="01010600010101010101" pitchFamily="2" charset="0"/>
                <a:cs typeface="SutonnyOMJ" panose="01010600010101010101" pitchFamily="2" charset="0"/>
              </a:rPr>
              <a:t>ি</a:t>
            </a:r>
            <a:r>
              <a:rPr lang="en-US" sz="6600" dirty="0">
                <a:latin typeface="SutonnyOMJ" panose="01010600010101010101" pitchFamily="2" charset="0"/>
                <a:cs typeface="SutonnyOMJ" panose="01010600010101010101" pitchFamily="2" charset="0"/>
              </a:rPr>
              <a:t>ম</a:t>
            </a:r>
            <a:r>
              <a:rPr lang="as-IN" sz="6600" dirty="0">
                <a:latin typeface="SutonnyOMJ" panose="01010600010101010101" pitchFamily="2" charset="0"/>
                <a:cs typeface="SutonnyOMJ" panose="01010600010101010101" pitchFamily="2" charset="0"/>
              </a:rPr>
              <a:t>া</a:t>
            </a:r>
            <a:r>
              <a:rPr lang="en-US" sz="6600" dirty="0">
                <a:latin typeface="SutonnyOMJ" panose="01010600010101010101" pitchFamily="2" charset="0"/>
                <a:cs typeface="SutonnyOMJ" panose="01010600010101010101" pitchFamily="2" charset="0"/>
              </a:rPr>
              <a:t>র </a:t>
            </a:r>
            <a:endParaRPr lang="en-SG" sz="6600" dirty="0"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3718" y="4139404"/>
            <a:ext cx="3629465" cy="261308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1653" y="4147960"/>
            <a:ext cx="4051494" cy="2604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5152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80657CE-AEDD-467B-ADFD-21704294C8E8}"/>
              </a:ext>
            </a:extLst>
          </p:cNvPr>
          <p:cNvSpPr txBox="1"/>
          <p:nvPr/>
        </p:nvSpPr>
        <p:spPr>
          <a:xfrm>
            <a:off x="1043049" y="934497"/>
            <a:ext cx="48570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কাজঃ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SG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8CD40D9-A14B-4641-AD0D-42E27A1B7715}"/>
              </a:ext>
            </a:extLst>
          </p:cNvPr>
          <p:cNvSpPr txBox="1"/>
          <p:nvPr/>
        </p:nvSpPr>
        <p:spPr>
          <a:xfrm>
            <a:off x="1043049" y="2443723"/>
            <a:ext cx="107491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4800" dirty="0" err="1">
                <a:latin typeface="SutonnySushreeOMJ" panose="00000400000000000000" pitchFamily="2" charset="0"/>
                <a:cs typeface="SutonnySushreeOMJ" panose="00000400000000000000" pitchFamily="2" charset="0"/>
              </a:rPr>
              <a:t>সংযোজন</a:t>
            </a:r>
            <a:r>
              <a:rPr lang="en-US" sz="4800" dirty="0">
                <a:latin typeface="SutonnySushreeOMJ" panose="00000400000000000000" pitchFamily="2" charset="0"/>
                <a:cs typeface="SutonnySushreeOMJ" panose="00000400000000000000" pitchFamily="2" charset="0"/>
              </a:rPr>
              <a:t> </a:t>
            </a:r>
            <a:r>
              <a:rPr lang="en-US" sz="4800" dirty="0" err="1">
                <a:latin typeface="SutonnySushreeOMJ" panose="00000400000000000000" pitchFamily="2" charset="0"/>
                <a:cs typeface="SutonnySushreeOMJ" panose="00000400000000000000" pitchFamily="2" charset="0"/>
              </a:rPr>
              <a:t>পলিমারকরণ</a:t>
            </a:r>
            <a:r>
              <a:rPr lang="en-US" sz="4800" dirty="0">
                <a:latin typeface="SutonnySushreeOMJ" panose="00000400000000000000" pitchFamily="2" charset="0"/>
                <a:cs typeface="SutonnySushreeOMJ" panose="00000400000000000000" pitchFamily="2" charset="0"/>
              </a:rPr>
              <a:t> </a:t>
            </a:r>
            <a:r>
              <a:rPr lang="en-US" sz="4800" dirty="0" err="1">
                <a:latin typeface="SutonnySushreeOMJ" panose="00000400000000000000" pitchFamily="2" charset="0"/>
                <a:cs typeface="SutonnySushreeOMJ" panose="00000400000000000000" pitchFamily="2" charset="0"/>
              </a:rPr>
              <a:t>বিক্রিয়া</a:t>
            </a:r>
            <a:r>
              <a:rPr lang="en-US" sz="4800" dirty="0">
                <a:latin typeface="SutonnySushreeOMJ" panose="00000400000000000000" pitchFamily="2" charset="0"/>
                <a:cs typeface="SutonnySushreeOMJ" panose="00000400000000000000" pitchFamily="2" charset="0"/>
              </a:rPr>
              <a:t> </a:t>
            </a:r>
            <a:r>
              <a:rPr lang="en-US" sz="4800" dirty="0" err="1">
                <a:latin typeface="SutonnySushreeOMJ" panose="00000400000000000000" pitchFamily="2" charset="0"/>
                <a:cs typeface="SutonnySushreeOMJ" panose="00000400000000000000" pitchFamily="2" charset="0"/>
              </a:rPr>
              <a:t>বলতে</a:t>
            </a:r>
            <a:r>
              <a:rPr lang="en-US" sz="4800" dirty="0">
                <a:latin typeface="SutonnySushreeOMJ" panose="00000400000000000000" pitchFamily="2" charset="0"/>
                <a:cs typeface="SutonnySushreeOMJ" panose="00000400000000000000" pitchFamily="2" charset="0"/>
              </a:rPr>
              <a:t> </a:t>
            </a:r>
            <a:r>
              <a:rPr lang="en-US" sz="4800" dirty="0" err="1">
                <a:latin typeface="SutonnySushreeOMJ" panose="00000400000000000000" pitchFamily="2" charset="0"/>
                <a:cs typeface="SutonnySushreeOMJ" panose="00000400000000000000" pitchFamily="2" charset="0"/>
              </a:rPr>
              <a:t>কী</a:t>
            </a:r>
            <a:r>
              <a:rPr lang="en-US" sz="4800" dirty="0">
                <a:latin typeface="SutonnySushreeOMJ" panose="00000400000000000000" pitchFamily="2" charset="0"/>
                <a:cs typeface="SutonnySushreeOMJ" panose="00000400000000000000" pitchFamily="2" charset="0"/>
              </a:rPr>
              <a:t> </a:t>
            </a:r>
            <a:r>
              <a:rPr lang="en-US" sz="4800" dirty="0" err="1">
                <a:latin typeface="SutonnySushreeOMJ" panose="00000400000000000000" pitchFamily="2" charset="0"/>
                <a:cs typeface="SutonnySushreeOMJ" panose="00000400000000000000" pitchFamily="2" charset="0"/>
              </a:rPr>
              <a:t>বু</a:t>
            </a:r>
            <a:r>
              <a:rPr lang="as-IN" sz="4800" dirty="0">
                <a:latin typeface="SutonnySushreeOMJ" panose="00000400000000000000" pitchFamily="2" charset="0"/>
                <a:cs typeface="SutonnySushreeOMJ" panose="00000400000000000000" pitchFamily="2" charset="0"/>
              </a:rPr>
              <a:t>ঝ</a:t>
            </a:r>
            <a:r>
              <a:rPr lang="en-US" sz="4800" dirty="0">
                <a:latin typeface="SutonnySushreeOMJ" panose="00000400000000000000" pitchFamily="2" charset="0"/>
                <a:cs typeface="SutonnySushreeOMJ" panose="00000400000000000000" pitchFamily="2" charset="0"/>
              </a:rPr>
              <a:t>া</a:t>
            </a:r>
            <a:r>
              <a:rPr lang="as-IN" sz="4800" dirty="0">
                <a:latin typeface="SutonnySushreeOMJ" panose="00000400000000000000" pitchFamily="2" charset="0"/>
                <a:cs typeface="SutonnySushreeOMJ" panose="00000400000000000000" pitchFamily="2" charset="0"/>
              </a:rPr>
              <a:t>য়</a:t>
            </a:r>
            <a:r>
              <a:rPr lang="en-US" sz="4800" dirty="0">
                <a:latin typeface="SutonnySushreeOMJ" panose="00000400000000000000" pitchFamily="2" charset="0"/>
                <a:cs typeface="SutonnySushreeOMJ" panose="00000400000000000000" pitchFamily="2" charset="0"/>
              </a:rPr>
              <a:t>? </a:t>
            </a:r>
            <a:endParaRPr lang="en-SG" sz="4800" dirty="0">
              <a:latin typeface="SutonnySushreeOMJ" panose="00000400000000000000" pitchFamily="2" charset="0"/>
              <a:cs typeface="SutonnySushreeOMJ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5775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2">
                <a:extLst>
                  <a:ext uri="{FF2B5EF4-FFF2-40B4-BE49-F238E27FC236}">
                    <a16:creationId xmlns:a16="http://schemas.microsoft.com/office/drawing/2014/main" id="{846BE7C1-AF27-4BAB-A332-98ECA8F47ED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54545055"/>
                  </p:ext>
                </p:extLst>
              </p:nvPr>
            </p:nvGraphicFramePr>
            <p:xfrm>
              <a:off x="0" y="0"/>
              <a:ext cx="12192000" cy="6858000"/>
            </p:xfrm>
            <a:graphic>
              <a:graphicData uri="http://schemas.openxmlformats.org/drawingml/2006/table">
                <a:tbl>
                  <a:tblPr firstRow="1" bandRow="1">
                    <a:tableStyleId>{69012ECD-51FC-41F1-AA8D-1B2483CD663E}</a:tableStyleId>
                  </a:tblPr>
                  <a:tblGrid>
                    <a:gridCol w="6096000">
                      <a:extLst>
                        <a:ext uri="{9D8B030D-6E8A-4147-A177-3AD203B41FA5}">
                          <a16:colId xmlns:a16="http://schemas.microsoft.com/office/drawing/2014/main" val="737725682"/>
                        </a:ext>
                      </a:extLst>
                    </a:gridCol>
                    <a:gridCol w="6096000">
                      <a:extLst>
                        <a:ext uri="{9D8B030D-6E8A-4147-A177-3AD203B41FA5}">
                          <a16:colId xmlns:a16="http://schemas.microsoft.com/office/drawing/2014/main" val="523767187"/>
                        </a:ext>
                      </a:extLst>
                    </a:gridCol>
                  </a:tblGrid>
                  <a:tr h="1371600">
                    <a:tc>
                      <a:txBody>
                        <a:bodyPr/>
                        <a:lstStyle/>
                        <a:p>
                          <a:r>
                            <a:rPr lang="en-US" sz="5400" dirty="0">
                              <a:latin typeface="SutonnyOMJ" panose="01010600010101010101" pitchFamily="2" charset="0"/>
                              <a:cs typeface="SutonnyOMJ" panose="01010600010101010101" pitchFamily="2" charset="0"/>
                            </a:rPr>
                            <a:t>প</a:t>
                          </a:r>
                          <a:r>
                            <a:rPr lang="as-IN" sz="5400" dirty="0">
                              <a:latin typeface="SutonnyOMJ" panose="01010600010101010101" pitchFamily="2" charset="0"/>
                              <a:cs typeface="SutonnyOMJ" panose="01010600010101010101" pitchFamily="2" charset="0"/>
                            </a:rPr>
                            <a:t>ল</a:t>
                          </a:r>
                          <a:r>
                            <a:rPr lang="en-US" sz="5400" dirty="0">
                              <a:latin typeface="SutonnyOMJ" panose="01010600010101010101" pitchFamily="2" charset="0"/>
                              <a:cs typeface="SutonnyOMJ" panose="01010600010101010101" pitchFamily="2" charset="0"/>
                            </a:rPr>
                            <a:t>ি</a:t>
                          </a:r>
                          <a:r>
                            <a:rPr lang="as-IN" sz="5400" dirty="0">
                              <a:latin typeface="SutonnyOMJ" panose="01010600010101010101" pitchFamily="2" charset="0"/>
                              <a:cs typeface="SutonnyOMJ" panose="01010600010101010101" pitchFamily="2" charset="0"/>
                            </a:rPr>
                            <a:t>ম</a:t>
                          </a:r>
                          <a:r>
                            <a:rPr lang="en-US" sz="5400" dirty="0">
                              <a:latin typeface="SutonnyOMJ" panose="01010600010101010101" pitchFamily="2" charset="0"/>
                              <a:cs typeface="SutonnyOMJ" panose="01010600010101010101" pitchFamily="2" charset="0"/>
                            </a:rPr>
                            <a:t>া</a:t>
                          </a:r>
                          <a:r>
                            <a:rPr lang="as-IN" sz="5400" dirty="0">
                              <a:latin typeface="SutonnyOMJ" panose="01010600010101010101" pitchFamily="2" charset="0"/>
                              <a:cs typeface="SutonnyOMJ" panose="01010600010101010101" pitchFamily="2" charset="0"/>
                            </a:rPr>
                            <a:t>র</a:t>
                          </a:r>
                          <a:r>
                            <a:rPr lang="en-US" sz="5400" dirty="0">
                              <a:latin typeface="SutonnyOMJ" panose="01010600010101010101" pitchFamily="2" charset="0"/>
                              <a:cs typeface="SutonnyOMJ" panose="01010600010101010101" pitchFamily="2" charset="0"/>
                            </a:rPr>
                            <a:t>ে</a:t>
                          </a:r>
                          <a:r>
                            <a:rPr lang="as-IN" sz="5400" dirty="0">
                              <a:latin typeface="SutonnyOMJ" panose="01010600010101010101" pitchFamily="2" charset="0"/>
                              <a:cs typeface="SutonnyOMJ" panose="01010600010101010101" pitchFamily="2" charset="0"/>
                            </a:rPr>
                            <a:t>র</a:t>
                          </a:r>
                          <a:r>
                            <a:rPr lang="en-US" sz="5400" dirty="0">
                              <a:latin typeface="SutonnyOMJ" panose="01010600010101010101" pitchFamily="2" charset="0"/>
                              <a:cs typeface="SutonnyOMJ" panose="01010600010101010101" pitchFamily="2" charset="0"/>
                            </a:rPr>
                            <a:t> </a:t>
                          </a:r>
                          <a:r>
                            <a:rPr lang="as-IN" sz="5400" dirty="0">
                              <a:latin typeface="SutonnyOMJ" panose="01010600010101010101" pitchFamily="2" charset="0"/>
                              <a:cs typeface="SutonnyOMJ" panose="01010600010101010101" pitchFamily="2" charset="0"/>
                            </a:rPr>
                            <a:t>ন</a:t>
                          </a:r>
                          <a:r>
                            <a:rPr lang="en-US" sz="5400" dirty="0">
                              <a:latin typeface="SutonnyOMJ" panose="01010600010101010101" pitchFamily="2" charset="0"/>
                              <a:cs typeface="SutonnyOMJ" panose="01010600010101010101" pitchFamily="2" charset="0"/>
                            </a:rPr>
                            <a:t>া</a:t>
                          </a:r>
                          <a:r>
                            <a:rPr lang="as-IN" sz="5400" dirty="0">
                              <a:latin typeface="SutonnyOMJ" panose="01010600010101010101" pitchFamily="2" charset="0"/>
                              <a:cs typeface="SutonnyOMJ" panose="01010600010101010101" pitchFamily="2" charset="0"/>
                            </a:rPr>
                            <a:t>ম</a:t>
                          </a:r>
                          <a:endParaRPr lang="en-SG" sz="5400" dirty="0">
                            <a:solidFill>
                              <a:schemeClr val="bg1"/>
                            </a:solidFill>
                            <a:latin typeface="SutonnyOMJ" panose="01010600010101010101" pitchFamily="2" charset="0"/>
                            <a:cs typeface="SutonnyOMJ" panose="01010600010101010101" pitchFamily="2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5400" dirty="0">
                              <a:latin typeface="SutonnyOMJ" panose="01010600010101010101" pitchFamily="2" charset="0"/>
                              <a:cs typeface="SutonnyOMJ" panose="01010600010101010101" pitchFamily="2" charset="0"/>
                            </a:rPr>
                            <a:t>ম</a:t>
                          </a:r>
                          <a:r>
                            <a:rPr lang="as-IN" sz="5400" dirty="0">
                              <a:latin typeface="SutonnyOMJ" panose="01010600010101010101" pitchFamily="2" charset="0"/>
                              <a:cs typeface="SutonnyOMJ" panose="01010600010101010101" pitchFamily="2" charset="0"/>
                            </a:rPr>
                            <a:t>ন</a:t>
                          </a:r>
                          <a:r>
                            <a:rPr lang="en-US" sz="5400" dirty="0">
                              <a:latin typeface="SutonnyOMJ" panose="01010600010101010101" pitchFamily="2" charset="0"/>
                              <a:cs typeface="SutonnyOMJ" panose="01010600010101010101" pitchFamily="2" charset="0"/>
                            </a:rPr>
                            <a:t>ো</a:t>
                          </a:r>
                          <a:r>
                            <a:rPr lang="as-IN" sz="5400" dirty="0">
                              <a:latin typeface="SutonnyOMJ" panose="01010600010101010101" pitchFamily="2" charset="0"/>
                              <a:cs typeface="SutonnyOMJ" panose="01010600010101010101" pitchFamily="2" charset="0"/>
                            </a:rPr>
                            <a:t>ম</a:t>
                          </a:r>
                          <a:r>
                            <a:rPr lang="en-US" sz="5400" dirty="0">
                              <a:latin typeface="SutonnyOMJ" panose="01010600010101010101" pitchFamily="2" charset="0"/>
                              <a:cs typeface="SutonnyOMJ" panose="01010600010101010101" pitchFamily="2" charset="0"/>
                            </a:rPr>
                            <a:t>া</a:t>
                          </a:r>
                          <a:r>
                            <a:rPr lang="as-IN" sz="5400" dirty="0">
                              <a:latin typeface="SutonnyOMJ" panose="01010600010101010101" pitchFamily="2" charset="0"/>
                              <a:cs typeface="SutonnyOMJ" panose="01010600010101010101" pitchFamily="2" charset="0"/>
                            </a:rPr>
                            <a:t>র</a:t>
                          </a:r>
                          <a:r>
                            <a:rPr lang="en-US" sz="5400" dirty="0">
                              <a:latin typeface="SutonnyOMJ" panose="01010600010101010101" pitchFamily="2" charset="0"/>
                              <a:cs typeface="SutonnyOMJ" panose="01010600010101010101" pitchFamily="2" charset="0"/>
                            </a:rPr>
                            <a:t>ে</a:t>
                          </a:r>
                          <a:r>
                            <a:rPr lang="as-IN" sz="5400" dirty="0">
                              <a:latin typeface="SutonnyOMJ" panose="01010600010101010101" pitchFamily="2" charset="0"/>
                              <a:cs typeface="SutonnyOMJ" panose="01010600010101010101" pitchFamily="2" charset="0"/>
                            </a:rPr>
                            <a:t>র</a:t>
                          </a:r>
                          <a:r>
                            <a:rPr lang="en-US" sz="5400" dirty="0">
                              <a:latin typeface="SutonnyOMJ" panose="01010600010101010101" pitchFamily="2" charset="0"/>
                              <a:cs typeface="SutonnyOMJ" panose="01010600010101010101" pitchFamily="2" charset="0"/>
                            </a:rPr>
                            <a:t> স</a:t>
                          </a:r>
                          <a:r>
                            <a:rPr lang="as-IN" sz="5400" dirty="0">
                              <a:latin typeface="SutonnyOMJ" panose="01010600010101010101" pitchFamily="2" charset="0"/>
                              <a:cs typeface="SutonnyOMJ" panose="01010600010101010101" pitchFamily="2" charset="0"/>
                            </a:rPr>
                            <a:t>ং</a:t>
                          </a:r>
                          <a:r>
                            <a:rPr lang="en-US" sz="5400" dirty="0">
                              <a:latin typeface="SutonnyOMJ" panose="01010600010101010101" pitchFamily="2" charset="0"/>
                              <a:cs typeface="SutonnyOMJ" panose="01010600010101010101" pitchFamily="2" charset="0"/>
                            </a:rPr>
                            <a:t>ক</a:t>
                          </a:r>
                          <a:r>
                            <a:rPr lang="as-IN" sz="5400" dirty="0">
                              <a:latin typeface="SutonnyOMJ" panose="01010600010101010101" pitchFamily="2" charset="0"/>
                              <a:cs typeface="SutonnyOMJ" panose="01010600010101010101" pitchFamily="2" charset="0"/>
                            </a:rPr>
                            <a:t>ে</a:t>
                          </a:r>
                          <a:r>
                            <a:rPr lang="en-US" sz="5400" dirty="0">
                              <a:latin typeface="SutonnyOMJ" panose="01010600010101010101" pitchFamily="2" charset="0"/>
                              <a:cs typeface="SutonnyOMJ" panose="01010600010101010101" pitchFamily="2" charset="0"/>
                            </a:rPr>
                            <a:t>ত </a:t>
                          </a:r>
                          <a:endParaRPr lang="en-SG" sz="5400" dirty="0">
                            <a:solidFill>
                              <a:schemeClr val="bg1"/>
                            </a:solidFill>
                            <a:latin typeface="SutonnyOMJ" panose="01010600010101010101" pitchFamily="2" charset="0"/>
                            <a:cs typeface="SutonnyOMJ" panose="01010600010101010101" pitchFamily="2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38090569"/>
                      </a:ext>
                    </a:extLst>
                  </a:tr>
                  <a:tr h="1371600">
                    <a:tc>
                      <a:txBody>
                        <a:bodyPr/>
                        <a:lstStyle/>
                        <a:p>
                          <a:r>
                            <a:rPr lang="en-US" sz="6000" dirty="0">
                              <a:latin typeface="SutonnyOMJ" panose="01010600010101010101" pitchFamily="2" charset="0"/>
                              <a:cs typeface="SutonnyOMJ" panose="01010600010101010101" pitchFamily="2" charset="0"/>
                            </a:rPr>
                            <a:t>প</a:t>
                          </a:r>
                          <a:r>
                            <a:rPr lang="as-IN" sz="6000" dirty="0">
                              <a:latin typeface="SutonnyOMJ" panose="01010600010101010101" pitchFamily="2" charset="0"/>
                              <a:cs typeface="SutonnyOMJ" panose="01010600010101010101" pitchFamily="2" charset="0"/>
                            </a:rPr>
                            <a:t>ল</a:t>
                          </a:r>
                          <a:r>
                            <a:rPr lang="en-US" sz="6000" dirty="0" err="1">
                              <a:latin typeface="SutonnyOMJ" panose="01010600010101010101" pitchFamily="2" charset="0"/>
                              <a:cs typeface="SutonnyOMJ" panose="01010600010101010101" pitchFamily="2" charset="0"/>
                            </a:rPr>
                            <a:t>িথিন</a:t>
                          </a:r>
                          <a:endParaRPr lang="en-SG" sz="6000" dirty="0">
                            <a:solidFill>
                              <a:schemeClr val="bg1"/>
                            </a:solidFill>
                            <a:latin typeface="SutonnyOMJ" panose="01010600010101010101" pitchFamily="2" charset="0"/>
                            <a:cs typeface="SutonnyOMJ" panose="01010600010101010101" pitchFamily="2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60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6000" smtClean="0">
                                        <a:latin typeface="Cambria Math" panose="02040503050406030204" pitchFamily="18" charset="0"/>
                                      </a:rPr>
                                      <m:t>𝐶𝐻</m:t>
                                    </m:r>
                                  </m:e>
                                  <m:sub>
                                    <m:r>
                                      <a:rPr lang="en-US" sz="600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n-US" sz="6000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b>
                                  <m:sSubPr>
                                    <m:ctrlPr>
                                      <a:rPr lang="en-US" sz="60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6000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sz="6000" smtClean="0">
                                        <a:latin typeface="Cambria Math" panose="02040503050406030204" pitchFamily="18" charset="0"/>
                                      </a:rPr>
                                      <m:t>𝐶𝐻</m:t>
                                    </m:r>
                                  </m:e>
                                  <m:sub>
                                    <m:r>
                                      <a:rPr lang="en-US" sz="600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SG" sz="2800" dirty="0">
                            <a:solidFill>
                              <a:schemeClr val="bg1"/>
                            </a:solidFill>
                            <a:latin typeface="SutonnyOMJ" panose="01010600010101010101" pitchFamily="2" charset="0"/>
                            <a:cs typeface="SutonnyOMJ" panose="01010600010101010101" pitchFamily="2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287293022"/>
                      </a:ext>
                    </a:extLst>
                  </a:tr>
                  <a:tr h="1371600">
                    <a:tc>
                      <a:txBody>
                        <a:bodyPr/>
                        <a:lstStyle/>
                        <a:p>
                          <a:r>
                            <a:rPr lang="en-US" sz="6000" dirty="0">
                              <a:latin typeface="SutonnyOMJ" panose="01010600010101010101" pitchFamily="2" charset="0"/>
                              <a:cs typeface="SutonnyOMJ" panose="01010600010101010101" pitchFamily="2" charset="0"/>
                            </a:rPr>
                            <a:t>প</a:t>
                          </a:r>
                          <a:r>
                            <a:rPr lang="as-IN" sz="6000" dirty="0">
                              <a:latin typeface="SutonnyOMJ" panose="01010600010101010101" pitchFamily="2" charset="0"/>
                              <a:cs typeface="SutonnyOMJ" panose="01010600010101010101" pitchFamily="2" charset="0"/>
                            </a:rPr>
                            <a:t>ল</a:t>
                          </a:r>
                          <a:r>
                            <a:rPr lang="en-US" sz="6000" dirty="0">
                              <a:latin typeface="SutonnyOMJ" panose="01010600010101010101" pitchFamily="2" charset="0"/>
                              <a:cs typeface="SutonnyOMJ" panose="01010600010101010101" pitchFamily="2" charset="0"/>
                            </a:rPr>
                            <a:t>ি</a:t>
                          </a:r>
                          <a:r>
                            <a:rPr lang="as-IN" sz="6000" dirty="0">
                              <a:latin typeface="SutonnyOMJ" panose="01010600010101010101" pitchFamily="2" charset="0"/>
                              <a:cs typeface="SutonnyOMJ" panose="01010600010101010101" pitchFamily="2" charset="0"/>
                            </a:rPr>
                            <a:t>প</a:t>
                          </a:r>
                          <a:r>
                            <a:rPr lang="en-US" sz="6000" dirty="0">
                              <a:latin typeface="SutonnyOMJ" panose="01010600010101010101" pitchFamily="2" charset="0"/>
                              <a:cs typeface="SutonnyOMJ" panose="01010600010101010101" pitchFamily="2" charset="0"/>
                            </a:rPr>
                            <a:t>্</a:t>
                          </a:r>
                          <a:r>
                            <a:rPr lang="as-IN" sz="6000" dirty="0">
                              <a:latin typeface="SutonnyOMJ" panose="01010600010101010101" pitchFamily="2" charset="0"/>
                              <a:cs typeface="SutonnyOMJ" panose="01010600010101010101" pitchFamily="2" charset="0"/>
                            </a:rPr>
                            <a:t>র</a:t>
                          </a:r>
                          <a:r>
                            <a:rPr lang="en-US" sz="6000" dirty="0">
                              <a:latin typeface="SutonnyOMJ" panose="01010600010101010101" pitchFamily="2" charset="0"/>
                              <a:cs typeface="SutonnyOMJ" panose="01010600010101010101" pitchFamily="2" charset="0"/>
                            </a:rPr>
                            <a:t>ো</a:t>
                          </a:r>
                          <a:r>
                            <a:rPr lang="as-IN" sz="6000" dirty="0">
                              <a:latin typeface="SutonnyOMJ" panose="01010600010101010101" pitchFamily="2" charset="0"/>
                              <a:cs typeface="SutonnyOMJ" panose="01010600010101010101" pitchFamily="2" charset="0"/>
                            </a:rPr>
                            <a:t>প</a:t>
                          </a:r>
                          <a:r>
                            <a:rPr lang="en-US" sz="6000" dirty="0">
                              <a:latin typeface="SutonnyOMJ" panose="01010600010101010101" pitchFamily="2" charset="0"/>
                              <a:cs typeface="SutonnyOMJ" panose="01010600010101010101" pitchFamily="2" charset="0"/>
                            </a:rPr>
                            <a:t>ি</a:t>
                          </a:r>
                          <a:r>
                            <a:rPr lang="as-IN" sz="6000" dirty="0">
                              <a:latin typeface="SutonnyOMJ" panose="01010600010101010101" pitchFamily="2" charset="0"/>
                              <a:cs typeface="SutonnyOMJ" panose="01010600010101010101" pitchFamily="2" charset="0"/>
                            </a:rPr>
                            <a:t>ন</a:t>
                          </a:r>
                          <a:endParaRPr lang="en-SG" sz="6000" dirty="0">
                            <a:solidFill>
                              <a:schemeClr val="bg1"/>
                            </a:solidFill>
                            <a:latin typeface="SutonnyOMJ" panose="01010600010101010101" pitchFamily="2" charset="0"/>
                            <a:cs typeface="SutonnyOMJ" panose="01010600010101010101" pitchFamily="2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5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5400" smtClean="0">
                                        <a:latin typeface="Cambria Math" panose="02040503050406030204" pitchFamily="18" charset="0"/>
                                      </a:rPr>
                                      <m:t>𝐶𝐻</m:t>
                                    </m:r>
                                  </m:e>
                                  <m:sub>
                                    <m:r>
                                      <a:rPr lang="en-US" sz="540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n-US" sz="5400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b>
                                  <m:sSubPr>
                                    <m:ctrlPr>
                                      <a:rPr lang="en-US" sz="5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5400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sz="5400" smtClean="0">
                                        <a:latin typeface="Cambria Math" panose="02040503050406030204" pitchFamily="18" charset="0"/>
                                      </a:rPr>
                                      <m:t>𝐶𝐻</m:t>
                                    </m:r>
                                    <m:r>
                                      <a:rPr lang="en-US" sz="5400" smtClean="0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en-US" sz="5400" smtClean="0">
                                        <a:latin typeface="Cambria Math" panose="02040503050406030204" pitchFamily="18" charset="0"/>
                                      </a:rPr>
                                      <m:t>𝐶𝐻</m:t>
                                    </m:r>
                                  </m:e>
                                  <m:sub>
                                    <m:r>
                                      <a:rPr lang="en-US" sz="5400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  <m:r>
                                  <a:rPr lang="en-US" sz="5400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SG" sz="2800" dirty="0">
                            <a:solidFill>
                              <a:schemeClr val="bg1"/>
                            </a:solidFill>
                            <a:latin typeface="SutonnyOMJ" panose="01010600010101010101" pitchFamily="2" charset="0"/>
                            <a:cs typeface="SutonnyOMJ" panose="01010600010101010101" pitchFamily="2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10403587"/>
                      </a:ext>
                    </a:extLst>
                  </a:tr>
                  <a:tr h="1371600">
                    <a:tc>
                      <a:txBody>
                        <a:bodyPr/>
                        <a:lstStyle/>
                        <a:p>
                          <a:r>
                            <a:rPr lang="en-US" sz="6000" dirty="0">
                              <a:latin typeface="SutonnyOMJ" panose="01010600010101010101" pitchFamily="2" charset="0"/>
                              <a:cs typeface="SutonnyOMJ" panose="01010600010101010101" pitchFamily="2" charset="0"/>
                            </a:rPr>
                            <a:t>প</a:t>
                          </a:r>
                          <a:r>
                            <a:rPr lang="as-IN" sz="6000" dirty="0">
                              <a:latin typeface="SutonnyOMJ" panose="01010600010101010101" pitchFamily="2" charset="0"/>
                              <a:cs typeface="SutonnyOMJ" panose="01010600010101010101" pitchFamily="2" charset="0"/>
                            </a:rPr>
                            <a:t>ি</a:t>
                          </a:r>
                          <a:r>
                            <a:rPr lang="en-US" sz="6000" dirty="0" err="1">
                              <a:latin typeface="SutonnyOMJ" panose="01010600010101010101" pitchFamily="2" charset="0"/>
                              <a:cs typeface="SutonnyOMJ" panose="01010600010101010101" pitchFamily="2" charset="0"/>
                            </a:rPr>
                            <a:t>ভিসি</a:t>
                          </a:r>
                          <a:endParaRPr lang="en-SG" sz="6000" dirty="0">
                            <a:solidFill>
                              <a:schemeClr val="bg1"/>
                            </a:solidFill>
                            <a:latin typeface="SutonnyOMJ" panose="01010600010101010101" pitchFamily="2" charset="0"/>
                            <a:cs typeface="SutonnyOMJ" panose="01010600010101010101" pitchFamily="2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60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6000" smtClean="0">
                                        <a:latin typeface="Cambria Math" panose="02040503050406030204" pitchFamily="18" charset="0"/>
                                      </a:rPr>
                                      <m:t>𝐶𝐻</m:t>
                                    </m:r>
                                  </m:e>
                                  <m:sub>
                                    <m:r>
                                      <a:rPr lang="en-US" sz="600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n-US" sz="6000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6000" b="0" i="0" smtClean="0">
                                    <a:latin typeface="Cambria Math" panose="02040503050406030204" pitchFamily="18" charset="0"/>
                                  </a:rPr>
                                  <m:t>CHCl</m:t>
                                </m:r>
                              </m:oMath>
                            </m:oMathPara>
                          </a14:m>
                          <a:endParaRPr lang="en-SG" sz="6000" dirty="0">
                            <a:solidFill>
                              <a:schemeClr val="bg1"/>
                            </a:solidFill>
                            <a:latin typeface="SutonnyOMJ" panose="01010600010101010101" pitchFamily="2" charset="0"/>
                            <a:cs typeface="SutonnyOMJ" panose="01010600010101010101" pitchFamily="2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9304958"/>
                      </a:ext>
                    </a:extLst>
                  </a:tr>
                  <a:tr h="1371600">
                    <a:tc>
                      <a:txBody>
                        <a:bodyPr/>
                        <a:lstStyle/>
                        <a:p>
                          <a:r>
                            <a:rPr lang="en-US" sz="6000" dirty="0">
                              <a:latin typeface="SutonnyOMJ" panose="01010600010101010101" pitchFamily="2" charset="0"/>
                              <a:cs typeface="SutonnyOMJ" panose="01010600010101010101" pitchFamily="2" charset="0"/>
                            </a:rPr>
                            <a:t>ন</a:t>
                          </a:r>
                          <a:r>
                            <a:rPr lang="as-IN" sz="6000" dirty="0">
                              <a:latin typeface="SutonnyOMJ" panose="01010600010101010101" pitchFamily="2" charset="0"/>
                              <a:cs typeface="SutonnyOMJ" panose="01010600010101010101" pitchFamily="2" charset="0"/>
                            </a:rPr>
                            <a:t>া</a:t>
                          </a:r>
                          <a:r>
                            <a:rPr lang="en-US" sz="6000" dirty="0">
                              <a:latin typeface="SutonnyOMJ" panose="01010600010101010101" pitchFamily="2" charset="0"/>
                              <a:cs typeface="SutonnyOMJ" panose="01010600010101010101" pitchFamily="2" charset="0"/>
                            </a:rPr>
                            <a:t>ই</a:t>
                          </a:r>
                          <a:r>
                            <a:rPr lang="as-IN" sz="6000" dirty="0">
                              <a:latin typeface="SutonnyOMJ" panose="01010600010101010101" pitchFamily="2" charset="0"/>
                              <a:cs typeface="SutonnyOMJ" panose="01010600010101010101" pitchFamily="2" charset="0"/>
                            </a:rPr>
                            <a:t>ল</a:t>
                          </a:r>
                          <a:r>
                            <a:rPr lang="en-US" sz="6000" dirty="0">
                              <a:latin typeface="SutonnyOMJ" panose="01010600010101010101" pitchFamily="2" charset="0"/>
                              <a:cs typeface="SutonnyOMJ" panose="01010600010101010101" pitchFamily="2" charset="0"/>
                            </a:rPr>
                            <a:t>ন ৬/</a:t>
                          </a:r>
                          <a:r>
                            <a:rPr lang="as-IN" sz="6000" dirty="0">
                              <a:latin typeface="SutonnyOMJ" panose="01010600010101010101" pitchFamily="2" charset="0"/>
                              <a:cs typeface="SutonnyOMJ" panose="01010600010101010101" pitchFamily="2" charset="0"/>
                            </a:rPr>
                            <a:t>৬</a:t>
                          </a:r>
                          <a:endParaRPr lang="en-SG" sz="6000" dirty="0">
                            <a:solidFill>
                              <a:schemeClr val="bg1"/>
                            </a:solidFill>
                            <a:latin typeface="SutonnyOMJ" panose="01010600010101010101" pitchFamily="2" charset="0"/>
                            <a:cs typeface="SutonnyOMJ" panose="01010600010101010101" pitchFamily="2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36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3600" smtClean="0">
                                        <a:latin typeface="Cambria Math" panose="02040503050406030204" pitchFamily="18" charset="0"/>
                                      </a:rPr>
                                      <m:t>𝐻𝑂𝑂𝐶</m:t>
                                    </m:r>
                                    <m:r>
                                      <a:rPr lang="en-US" sz="3600" smtClean="0">
                                        <a:latin typeface="Cambria Math" panose="02040503050406030204" pitchFamily="18" charset="0"/>
                                      </a:rPr>
                                      <m:t>−(</m:t>
                                    </m:r>
                                    <m:r>
                                      <a:rPr lang="en-US" sz="3600">
                                        <a:latin typeface="Cambria Math" panose="02040503050406030204" pitchFamily="18" charset="0"/>
                                      </a:rPr>
                                      <m:t>𝐶𝐻</m:t>
                                    </m:r>
                                  </m:e>
                                  <m:sub>
                                    <m:r>
                                      <a:rPr lang="en-US" sz="360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n-US" sz="3600" smtClean="0">
                                    <a:latin typeface="Cambria Math" panose="02040503050406030204" pitchFamily="18" charset="0"/>
                                  </a:rPr>
                                  <m:t>)4−</m:t>
                                </m:r>
                                <m:r>
                                  <a:rPr lang="en-US" sz="3600" smtClean="0">
                                    <a:latin typeface="Cambria Math" panose="02040503050406030204" pitchFamily="18" charset="0"/>
                                  </a:rPr>
                                  <m:t>𝐶𝑂𝑂𝐻</m:t>
                                </m:r>
                              </m:oMath>
                            </m:oMathPara>
                          </a14:m>
                          <a:endParaRPr lang="en-SG" sz="2800" dirty="0">
                            <a:latin typeface="SutonnyOMJ" panose="01010600010101010101" pitchFamily="2" charset="0"/>
                            <a:cs typeface="SutonnyOMJ" panose="01010600010101010101" pitchFamily="2" charset="0"/>
                          </a:endParaRPr>
                        </a:p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40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4000" smtClean="0">
                                        <a:latin typeface="Cambria Math" panose="02040503050406030204" pitchFamily="18" charset="0"/>
                                      </a:rPr>
                                      <m:t>𝑁𝐻</m:t>
                                    </m:r>
                                  </m:e>
                                  <m:sub>
                                    <m:r>
                                      <a:rPr lang="en-US" sz="400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en-US" sz="4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4000" smtClean="0">
                                        <a:latin typeface="Cambria Math" panose="02040503050406030204" pitchFamily="18" charset="0"/>
                                      </a:rPr>
                                      <m:t>−(</m:t>
                                    </m:r>
                                    <m:r>
                                      <a:rPr lang="en-US" sz="4000" smtClean="0">
                                        <a:latin typeface="Cambria Math" panose="02040503050406030204" pitchFamily="18" charset="0"/>
                                      </a:rPr>
                                      <m:t>𝐶𝐻</m:t>
                                    </m:r>
                                  </m:e>
                                  <m:sub>
                                    <m:r>
                                      <a:rPr lang="en-US" sz="400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n-US" sz="4000" smtClean="0">
                                    <a:latin typeface="Cambria Math" panose="02040503050406030204" pitchFamily="18" charset="0"/>
                                  </a:rPr>
                                  <m:t>)6−</m:t>
                                </m:r>
                                <m:sSub>
                                  <m:sSubPr>
                                    <m:ctrlPr>
                                      <a:rPr lang="en-US" sz="4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4000">
                                        <a:latin typeface="Cambria Math" panose="02040503050406030204" pitchFamily="18" charset="0"/>
                                      </a:rPr>
                                      <m:t>𝑁𝐻</m:t>
                                    </m:r>
                                  </m:e>
                                  <m:sub>
                                    <m:r>
                                      <a:rPr lang="en-US" sz="400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SG" sz="2800" dirty="0">
                            <a:solidFill>
                              <a:schemeClr val="bg1"/>
                            </a:solidFill>
                            <a:latin typeface="SutonnyOMJ" panose="01010600010101010101" pitchFamily="2" charset="0"/>
                            <a:cs typeface="SutonnyOMJ" panose="01010600010101010101" pitchFamily="2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3347827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2">
                <a:extLst>
                  <a:ext uri="{FF2B5EF4-FFF2-40B4-BE49-F238E27FC236}">
                    <a16:creationId xmlns:a16="http://schemas.microsoft.com/office/drawing/2014/main" id="{846BE7C1-AF27-4BAB-A332-98ECA8F47ED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54545055"/>
                  </p:ext>
                </p:extLst>
              </p:nvPr>
            </p:nvGraphicFramePr>
            <p:xfrm>
              <a:off x="0" y="0"/>
              <a:ext cx="12192000" cy="6858000"/>
            </p:xfrm>
            <a:graphic>
              <a:graphicData uri="http://schemas.openxmlformats.org/drawingml/2006/table">
                <a:tbl>
                  <a:tblPr firstRow="1" bandRow="1">
                    <a:tableStyleId>{69012ECD-51FC-41F1-AA8D-1B2483CD663E}</a:tableStyleId>
                  </a:tblPr>
                  <a:tblGrid>
                    <a:gridCol w="6096000">
                      <a:extLst>
                        <a:ext uri="{9D8B030D-6E8A-4147-A177-3AD203B41FA5}">
                          <a16:colId xmlns:a16="http://schemas.microsoft.com/office/drawing/2014/main" val="737725682"/>
                        </a:ext>
                      </a:extLst>
                    </a:gridCol>
                    <a:gridCol w="6096000">
                      <a:extLst>
                        <a:ext uri="{9D8B030D-6E8A-4147-A177-3AD203B41FA5}">
                          <a16:colId xmlns:a16="http://schemas.microsoft.com/office/drawing/2014/main" val="523767187"/>
                        </a:ext>
                      </a:extLst>
                    </a:gridCol>
                  </a:tblGrid>
                  <a:tr h="1371600">
                    <a:tc>
                      <a:txBody>
                        <a:bodyPr/>
                        <a:lstStyle/>
                        <a:p>
                          <a:r>
                            <a:rPr lang="en-US" sz="5400" dirty="0">
                              <a:latin typeface="SutonnyOMJ" panose="01010600010101010101" pitchFamily="2" charset="0"/>
                              <a:cs typeface="SutonnyOMJ" panose="01010600010101010101" pitchFamily="2" charset="0"/>
                            </a:rPr>
                            <a:t>প</a:t>
                          </a:r>
                          <a:r>
                            <a:rPr lang="as-IN" sz="5400" dirty="0">
                              <a:latin typeface="SutonnyOMJ" panose="01010600010101010101" pitchFamily="2" charset="0"/>
                              <a:cs typeface="SutonnyOMJ" panose="01010600010101010101" pitchFamily="2" charset="0"/>
                            </a:rPr>
                            <a:t>ল</a:t>
                          </a:r>
                          <a:r>
                            <a:rPr lang="en-US" sz="5400" dirty="0">
                              <a:latin typeface="SutonnyOMJ" panose="01010600010101010101" pitchFamily="2" charset="0"/>
                              <a:cs typeface="SutonnyOMJ" panose="01010600010101010101" pitchFamily="2" charset="0"/>
                            </a:rPr>
                            <a:t>ি</a:t>
                          </a:r>
                          <a:r>
                            <a:rPr lang="as-IN" sz="5400" dirty="0">
                              <a:latin typeface="SutonnyOMJ" panose="01010600010101010101" pitchFamily="2" charset="0"/>
                              <a:cs typeface="SutonnyOMJ" panose="01010600010101010101" pitchFamily="2" charset="0"/>
                            </a:rPr>
                            <a:t>ম</a:t>
                          </a:r>
                          <a:r>
                            <a:rPr lang="en-US" sz="5400" dirty="0">
                              <a:latin typeface="SutonnyOMJ" panose="01010600010101010101" pitchFamily="2" charset="0"/>
                              <a:cs typeface="SutonnyOMJ" panose="01010600010101010101" pitchFamily="2" charset="0"/>
                            </a:rPr>
                            <a:t>া</a:t>
                          </a:r>
                          <a:r>
                            <a:rPr lang="as-IN" sz="5400" dirty="0">
                              <a:latin typeface="SutonnyOMJ" panose="01010600010101010101" pitchFamily="2" charset="0"/>
                              <a:cs typeface="SutonnyOMJ" panose="01010600010101010101" pitchFamily="2" charset="0"/>
                            </a:rPr>
                            <a:t>র</a:t>
                          </a:r>
                          <a:r>
                            <a:rPr lang="en-US" sz="5400" dirty="0">
                              <a:latin typeface="SutonnyOMJ" panose="01010600010101010101" pitchFamily="2" charset="0"/>
                              <a:cs typeface="SutonnyOMJ" panose="01010600010101010101" pitchFamily="2" charset="0"/>
                            </a:rPr>
                            <a:t>ে</a:t>
                          </a:r>
                          <a:r>
                            <a:rPr lang="as-IN" sz="5400" dirty="0">
                              <a:latin typeface="SutonnyOMJ" panose="01010600010101010101" pitchFamily="2" charset="0"/>
                              <a:cs typeface="SutonnyOMJ" panose="01010600010101010101" pitchFamily="2" charset="0"/>
                            </a:rPr>
                            <a:t>র</a:t>
                          </a:r>
                          <a:r>
                            <a:rPr lang="en-US" sz="5400" dirty="0">
                              <a:latin typeface="SutonnyOMJ" panose="01010600010101010101" pitchFamily="2" charset="0"/>
                              <a:cs typeface="SutonnyOMJ" panose="01010600010101010101" pitchFamily="2" charset="0"/>
                            </a:rPr>
                            <a:t> </a:t>
                          </a:r>
                          <a:r>
                            <a:rPr lang="as-IN" sz="5400" dirty="0">
                              <a:latin typeface="SutonnyOMJ" panose="01010600010101010101" pitchFamily="2" charset="0"/>
                              <a:cs typeface="SutonnyOMJ" panose="01010600010101010101" pitchFamily="2" charset="0"/>
                            </a:rPr>
                            <a:t>ন</a:t>
                          </a:r>
                          <a:r>
                            <a:rPr lang="en-US" sz="5400" dirty="0">
                              <a:latin typeface="SutonnyOMJ" panose="01010600010101010101" pitchFamily="2" charset="0"/>
                              <a:cs typeface="SutonnyOMJ" panose="01010600010101010101" pitchFamily="2" charset="0"/>
                            </a:rPr>
                            <a:t>া</a:t>
                          </a:r>
                          <a:r>
                            <a:rPr lang="as-IN" sz="5400" dirty="0">
                              <a:latin typeface="SutonnyOMJ" panose="01010600010101010101" pitchFamily="2" charset="0"/>
                              <a:cs typeface="SutonnyOMJ" panose="01010600010101010101" pitchFamily="2" charset="0"/>
                            </a:rPr>
                            <a:t>ম</a:t>
                          </a:r>
                          <a:endParaRPr lang="en-SG" sz="5400" dirty="0">
                            <a:solidFill>
                              <a:schemeClr val="bg1"/>
                            </a:solidFill>
                            <a:latin typeface="SutonnyOMJ" panose="01010600010101010101" pitchFamily="2" charset="0"/>
                            <a:cs typeface="SutonnyOMJ" panose="01010600010101010101" pitchFamily="2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5400" dirty="0">
                              <a:latin typeface="SutonnyOMJ" panose="01010600010101010101" pitchFamily="2" charset="0"/>
                              <a:cs typeface="SutonnyOMJ" panose="01010600010101010101" pitchFamily="2" charset="0"/>
                            </a:rPr>
                            <a:t>ম</a:t>
                          </a:r>
                          <a:r>
                            <a:rPr lang="as-IN" sz="5400" dirty="0">
                              <a:latin typeface="SutonnyOMJ" panose="01010600010101010101" pitchFamily="2" charset="0"/>
                              <a:cs typeface="SutonnyOMJ" panose="01010600010101010101" pitchFamily="2" charset="0"/>
                            </a:rPr>
                            <a:t>ন</a:t>
                          </a:r>
                          <a:r>
                            <a:rPr lang="en-US" sz="5400" dirty="0">
                              <a:latin typeface="SutonnyOMJ" panose="01010600010101010101" pitchFamily="2" charset="0"/>
                              <a:cs typeface="SutonnyOMJ" panose="01010600010101010101" pitchFamily="2" charset="0"/>
                            </a:rPr>
                            <a:t>ো</a:t>
                          </a:r>
                          <a:r>
                            <a:rPr lang="as-IN" sz="5400" dirty="0">
                              <a:latin typeface="SutonnyOMJ" panose="01010600010101010101" pitchFamily="2" charset="0"/>
                              <a:cs typeface="SutonnyOMJ" panose="01010600010101010101" pitchFamily="2" charset="0"/>
                            </a:rPr>
                            <a:t>ম</a:t>
                          </a:r>
                          <a:r>
                            <a:rPr lang="en-US" sz="5400" dirty="0">
                              <a:latin typeface="SutonnyOMJ" panose="01010600010101010101" pitchFamily="2" charset="0"/>
                              <a:cs typeface="SutonnyOMJ" panose="01010600010101010101" pitchFamily="2" charset="0"/>
                            </a:rPr>
                            <a:t>া</a:t>
                          </a:r>
                          <a:r>
                            <a:rPr lang="as-IN" sz="5400" dirty="0">
                              <a:latin typeface="SutonnyOMJ" panose="01010600010101010101" pitchFamily="2" charset="0"/>
                              <a:cs typeface="SutonnyOMJ" panose="01010600010101010101" pitchFamily="2" charset="0"/>
                            </a:rPr>
                            <a:t>র</a:t>
                          </a:r>
                          <a:r>
                            <a:rPr lang="en-US" sz="5400" dirty="0">
                              <a:latin typeface="SutonnyOMJ" panose="01010600010101010101" pitchFamily="2" charset="0"/>
                              <a:cs typeface="SutonnyOMJ" panose="01010600010101010101" pitchFamily="2" charset="0"/>
                            </a:rPr>
                            <a:t>ে</a:t>
                          </a:r>
                          <a:r>
                            <a:rPr lang="as-IN" sz="5400" dirty="0">
                              <a:latin typeface="SutonnyOMJ" panose="01010600010101010101" pitchFamily="2" charset="0"/>
                              <a:cs typeface="SutonnyOMJ" panose="01010600010101010101" pitchFamily="2" charset="0"/>
                            </a:rPr>
                            <a:t>র</a:t>
                          </a:r>
                          <a:r>
                            <a:rPr lang="en-US" sz="5400" dirty="0">
                              <a:latin typeface="SutonnyOMJ" panose="01010600010101010101" pitchFamily="2" charset="0"/>
                              <a:cs typeface="SutonnyOMJ" panose="01010600010101010101" pitchFamily="2" charset="0"/>
                            </a:rPr>
                            <a:t> স</a:t>
                          </a:r>
                          <a:r>
                            <a:rPr lang="as-IN" sz="5400" dirty="0">
                              <a:latin typeface="SutonnyOMJ" panose="01010600010101010101" pitchFamily="2" charset="0"/>
                              <a:cs typeface="SutonnyOMJ" panose="01010600010101010101" pitchFamily="2" charset="0"/>
                            </a:rPr>
                            <a:t>ং</a:t>
                          </a:r>
                          <a:r>
                            <a:rPr lang="en-US" sz="5400" dirty="0">
                              <a:latin typeface="SutonnyOMJ" panose="01010600010101010101" pitchFamily="2" charset="0"/>
                              <a:cs typeface="SutonnyOMJ" panose="01010600010101010101" pitchFamily="2" charset="0"/>
                            </a:rPr>
                            <a:t>ক</a:t>
                          </a:r>
                          <a:r>
                            <a:rPr lang="as-IN" sz="5400" dirty="0">
                              <a:latin typeface="SutonnyOMJ" panose="01010600010101010101" pitchFamily="2" charset="0"/>
                              <a:cs typeface="SutonnyOMJ" panose="01010600010101010101" pitchFamily="2" charset="0"/>
                            </a:rPr>
                            <a:t>ে</a:t>
                          </a:r>
                          <a:r>
                            <a:rPr lang="en-US" sz="5400" dirty="0">
                              <a:latin typeface="SutonnyOMJ" panose="01010600010101010101" pitchFamily="2" charset="0"/>
                              <a:cs typeface="SutonnyOMJ" panose="01010600010101010101" pitchFamily="2" charset="0"/>
                            </a:rPr>
                            <a:t>ত </a:t>
                          </a:r>
                          <a:endParaRPr lang="en-SG" sz="5400" dirty="0">
                            <a:solidFill>
                              <a:schemeClr val="bg1"/>
                            </a:solidFill>
                            <a:latin typeface="SutonnyOMJ" panose="01010600010101010101" pitchFamily="2" charset="0"/>
                            <a:cs typeface="SutonnyOMJ" panose="01010600010101010101" pitchFamily="2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38090569"/>
                      </a:ext>
                    </a:extLst>
                  </a:tr>
                  <a:tr h="1371600">
                    <a:tc>
                      <a:txBody>
                        <a:bodyPr/>
                        <a:lstStyle/>
                        <a:p>
                          <a:r>
                            <a:rPr lang="en-US" sz="6000" dirty="0">
                              <a:latin typeface="SutonnyOMJ" panose="01010600010101010101" pitchFamily="2" charset="0"/>
                              <a:cs typeface="SutonnyOMJ" panose="01010600010101010101" pitchFamily="2" charset="0"/>
                            </a:rPr>
                            <a:t>প</a:t>
                          </a:r>
                          <a:r>
                            <a:rPr lang="as-IN" sz="6000" dirty="0">
                              <a:latin typeface="SutonnyOMJ" panose="01010600010101010101" pitchFamily="2" charset="0"/>
                              <a:cs typeface="SutonnyOMJ" panose="01010600010101010101" pitchFamily="2" charset="0"/>
                            </a:rPr>
                            <a:t>ল</a:t>
                          </a:r>
                          <a:r>
                            <a:rPr lang="en-US" sz="6000" dirty="0" err="1">
                              <a:latin typeface="SutonnyOMJ" panose="01010600010101010101" pitchFamily="2" charset="0"/>
                              <a:cs typeface="SutonnyOMJ" panose="01010600010101010101" pitchFamily="2" charset="0"/>
                            </a:rPr>
                            <a:t>িথিন</a:t>
                          </a:r>
                          <a:endParaRPr lang="en-SG" sz="6000" dirty="0">
                            <a:solidFill>
                              <a:schemeClr val="bg1"/>
                            </a:solidFill>
                            <a:latin typeface="SutonnyOMJ" panose="01010600010101010101" pitchFamily="2" charset="0"/>
                            <a:cs typeface="SutonnyOMJ" panose="01010600010101010101" pitchFamily="2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00100" t="-112444" r="-200" b="-30311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287293022"/>
                      </a:ext>
                    </a:extLst>
                  </a:tr>
                  <a:tr h="1371600">
                    <a:tc>
                      <a:txBody>
                        <a:bodyPr/>
                        <a:lstStyle/>
                        <a:p>
                          <a:r>
                            <a:rPr lang="en-US" sz="6000" dirty="0">
                              <a:latin typeface="SutonnyOMJ" panose="01010600010101010101" pitchFamily="2" charset="0"/>
                              <a:cs typeface="SutonnyOMJ" panose="01010600010101010101" pitchFamily="2" charset="0"/>
                            </a:rPr>
                            <a:t>প</a:t>
                          </a:r>
                          <a:r>
                            <a:rPr lang="as-IN" sz="6000" dirty="0">
                              <a:latin typeface="SutonnyOMJ" panose="01010600010101010101" pitchFamily="2" charset="0"/>
                              <a:cs typeface="SutonnyOMJ" panose="01010600010101010101" pitchFamily="2" charset="0"/>
                            </a:rPr>
                            <a:t>ল</a:t>
                          </a:r>
                          <a:r>
                            <a:rPr lang="en-US" sz="6000" dirty="0">
                              <a:latin typeface="SutonnyOMJ" panose="01010600010101010101" pitchFamily="2" charset="0"/>
                              <a:cs typeface="SutonnyOMJ" panose="01010600010101010101" pitchFamily="2" charset="0"/>
                            </a:rPr>
                            <a:t>ি</a:t>
                          </a:r>
                          <a:r>
                            <a:rPr lang="as-IN" sz="6000" dirty="0">
                              <a:latin typeface="SutonnyOMJ" panose="01010600010101010101" pitchFamily="2" charset="0"/>
                              <a:cs typeface="SutonnyOMJ" panose="01010600010101010101" pitchFamily="2" charset="0"/>
                            </a:rPr>
                            <a:t>প</a:t>
                          </a:r>
                          <a:r>
                            <a:rPr lang="en-US" sz="6000" dirty="0">
                              <a:latin typeface="SutonnyOMJ" panose="01010600010101010101" pitchFamily="2" charset="0"/>
                              <a:cs typeface="SutonnyOMJ" panose="01010600010101010101" pitchFamily="2" charset="0"/>
                            </a:rPr>
                            <a:t>্</a:t>
                          </a:r>
                          <a:r>
                            <a:rPr lang="as-IN" sz="6000" dirty="0">
                              <a:latin typeface="SutonnyOMJ" panose="01010600010101010101" pitchFamily="2" charset="0"/>
                              <a:cs typeface="SutonnyOMJ" panose="01010600010101010101" pitchFamily="2" charset="0"/>
                            </a:rPr>
                            <a:t>র</a:t>
                          </a:r>
                          <a:r>
                            <a:rPr lang="en-US" sz="6000" dirty="0">
                              <a:latin typeface="SutonnyOMJ" panose="01010600010101010101" pitchFamily="2" charset="0"/>
                              <a:cs typeface="SutonnyOMJ" panose="01010600010101010101" pitchFamily="2" charset="0"/>
                            </a:rPr>
                            <a:t>ো</a:t>
                          </a:r>
                          <a:r>
                            <a:rPr lang="as-IN" sz="6000" dirty="0">
                              <a:latin typeface="SutonnyOMJ" panose="01010600010101010101" pitchFamily="2" charset="0"/>
                              <a:cs typeface="SutonnyOMJ" panose="01010600010101010101" pitchFamily="2" charset="0"/>
                            </a:rPr>
                            <a:t>প</a:t>
                          </a:r>
                          <a:r>
                            <a:rPr lang="en-US" sz="6000" dirty="0">
                              <a:latin typeface="SutonnyOMJ" panose="01010600010101010101" pitchFamily="2" charset="0"/>
                              <a:cs typeface="SutonnyOMJ" panose="01010600010101010101" pitchFamily="2" charset="0"/>
                            </a:rPr>
                            <a:t>ি</a:t>
                          </a:r>
                          <a:r>
                            <a:rPr lang="as-IN" sz="6000" dirty="0">
                              <a:latin typeface="SutonnyOMJ" panose="01010600010101010101" pitchFamily="2" charset="0"/>
                              <a:cs typeface="SutonnyOMJ" panose="01010600010101010101" pitchFamily="2" charset="0"/>
                            </a:rPr>
                            <a:t>ন</a:t>
                          </a:r>
                          <a:endParaRPr lang="en-SG" sz="6000" dirty="0">
                            <a:solidFill>
                              <a:schemeClr val="bg1"/>
                            </a:solidFill>
                            <a:latin typeface="SutonnyOMJ" panose="01010600010101010101" pitchFamily="2" charset="0"/>
                            <a:cs typeface="SutonnyOMJ" panose="01010600010101010101" pitchFamily="2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00100" t="-212444" r="-200" b="-20311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510403587"/>
                      </a:ext>
                    </a:extLst>
                  </a:tr>
                  <a:tr h="1371600">
                    <a:tc>
                      <a:txBody>
                        <a:bodyPr/>
                        <a:lstStyle/>
                        <a:p>
                          <a:r>
                            <a:rPr lang="en-US" sz="6000" dirty="0">
                              <a:latin typeface="SutonnyOMJ" panose="01010600010101010101" pitchFamily="2" charset="0"/>
                              <a:cs typeface="SutonnyOMJ" panose="01010600010101010101" pitchFamily="2" charset="0"/>
                            </a:rPr>
                            <a:t>প</a:t>
                          </a:r>
                          <a:r>
                            <a:rPr lang="as-IN" sz="6000" dirty="0">
                              <a:latin typeface="SutonnyOMJ" panose="01010600010101010101" pitchFamily="2" charset="0"/>
                              <a:cs typeface="SutonnyOMJ" panose="01010600010101010101" pitchFamily="2" charset="0"/>
                            </a:rPr>
                            <a:t>ি</a:t>
                          </a:r>
                          <a:r>
                            <a:rPr lang="en-US" sz="6000" dirty="0" err="1">
                              <a:latin typeface="SutonnyOMJ" panose="01010600010101010101" pitchFamily="2" charset="0"/>
                              <a:cs typeface="SutonnyOMJ" panose="01010600010101010101" pitchFamily="2" charset="0"/>
                            </a:rPr>
                            <a:t>ভিসি</a:t>
                          </a:r>
                          <a:endParaRPr lang="en-SG" sz="6000" dirty="0">
                            <a:solidFill>
                              <a:schemeClr val="bg1"/>
                            </a:solidFill>
                            <a:latin typeface="SutonnyOMJ" panose="01010600010101010101" pitchFamily="2" charset="0"/>
                            <a:cs typeface="SutonnyOMJ" panose="01010600010101010101" pitchFamily="2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00100" t="-312444" r="-200" b="-10311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9304958"/>
                      </a:ext>
                    </a:extLst>
                  </a:tr>
                  <a:tr h="1371600">
                    <a:tc>
                      <a:txBody>
                        <a:bodyPr/>
                        <a:lstStyle/>
                        <a:p>
                          <a:r>
                            <a:rPr lang="en-US" sz="6000" dirty="0">
                              <a:latin typeface="SutonnyOMJ" panose="01010600010101010101" pitchFamily="2" charset="0"/>
                              <a:cs typeface="SutonnyOMJ" panose="01010600010101010101" pitchFamily="2" charset="0"/>
                            </a:rPr>
                            <a:t>ন</a:t>
                          </a:r>
                          <a:r>
                            <a:rPr lang="as-IN" sz="6000" dirty="0">
                              <a:latin typeface="SutonnyOMJ" panose="01010600010101010101" pitchFamily="2" charset="0"/>
                              <a:cs typeface="SutonnyOMJ" panose="01010600010101010101" pitchFamily="2" charset="0"/>
                            </a:rPr>
                            <a:t>া</a:t>
                          </a:r>
                          <a:r>
                            <a:rPr lang="en-US" sz="6000" dirty="0">
                              <a:latin typeface="SutonnyOMJ" panose="01010600010101010101" pitchFamily="2" charset="0"/>
                              <a:cs typeface="SutonnyOMJ" panose="01010600010101010101" pitchFamily="2" charset="0"/>
                            </a:rPr>
                            <a:t>ই</a:t>
                          </a:r>
                          <a:r>
                            <a:rPr lang="as-IN" sz="6000" dirty="0">
                              <a:latin typeface="SutonnyOMJ" panose="01010600010101010101" pitchFamily="2" charset="0"/>
                              <a:cs typeface="SutonnyOMJ" panose="01010600010101010101" pitchFamily="2" charset="0"/>
                            </a:rPr>
                            <a:t>ল</a:t>
                          </a:r>
                          <a:r>
                            <a:rPr lang="en-US" sz="6000" dirty="0">
                              <a:latin typeface="SutonnyOMJ" panose="01010600010101010101" pitchFamily="2" charset="0"/>
                              <a:cs typeface="SutonnyOMJ" panose="01010600010101010101" pitchFamily="2" charset="0"/>
                            </a:rPr>
                            <a:t>ন ৬/</a:t>
                          </a:r>
                          <a:r>
                            <a:rPr lang="as-IN" sz="6000" dirty="0">
                              <a:latin typeface="SutonnyOMJ" panose="01010600010101010101" pitchFamily="2" charset="0"/>
                              <a:cs typeface="SutonnyOMJ" panose="01010600010101010101" pitchFamily="2" charset="0"/>
                            </a:rPr>
                            <a:t>৬</a:t>
                          </a:r>
                          <a:endParaRPr lang="en-SG" sz="6000" dirty="0">
                            <a:solidFill>
                              <a:schemeClr val="bg1"/>
                            </a:solidFill>
                            <a:latin typeface="SutonnyOMJ" panose="01010600010101010101" pitchFamily="2" charset="0"/>
                            <a:cs typeface="SutonnyOMJ" panose="01010600010101010101" pitchFamily="2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00100" t="-412444" r="-200" b="-311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33478278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511181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থার্মোপ্লাস্টিক</a:t>
            </a:r>
            <a:r>
              <a:rPr lang="en-US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/ </a:t>
            </a:r>
            <a:r>
              <a:rPr lang="en-US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থার্মোসেটিং</a:t>
            </a:r>
            <a:r>
              <a:rPr lang="en-US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endParaRPr lang="en-US" dirty="0"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58286" y="1833107"/>
            <a:ext cx="4472327" cy="693135"/>
          </a:xfrm>
        </p:spPr>
        <p:txBody>
          <a:bodyPr/>
          <a:lstStyle/>
          <a:p>
            <a:r>
              <a:rPr lang="en-US" sz="2800" b="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থার্মোপ্লাস্টিকঃ</a:t>
            </a:r>
            <a:endParaRPr lang="en-US" sz="2800" b="0" dirty="0"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sz="half" idx="2"/>
          </p:nvPr>
        </p:nvSpPr>
        <p:spPr>
          <a:xfrm>
            <a:off x="258289" y="2526243"/>
            <a:ext cx="4698355" cy="4051482"/>
          </a:xfrm>
        </p:spPr>
        <p:txBody>
          <a:bodyPr>
            <a:normAutofit/>
          </a:bodyPr>
          <a:lstStyle/>
          <a:p>
            <a:pPr marL="571500" indent="-571500">
              <a:buFont typeface="+mj-lt"/>
              <a:buAutoNum type="romanLcPeriod"/>
            </a:pPr>
            <a:r>
              <a:rPr lang="en-US" sz="28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শক্ত</a:t>
            </a:r>
            <a:r>
              <a:rPr lang="en-US" sz="28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, </a:t>
            </a:r>
            <a:r>
              <a:rPr lang="en-US" sz="28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হালকা</a:t>
            </a:r>
            <a:r>
              <a:rPr lang="en-US" sz="28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, </a:t>
            </a:r>
            <a:r>
              <a:rPr lang="en-US" sz="28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সস্তা</a:t>
            </a:r>
            <a:r>
              <a:rPr lang="en-US" sz="28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।</a:t>
            </a:r>
          </a:p>
          <a:p>
            <a:pPr marL="571500" indent="-571500">
              <a:buFont typeface="+mj-lt"/>
              <a:buAutoNum type="romanLcPeriod"/>
            </a:pPr>
            <a:r>
              <a:rPr lang="en-US" sz="28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একে</a:t>
            </a:r>
            <a:r>
              <a:rPr lang="en-US" sz="28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8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গলানো</a:t>
            </a:r>
            <a:r>
              <a:rPr lang="en-US" sz="28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8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যায়</a:t>
            </a:r>
            <a:r>
              <a:rPr lang="en-US" sz="28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8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এবং</a:t>
            </a:r>
            <a:r>
              <a:rPr lang="en-US" sz="28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8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ছাচে</a:t>
            </a:r>
            <a:r>
              <a:rPr lang="en-US" sz="28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8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ঢেলে</a:t>
            </a:r>
            <a:r>
              <a:rPr lang="en-US" sz="28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8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যেকোনো</a:t>
            </a:r>
            <a:r>
              <a:rPr lang="en-US" sz="28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8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আকার</a:t>
            </a:r>
            <a:r>
              <a:rPr lang="en-US" sz="28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8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দেয়া</a:t>
            </a:r>
            <a:r>
              <a:rPr lang="en-US" sz="28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8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যায়</a:t>
            </a:r>
            <a:r>
              <a:rPr lang="en-US" sz="28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। </a:t>
            </a:r>
            <a:r>
              <a:rPr lang="en-US" sz="28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উদাহরনঃ</a:t>
            </a:r>
            <a:r>
              <a:rPr lang="en-US" sz="28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8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পলিথিন</a:t>
            </a:r>
            <a:r>
              <a:rPr lang="en-US" sz="28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, </a:t>
            </a:r>
            <a:r>
              <a:rPr lang="en-US" sz="28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পিভিসি</a:t>
            </a:r>
            <a:r>
              <a:rPr lang="en-US" sz="28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8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ইত্যাদি</a:t>
            </a:r>
            <a:r>
              <a:rPr lang="en-US" sz="28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।</a:t>
            </a:r>
          </a:p>
          <a:p>
            <a:pPr marL="571500" indent="-571500">
              <a:buFont typeface="+mj-lt"/>
              <a:buAutoNum type="romanLcPeriod"/>
            </a:pPr>
            <a:endParaRPr lang="en-US" sz="2800" dirty="0" smtClean="0"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5298701" y="1834166"/>
            <a:ext cx="4474028" cy="692076"/>
          </a:xfrm>
        </p:spPr>
        <p:txBody>
          <a:bodyPr>
            <a:normAutofit/>
          </a:bodyPr>
          <a:lstStyle/>
          <a:p>
            <a:r>
              <a:rPr lang="en-US" sz="2800" b="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থার্মোসেটিংঃ</a:t>
            </a:r>
            <a:r>
              <a:rPr lang="en-US" sz="2800" b="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endParaRPr lang="en-US" sz="2800" b="0" dirty="0"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  <p:sp>
        <p:nvSpPr>
          <p:cNvPr id="16" name="Content Placeholder 15"/>
          <p:cNvSpPr>
            <a:spLocks noGrp="1"/>
          </p:cNvSpPr>
          <p:nvPr>
            <p:ph sz="quarter" idx="4"/>
          </p:nvPr>
        </p:nvSpPr>
        <p:spPr>
          <a:xfrm>
            <a:off x="5298701" y="2526243"/>
            <a:ext cx="4700059" cy="405148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romanLcPeriod"/>
            </a:pPr>
            <a:r>
              <a:rPr lang="en-US" sz="28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শক্ত</a:t>
            </a:r>
            <a:r>
              <a:rPr lang="en-US" sz="28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ও </a:t>
            </a:r>
            <a:r>
              <a:rPr lang="en-US" sz="28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কম</a:t>
            </a:r>
            <a:r>
              <a:rPr lang="en-US" sz="28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8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নমনীয়</a:t>
            </a:r>
            <a:r>
              <a:rPr lang="en-US" sz="28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।</a:t>
            </a:r>
          </a:p>
          <a:p>
            <a:pPr marL="514350" indent="-514350">
              <a:buFont typeface="+mj-lt"/>
              <a:buAutoNum type="romanLcPeriod"/>
            </a:pPr>
            <a:r>
              <a:rPr lang="en-US" sz="28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তাপ</a:t>
            </a:r>
            <a:r>
              <a:rPr lang="en-US" sz="28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8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প্রয়োগে</a:t>
            </a:r>
            <a:r>
              <a:rPr lang="en-US" sz="28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8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গলার</a:t>
            </a:r>
            <a:r>
              <a:rPr lang="en-US" sz="28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8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পরিবর্তে</a:t>
            </a:r>
            <a:r>
              <a:rPr lang="en-US" sz="28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8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কয়লায়</a:t>
            </a:r>
            <a:r>
              <a:rPr lang="en-US" sz="28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8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পরিণত</a:t>
            </a:r>
            <a:r>
              <a:rPr lang="en-US" sz="28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8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হয়</a:t>
            </a:r>
            <a:r>
              <a:rPr lang="en-US" sz="28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। </a:t>
            </a:r>
          </a:p>
          <a:p>
            <a:pPr marL="514350" indent="-514350">
              <a:buFont typeface="+mj-lt"/>
              <a:buAutoNum type="romanLcPeriod"/>
            </a:pPr>
            <a:r>
              <a:rPr lang="en-US" sz="28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একবার</a:t>
            </a:r>
            <a:r>
              <a:rPr lang="en-US" sz="28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8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মাত্র</a:t>
            </a:r>
            <a:r>
              <a:rPr lang="en-US" sz="28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8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গলানো</a:t>
            </a:r>
            <a:r>
              <a:rPr lang="en-US" sz="28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ও </a:t>
            </a:r>
            <a:r>
              <a:rPr lang="en-US" sz="28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আকার</a:t>
            </a:r>
            <a:r>
              <a:rPr lang="en-US" sz="28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8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দেয়া</a:t>
            </a:r>
            <a:r>
              <a:rPr lang="en-US" sz="28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8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যায়</a:t>
            </a:r>
            <a:r>
              <a:rPr lang="en-US" sz="28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। </a:t>
            </a:r>
            <a:r>
              <a:rPr lang="en-US" sz="28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উদাহরনঃ</a:t>
            </a:r>
            <a:r>
              <a:rPr lang="en-US" sz="28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8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ব্যাকেলাইট</a:t>
            </a:r>
            <a:r>
              <a:rPr lang="en-US" sz="28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, </a:t>
            </a:r>
            <a:r>
              <a:rPr lang="en-US" sz="28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ফাইবার</a:t>
            </a:r>
            <a:r>
              <a:rPr lang="en-US" sz="28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8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গ্লাস</a:t>
            </a:r>
            <a:r>
              <a:rPr lang="en-US" sz="28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8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ইত্যাদি</a:t>
            </a:r>
            <a:r>
              <a:rPr lang="en-US" sz="28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।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5022164" y="2208628"/>
            <a:ext cx="0" cy="3348110"/>
          </a:xfrm>
          <a:prstGeom prst="straightConnector1">
            <a:avLst/>
          </a:prstGeom>
          <a:ln w="571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5064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সুবিধাঃ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359931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2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সহজলভ্য</a:t>
            </a:r>
            <a:r>
              <a:rPr lang="en-US" sz="3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ও </a:t>
            </a:r>
            <a:r>
              <a:rPr lang="en-US" sz="32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সুলভ</a:t>
            </a:r>
            <a:r>
              <a:rPr lang="en-US" sz="3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2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হওয়ায়</a:t>
            </a:r>
            <a:r>
              <a:rPr lang="en-US" sz="3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2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কাঠ</a:t>
            </a:r>
            <a:r>
              <a:rPr lang="en-US" sz="3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ও </a:t>
            </a:r>
            <a:r>
              <a:rPr lang="en-US" sz="32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ধাতুর</a:t>
            </a:r>
            <a:r>
              <a:rPr lang="en-US" sz="3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2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বদলে</a:t>
            </a:r>
            <a:r>
              <a:rPr lang="en-US" sz="3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2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জিনিসপত্র</a:t>
            </a:r>
            <a:r>
              <a:rPr lang="en-US" sz="3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2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তৈরীতে</a:t>
            </a:r>
            <a:r>
              <a:rPr lang="en-US" sz="3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2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ব্যাবহার</a:t>
            </a:r>
            <a:r>
              <a:rPr lang="en-US" sz="32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2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করা</a:t>
            </a:r>
            <a:r>
              <a:rPr lang="en-US" sz="3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2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হয়</a:t>
            </a:r>
            <a:r>
              <a:rPr lang="en-US" sz="3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।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সহজে</a:t>
            </a:r>
            <a:r>
              <a:rPr lang="en-US" sz="3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2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রঙ</a:t>
            </a:r>
            <a:r>
              <a:rPr lang="en-US" sz="3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2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করা</a:t>
            </a:r>
            <a:r>
              <a:rPr lang="en-US" sz="3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2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যায়</a:t>
            </a:r>
            <a:r>
              <a:rPr lang="en-US" sz="3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।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বিদ্যু</a:t>
            </a:r>
            <a:r>
              <a:rPr lang="en-US" sz="3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ৎ </a:t>
            </a:r>
            <a:r>
              <a:rPr lang="en-US" sz="32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অপরিবাহী</a:t>
            </a:r>
            <a:r>
              <a:rPr lang="en-US" sz="3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।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ওজনে</a:t>
            </a:r>
            <a:r>
              <a:rPr lang="en-US" sz="3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2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হালকা</a:t>
            </a:r>
            <a:r>
              <a:rPr lang="en-US" sz="3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, </a:t>
            </a:r>
            <a:r>
              <a:rPr lang="en-US" sz="32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সহজে</a:t>
            </a:r>
            <a:r>
              <a:rPr lang="en-US" sz="3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2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স্থান</a:t>
            </a:r>
            <a:r>
              <a:rPr lang="en-US" sz="3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2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পরিবর্তন</a:t>
            </a:r>
            <a:r>
              <a:rPr lang="en-US" sz="3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2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করা</a:t>
            </a:r>
            <a:r>
              <a:rPr lang="en-US" sz="3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2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যায়</a:t>
            </a:r>
            <a:r>
              <a:rPr lang="en-US" sz="3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।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দীর্ঘস্থায়ী</a:t>
            </a:r>
            <a:r>
              <a:rPr lang="en-US" sz="3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ও </a:t>
            </a:r>
            <a:r>
              <a:rPr lang="en-US" sz="32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আবহাওয়া</a:t>
            </a:r>
            <a:r>
              <a:rPr lang="en-US" sz="3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2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দ্বারা</a:t>
            </a:r>
            <a:r>
              <a:rPr lang="en-US" sz="3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2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ক্ষতিগ্রস্থ</a:t>
            </a:r>
            <a:r>
              <a:rPr lang="en-US" sz="3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2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হয়</a:t>
            </a:r>
            <a:r>
              <a:rPr lang="en-US" sz="3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2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না</a:t>
            </a:r>
            <a:r>
              <a:rPr lang="en-US" sz="3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। 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3200" dirty="0" smtClean="0"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6104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/>
          <p:nvPr/>
        </p:nvSpPr>
        <p:spPr>
          <a:xfrm>
            <a:off x="0" y="0"/>
            <a:ext cx="3657600" cy="6858000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3600" u="sng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শিক্ষক</a:t>
            </a:r>
            <a:r>
              <a:rPr lang="en-US" sz="3600" u="sng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600" u="sng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পরিচিতি</a:t>
            </a:r>
            <a:r>
              <a:rPr lang="en-US" sz="3600" u="sng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:</a:t>
            </a:r>
            <a:r>
              <a:rPr lang="en-US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/>
            </a:r>
            <a:br>
              <a:rPr lang="en-US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</a:br>
            <a:r>
              <a:rPr lang="en-US" sz="5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সাইফুল</a:t>
            </a:r>
            <a:r>
              <a:rPr lang="en-US" sz="5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5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ইসলাম</a:t>
            </a:r>
            <a:r>
              <a:rPr lang="en-US" sz="5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/>
            </a:r>
            <a:br>
              <a:rPr lang="en-US" sz="5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</a:b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বি.এস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.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সি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 (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সস্মান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),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বি.এড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, </a:t>
            </a:r>
          </a:p>
          <a:p>
            <a:pPr algn="ctr"/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এম.এসসি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(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রসায়ন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)</a:t>
            </a:r>
            <a:b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</a:b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সহকারি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শিক্ষক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 (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বিজ্ঞান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)</a:t>
            </a:r>
            <a:b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</a:b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সাগরনাল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উচ্চ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বিদ্যালয়</a:t>
            </a:r>
            <a:endParaRPr lang="en-US" sz="280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utonnyOMJ" panose="01010600010101010101" pitchFamily="2" charset="0"/>
              <a:cs typeface="SutonnyOMJ" panose="01010600010101010101" pitchFamily="2" charset="0"/>
            </a:endParaRPr>
          </a:p>
          <a:p>
            <a:pPr algn="ctr"/>
            <a:endParaRPr lang="en-US" sz="280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utonnyOMJ" panose="01010600010101010101" pitchFamily="2" charset="0"/>
              <a:cs typeface="SutonnyOMJ" panose="01010600010101010101" pitchFamily="2" charset="0"/>
            </a:endParaRPr>
          </a:p>
          <a:p>
            <a:pPr algn="ctr"/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মোবাইলঃ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01712-876461</a:t>
            </a:r>
          </a:p>
          <a:p>
            <a:pPr algn="ctr"/>
            <a:r>
              <a:rPr lang="en-US" sz="1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E-mail: </a:t>
            </a:r>
            <a:r>
              <a:rPr lang="en-US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saif2175@gmail.com</a:t>
            </a:r>
            <a:endParaRPr lang="en-US" sz="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534400" y="0"/>
            <a:ext cx="3657600" cy="6858000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u="sng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পাঠ</a:t>
            </a:r>
            <a:r>
              <a:rPr lang="en-US" sz="3200" u="sng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200" u="sng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পরিচিতি</a:t>
            </a:r>
            <a:endParaRPr lang="en-US" sz="3200" u="sng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utonnyOMJ" panose="01010600010101010101" pitchFamily="2" charset="0"/>
              <a:cs typeface="SutonnyOMJ" panose="01010600010101010101" pitchFamily="2" charset="0"/>
            </a:endParaRPr>
          </a:p>
          <a:p>
            <a:pPr algn="ctr"/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বিষয়ঃ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রসায়ন</a:t>
            </a:r>
            <a:endParaRPr lang="en-US" sz="3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utonnyOMJ" panose="01010600010101010101" pitchFamily="2" charset="0"/>
              <a:cs typeface="SutonnyOMJ" panose="01010600010101010101" pitchFamily="2" charset="0"/>
            </a:endParaRPr>
          </a:p>
          <a:p>
            <a:pPr algn="ctr"/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শ্রেণীঃ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নবম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-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দশম</a:t>
            </a:r>
            <a:endParaRPr lang="en-US" sz="3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utonnyOMJ" panose="01010600010101010101" pitchFamily="2" charset="0"/>
              <a:cs typeface="SutonnyOMJ" panose="01010600010101010101" pitchFamily="2" charset="0"/>
            </a:endParaRPr>
          </a:p>
          <a:p>
            <a:pPr algn="ctr"/>
            <a:r>
              <a:rPr lang="en-US" sz="3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অধ্যায়ঃ</a:t>
            </a:r>
            <a:r>
              <a:rPr 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6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একাদশ</a:t>
            </a:r>
            <a:endParaRPr lang="en-US" sz="360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utonnyOMJ" panose="01010600010101010101" pitchFamily="2" charset="0"/>
              <a:cs typeface="SutonnyOMJ" panose="01010600010101010101" pitchFamily="2" charset="0"/>
            </a:endParaRPr>
          </a:p>
          <a:p>
            <a:pPr algn="ctr"/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(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খনিজ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সম্পদঃ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জীবাশ্ম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)</a:t>
            </a:r>
            <a:endParaRPr lang="en-US" sz="2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utonnyOMJ" panose="01010600010101010101" pitchFamily="2" charset="0"/>
              <a:cs typeface="SutonnyOMJ" panose="01010600010101010101" pitchFamily="2" charset="0"/>
            </a:endParaRPr>
          </a:p>
          <a:p>
            <a:pPr algn="ctr"/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পাঠঃ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পলিমার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endParaRPr lang="en-US" sz="3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5932" y1="88663" x2="94068" y2="86125"/>
                        <a14:foregroundMark x1="50847" y1="63621" x2="72034" y2="8934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0" y="751668"/>
            <a:ext cx="4876800" cy="6106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416550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770DDD9-2BCC-4BFE-A27F-A34F62E74790}"/>
              </a:ext>
            </a:extLst>
          </p:cNvPr>
          <p:cNvSpPr txBox="1"/>
          <p:nvPr/>
        </p:nvSpPr>
        <p:spPr>
          <a:xfrm>
            <a:off x="267287" y="2110336"/>
            <a:ext cx="1128155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20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সবচেয়ে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বড়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অসুবিধা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হল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পরিবে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য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্ষ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িকর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সাধারণত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যেসব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জিনিস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পানিতে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মাটিতে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ফেলি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বেশির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ভ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িভিন্ন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পদার্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থ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াথে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বিক্রিয়া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ক্ষয়প্রাপ্ত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এব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ং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শের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ভারসাম্য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রক্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ষ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া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কিন্তু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প্লাস্টিকের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জিনিসগুলো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ক্ষয়প্রাপ্ত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ন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ষ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য়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া।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ফ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শের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ক্ষতি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মাটি,পানি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বায়ু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দূষ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ণ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পরিবে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ভারসাম্য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নষ্ট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SG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অসুবিধাঃ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5299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plastic pollution এর ছবির ফলাফল">
            <a:extLst>
              <a:ext uri="{FF2B5EF4-FFF2-40B4-BE49-F238E27FC236}">
                <a16:creationId xmlns:a16="http://schemas.microsoft.com/office/drawing/2014/main" id="{CE561466-7F24-4505-BB4B-6C2B2BA151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5500914" cy="272363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plastic pollution এর ছবির ফলাফল">
            <a:extLst>
              <a:ext uri="{FF2B5EF4-FFF2-40B4-BE49-F238E27FC236}">
                <a16:creationId xmlns:a16="http://schemas.microsoft.com/office/drawing/2014/main" id="{8CBCE3BA-86BC-40A8-AC26-A8FE996FCE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6286" y="1"/>
            <a:ext cx="5805713" cy="272372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6" name="Picture 18" descr="plastic pollution এর ছবির ফলাফল">
            <a:extLst>
              <a:ext uri="{FF2B5EF4-FFF2-40B4-BE49-F238E27FC236}">
                <a16:creationId xmlns:a16="http://schemas.microsoft.com/office/drawing/2014/main" id="{D696D64B-5772-49E3-9E37-CD493CB2D5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0230" y="4106897"/>
            <a:ext cx="4134238" cy="275114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plastic pollution এর ছবির ফলাফল">
            <a:extLst>
              <a:ext uri="{FF2B5EF4-FFF2-40B4-BE49-F238E27FC236}">
                <a16:creationId xmlns:a16="http://schemas.microsoft.com/office/drawing/2014/main" id="{4A71BDBB-D394-4B65-B696-FCAC05E861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106942"/>
            <a:ext cx="4112407" cy="275105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প্লা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ষ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ূষণ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185864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3" dur="500"/>
                                        <p:tgtEl>
                                          <p:spTgt spid="2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2E75E1D-61DD-471B-83D5-9B366FD35F0D}"/>
              </a:ext>
            </a:extLst>
          </p:cNvPr>
          <p:cNvSpPr txBox="1"/>
          <p:nvPr/>
        </p:nvSpPr>
        <p:spPr>
          <a:xfrm>
            <a:off x="566954" y="2189316"/>
            <a:ext cx="11058091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স্টি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িনিস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েখানে-সেখানে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ফেলে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স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ং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্ষ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ণ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বস্থা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উচিত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প্রক্রিয়াজাত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পুনঃব্যবহা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উ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ত।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কাঠ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ধ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িনিসের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বাড়ানো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উচিত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পচনশী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নোযোগী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হওয়া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উচিত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অথবা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নির্দি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ষ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্থানে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পুতে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রাখার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ব্যবস্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থ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া 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উ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ত। </a:t>
            </a:r>
            <a:endParaRPr lang="en-SG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আ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া 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উ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3391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429E1CD-ABE9-4B63-87DB-E05BE52BC043}"/>
              </a:ext>
            </a:extLst>
          </p:cNvPr>
          <p:cNvSpPr txBox="1"/>
          <p:nvPr/>
        </p:nvSpPr>
        <p:spPr>
          <a:xfrm>
            <a:off x="225083" y="2186156"/>
            <a:ext cx="934094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arenR"/>
            </a:pPr>
            <a:r>
              <a:rPr lang="as-IN" sz="3600" dirty="0">
                <a:latin typeface="SutonnyOMJ" panose="01010600010101010101" pitchFamily="2" charset="0"/>
                <a:cs typeface="SutonnyOMJ" panose="01010600010101010101" pitchFamily="2" charset="0"/>
              </a:rPr>
              <a:t>প</a:t>
            </a:r>
            <a:r>
              <a:rPr lang="en-US" sz="3600" dirty="0">
                <a:latin typeface="SutonnyOMJ" panose="01010600010101010101" pitchFamily="2" charset="0"/>
                <a:cs typeface="SutonnyOMJ" panose="01010600010101010101" pitchFamily="2" charset="0"/>
              </a:rPr>
              <a:t>ল</a:t>
            </a:r>
            <a:r>
              <a:rPr lang="as-IN" sz="3600" dirty="0">
                <a:latin typeface="SutonnyOMJ" panose="01010600010101010101" pitchFamily="2" charset="0"/>
                <a:cs typeface="SutonnyOMJ" panose="01010600010101010101" pitchFamily="2" charset="0"/>
              </a:rPr>
              <a:t>ি</a:t>
            </a:r>
            <a:r>
              <a:rPr lang="en-US" sz="3600" dirty="0">
                <a:latin typeface="SutonnyOMJ" panose="01010600010101010101" pitchFamily="2" charset="0"/>
                <a:cs typeface="SutonnyOMJ" panose="01010600010101010101" pitchFamily="2" charset="0"/>
              </a:rPr>
              <a:t>ম</a:t>
            </a:r>
            <a:r>
              <a:rPr lang="as-IN" sz="3600" dirty="0">
                <a:latin typeface="SutonnyOMJ" panose="01010600010101010101" pitchFamily="2" charset="0"/>
                <a:cs typeface="SutonnyOMJ" panose="01010600010101010101" pitchFamily="2" charset="0"/>
              </a:rPr>
              <a:t>া</a:t>
            </a:r>
            <a:r>
              <a:rPr lang="en-US" sz="3600" dirty="0">
                <a:latin typeface="SutonnyOMJ" panose="01010600010101010101" pitchFamily="2" charset="0"/>
                <a:cs typeface="SutonnyOMJ" panose="01010600010101010101" pitchFamily="2" charset="0"/>
              </a:rPr>
              <a:t>র </a:t>
            </a:r>
            <a:r>
              <a:rPr lang="en-US" sz="36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কি</a:t>
            </a:r>
            <a:r>
              <a:rPr lang="en-US" sz="36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?</a:t>
            </a:r>
            <a:endParaRPr lang="en-US" sz="3600" dirty="0">
              <a:latin typeface="SutonnyOMJ" panose="01010600010101010101" pitchFamily="2" charset="0"/>
              <a:cs typeface="SutonnyOMJ" panose="01010600010101010101" pitchFamily="2" charset="0"/>
            </a:endParaRPr>
          </a:p>
          <a:p>
            <a:pPr marL="742950" indent="-742950">
              <a:buAutoNum type="arabicParenR"/>
            </a:pPr>
            <a:r>
              <a:rPr lang="en-US" sz="36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পিভিসি</a:t>
            </a:r>
            <a:r>
              <a:rPr lang="en-US" sz="36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6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মনোমারের</a:t>
            </a:r>
            <a:r>
              <a:rPr lang="en-US" sz="36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600" dirty="0" err="1">
                <a:latin typeface="SutonnyOMJ" panose="01010600010101010101" pitchFamily="2" charset="0"/>
                <a:cs typeface="SutonnyOMJ" panose="01010600010101010101" pitchFamily="2" charset="0"/>
              </a:rPr>
              <a:t>নাম</a:t>
            </a:r>
            <a:r>
              <a:rPr lang="en-US" sz="36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600" dirty="0" err="1">
                <a:latin typeface="SutonnyOMJ" panose="01010600010101010101" pitchFamily="2" charset="0"/>
                <a:cs typeface="SutonnyOMJ" panose="01010600010101010101" pitchFamily="2" charset="0"/>
              </a:rPr>
              <a:t>কী</a:t>
            </a:r>
            <a:r>
              <a:rPr lang="en-US" sz="3600" dirty="0">
                <a:latin typeface="SutonnyOMJ" panose="01010600010101010101" pitchFamily="2" charset="0"/>
                <a:cs typeface="SutonnyOMJ" panose="01010600010101010101" pitchFamily="2" charset="0"/>
              </a:rPr>
              <a:t>?</a:t>
            </a:r>
          </a:p>
          <a:p>
            <a:pPr marL="742950" indent="-742950">
              <a:buAutoNum type="arabicParenR"/>
            </a:pPr>
            <a:r>
              <a:rPr lang="en-US" sz="3600" dirty="0" err="1">
                <a:latin typeface="SutonnyOMJ" panose="01010600010101010101" pitchFamily="2" charset="0"/>
                <a:cs typeface="SutonnyOMJ" panose="01010600010101010101" pitchFamily="2" charset="0"/>
              </a:rPr>
              <a:t>থার্মোপ্লাস্টিক</a:t>
            </a:r>
            <a:r>
              <a:rPr lang="en-US" sz="36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6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ও </a:t>
            </a:r>
            <a:r>
              <a:rPr lang="en-US" sz="3600" dirty="0" err="1">
                <a:latin typeface="SutonnyOMJ" panose="01010600010101010101" pitchFamily="2" charset="0"/>
                <a:cs typeface="SutonnyOMJ" panose="01010600010101010101" pitchFamily="2" charset="0"/>
              </a:rPr>
              <a:t>থার্মোসেটিং</a:t>
            </a:r>
            <a:r>
              <a:rPr lang="en-US" sz="36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6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6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প্লাস্টিকের</a:t>
            </a:r>
            <a:r>
              <a:rPr lang="en-US" sz="36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6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মধ্যে</a:t>
            </a:r>
            <a:r>
              <a:rPr lang="en-US" sz="36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6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পার্থক্য</a:t>
            </a:r>
            <a:r>
              <a:rPr lang="en-US" sz="36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6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লেখ</a:t>
            </a:r>
            <a:r>
              <a:rPr lang="en-US" sz="36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। </a:t>
            </a:r>
            <a:endParaRPr lang="en-US" sz="3600" dirty="0">
              <a:latin typeface="SutonnyOMJ" panose="01010600010101010101" pitchFamily="2" charset="0"/>
              <a:cs typeface="SutonnyOMJ" panose="01010600010101010101" pitchFamily="2" charset="0"/>
            </a:endParaRPr>
          </a:p>
          <a:p>
            <a:pPr marL="742950" indent="-742950">
              <a:buAutoNum type="arabicParenR"/>
            </a:pPr>
            <a:r>
              <a:rPr lang="en-US" sz="3600" dirty="0" err="1">
                <a:latin typeface="SutonnyOMJ" panose="01010600010101010101" pitchFamily="2" charset="0"/>
                <a:cs typeface="SutonnyOMJ" panose="01010600010101010101" pitchFamily="2" charset="0"/>
              </a:rPr>
              <a:t>প্রাক</a:t>
            </a:r>
            <a:r>
              <a:rPr lang="as-IN" sz="3600" dirty="0">
                <a:latin typeface="SutonnyOMJ" panose="01010600010101010101" pitchFamily="2" charset="0"/>
                <a:cs typeface="SutonnyOMJ" panose="01010600010101010101" pitchFamily="2" charset="0"/>
              </a:rPr>
              <a:t>ৃ</a:t>
            </a:r>
            <a:r>
              <a:rPr lang="en-US" sz="3600" dirty="0">
                <a:latin typeface="SutonnyOMJ" panose="01010600010101010101" pitchFamily="2" charset="0"/>
                <a:cs typeface="SutonnyOMJ" panose="01010600010101010101" pitchFamily="2" charset="0"/>
              </a:rPr>
              <a:t>ত</a:t>
            </a:r>
            <a:r>
              <a:rPr lang="as-IN" sz="3600" dirty="0">
                <a:latin typeface="SutonnyOMJ" panose="01010600010101010101" pitchFamily="2" charset="0"/>
                <a:cs typeface="SutonnyOMJ" panose="01010600010101010101" pitchFamily="2" charset="0"/>
              </a:rPr>
              <a:t>ি</a:t>
            </a:r>
            <a:r>
              <a:rPr lang="en-US" sz="3600" dirty="0">
                <a:latin typeface="SutonnyOMJ" panose="01010600010101010101" pitchFamily="2" charset="0"/>
                <a:cs typeface="SutonnyOMJ" panose="01010600010101010101" pitchFamily="2" charset="0"/>
              </a:rPr>
              <a:t>ক </a:t>
            </a:r>
            <a:r>
              <a:rPr lang="as-IN" sz="3600" dirty="0">
                <a:latin typeface="SutonnyOMJ" panose="01010600010101010101" pitchFamily="2" charset="0"/>
                <a:cs typeface="SutonnyOMJ" panose="01010600010101010101" pitchFamily="2" charset="0"/>
              </a:rPr>
              <a:t>প</a:t>
            </a:r>
            <a:r>
              <a:rPr lang="en-US" sz="3600" dirty="0">
                <a:latin typeface="SutonnyOMJ" panose="01010600010101010101" pitchFamily="2" charset="0"/>
                <a:cs typeface="SutonnyOMJ" panose="01010600010101010101" pitchFamily="2" charset="0"/>
              </a:rPr>
              <a:t>ল</a:t>
            </a:r>
            <a:r>
              <a:rPr lang="as-IN" sz="3600" dirty="0">
                <a:latin typeface="SutonnyOMJ" panose="01010600010101010101" pitchFamily="2" charset="0"/>
                <a:cs typeface="SutonnyOMJ" panose="01010600010101010101" pitchFamily="2" charset="0"/>
              </a:rPr>
              <a:t>ি</a:t>
            </a:r>
            <a:r>
              <a:rPr lang="en-US" sz="3600" dirty="0">
                <a:latin typeface="SutonnyOMJ" panose="01010600010101010101" pitchFamily="2" charset="0"/>
                <a:cs typeface="SutonnyOMJ" panose="01010600010101010101" pitchFamily="2" charset="0"/>
              </a:rPr>
              <a:t>ম</a:t>
            </a:r>
            <a:r>
              <a:rPr lang="as-IN" sz="3600" dirty="0">
                <a:latin typeface="SutonnyOMJ" panose="01010600010101010101" pitchFamily="2" charset="0"/>
                <a:cs typeface="SutonnyOMJ" panose="01010600010101010101" pitchFamily="2" charset="0"/>
              </a:rPr>
              <a:t>া</a:t>
            </a:r>
            <a:r>
              <a:rPr lang="en-US" sz="3600" dirty="0">
                <a:latin typeface="SutonnyOMJ" panose="01010600010101010101" pitchFamily="2" charset="0"/>
                <a:cs typeface="SutonnyOMJ" panose="01010600010101010101" pitchFamily="2" charset="0"/>
              </a:rPr>
              <a:t>র</a:t>
            </a:r>
            <a:r>
              <a:rPr lang="as-IN" sz="3600" dirty="0">
                <a:latin typeface="SutonnyOMJ" panose="01010600010101010101" pitchFamily="2" charset="0"/>
                <a:cs typeface="SutonnyOMJ" panose="01010600010101010101" pitchFamily="2" charset="0"/>
              </a:rPr>
              <a:t>ে</a:t>
            </a:r>
            <a:r>
              <a:rPr lang="en-US" sz="3600" dirty="0">
                <a:latin typeface="SutonnyOMJ" panose="01010600010101010101" pitchFamily="2" charset="0"/>
                <a:cs typeface="SutonnyOMJ" panose="01010600010101010101" pitchFamily="2" charset="0"/>
              </a:rPr>
              <a:t>র </a:t>
            </a:r>
            <a:r>
              <a:rPr lang="as-IN" sz="3600" dirty="0">
                <a:latin typeface="SutonnyOMJ" panose="01010600010101010101" pitchFamily="2" charset="0"/>
                <a:cs typeface="SutonnyOMJ" panose="01010600010101010101" pitchFamily="2" charset="0"/>
              </a:rPr>
              <a:t>উ</a:t>
            </a:r>
            <a:r>
              <a:rPr lang="en-US" sz="3600" dirty="0">
                <a:latin typeface="SutonnyOMJ" panose="01010600010101010101" pitchFamily="2" charset="0"/>
                <a:cs typeface="SutonnyOMJ" panose="01010600010101010101" pitchFamily="2" charset="0"/>
              </a:rPr>
              <a:t>দ</a:t>
            </a:r>
            <a:r>
              <a:rPr lang="as-IN" sz="3600" dirty="0">
                <a:latin typeface="SutonnyOMJ" panose="01010600010101010101" pitchFamily="2" charset="0"/>
                <a:cs typeface="SutonnyOMJ" panose="01010600010101010101" pitchFamily="2" charset="0"/>
              </a:rPr>
              <a:t>া</a:t>
            </a:r>
            <a:r>
              <a:rPr lang="en-US" sz="3600" dirty="0">
                <a:latin typeface="SutonnyOMJ" panose="01010600010101010101" pitchFamily="2" charset="0"/>
                <a:cs typeface="SutonnyOMJ" panose="01010600010101010101" pitchFamily="2" charset="0"/>
              </a:rPr>
              <a:t>হ</a:t>
            </a:r>
            <a:r>
              <a:rPr lang="as-IN" sz="3600" dirty="0">
                <a:latin typeface="SutonnyOMJ" panose="01010600010101010101" pitchFamily="2" charset="0"/>
                <a:cs typeface="SutonnyOMJ" panose="01010600010101010101" pitchFamily="2" charset="0"/>
              </a:rPr>
              <a:t>র</a:t>
            </a:r>
            <a:r>
              <a:rPr lang="en-US" sz="3600" dirty="0">
                <a:latin typeface="SutonnyOMJ" panose="01010600010101010101" pitchFamily="2" charset="0"/>
                <a:cs typeface="SutonnyOMJ" panose="01010600010101010101" pitchFamily="2" charset="0"/>
              </a:rPr>
              <a:t>ণ </a:t>
            </a:r>
            <a:r>
              <a:rPr lang="as-IN" sz="3600" dirty="0">
                <a:latin typeface="SutonnyOMJ" panose="01010600010101010101" pitchFamily="2" charset="0"/>
                <a:cs typeface="SutonnyOMJ" panose="01010600010101010101" pitchFamily="2" charset="0"/>
              </a:rPr>
              <a:t>দ</a:t>
            </a:r>
            <a:r>
              <a:rPr lang="en-US" sz="3600" dirty="0">
                <a:latin typeface="SutonnyOMJ" panose="01010600010101010101" pitchFamily="2" charset="0"/>
                <a:cs typeface="SutonnyOMJ" panose="01010600010101010101" pitchFamily="2" charset="0"/>
              </a:rPr>
              <a:t>া</a:t>
            </a:r>
            <a:r>
              <a:rPr lang="as-IN" sz="3600" dirty="0">
                <a:latin typeface="SutonnyOMJ" panose="01010600010101010101" pitchFamily="2" charset="0"/>
                <a:cs typeface="SutonnyOMJ" panose="01010600010101010101" pitchFamily="2" charset="0"/>
              </a:rPr>
              <a:t>ও</a:t>
            </a:r>
            <a:r>
              <a:rPr lang="en-US" sz="3600" dirty="0">
                <a:latin typeface="SutonnyOMJ" panose="01010600010101010101" pitchFamily="2" charset="0"/>
                <a:cs typeface="SutonnyOMJ" panose="01010600010101010101" pitchFamily="2" charset="0"/>
              </a:rPr>
              <a:t>।</a:t>
            </a:r>
          </a:p>
          <a:p>
            <a:pPr marL="742950" indent="-742950">
              <a:buAutoNum type="arabicParenR"/>
            </a:pPr>
            <a:r>
              <a:rPr lang="en-US" sz="36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নাইলন</a:t>
            </a:r>
            <a:r>
              <a:rPr lang="en-US" sz="36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600" dirty="0" smtClean="0">
                <a:latin typeface="Century Gothic" panose="020B0502020202020204" pitchFamily="34" charset="0"/>
                <a:cs typeface="SutonnyOMJ" panose="01010600010101010101" pitchFamily="2" charset="0"/>
              </a:rPr>
              <a:t>৬:৬ </a:t>
            </a:r>
            <a:r>
              <a:rPr lang="en-US" sz="36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কি</a:t>
            </a:r>
            <a:r>
              <a:rPr lang="en-US" sz="36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? </a:t>
            </a:r>
            <a:r>
              <a:rPr lang="en-US" sz="36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বিক্রিয়াসহ</a:t>
            </a:r>
            <a:r>
              <a:rPr lang="en-US" sz="36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6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লিখ</a:t>
            </a:r>
            <a:r>
              <a:rPr lang="en-US" sz="36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। </a:t>
            </a:r>
          </a:p>
          <a:p>
            <a:r>
              <a:rPr lang="en-US" sz="36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 </a:t>
            </a:r>
            <a:endParaRPr lang="en-SG" sz="3600" dirty="0"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err="1" smtClean="0"/>
              <a:t>বাড়ীর</a:t>
            </a:r>
            <a:r>
              <a:rPr lang="en-US" sz="4400" dirty="0" smtClean="0"/>
              <a:t> </a:t>
            </a:r>
            <a:r>
              <a:rPr lang="en-US" sz="4400" dirty="0" err="1" smtClean="0"/>
              <a:t>কাজঃ</a:t>
            </a:r>
            <a:r>
              <a:rPr lang="en-US" sz="4400" dirty="0" smtClean="0"/>
              <a:t>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114996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8800" dirty="0" err="1">
                <a:ln w="0"/>
                <a:solidFill>
                  <a:schemeClr val="accent6">
                    <a:lumMod val="75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8800" dirty="0">
                <a:ln w="0"/>
                <a:solidFill>
                  <a:schemeClr val="accent6">
                    <a:lumMod val="75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dirty="0" err="1" smtClean="0">
                <a:ln w="0"/>
                <a:solidFill>
                  <a:schemeClr val="accent6">
                    <a:lumMod val="75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8800" dirty="0">
              <a:ln w="0"/>
              <a:solidFill>
                <a:schemeClr val="accent6">
                  <a:lumMod val="75000"/>
                </a:schemeClr>
              </a:soli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21005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s-IN" sz="60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60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6000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6000" dirty="0"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60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/</a:t>
            </a:r>
            <a:r>
              <a:rPr lang="as-IN" sz="60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as-IN" sz="60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as-IN" sz="60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endParaRPr lang="en-US" sz="6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8684" y="-44951"/>
            <a:ext cx="3613388" cy="271004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6343"/>
          <a:stretch/>
        </p:blipFill>
        <p:spPr>
          <a:xfrm>
            <a:off x="5667958" y="4165488"/>
            <a:ext cx="3068079" cy="269251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53506"/>
            <a:ext cx="3629465" cy="271859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054"/>
          <a:stretch/>
        </p:blipFill>
        <p:spPr>
          <a:xfrm>
            <a:off x="-1" y="4154820"/>
            <a:ext cx="2546253" cy="275881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6958" y="4154820"/>
            <a:ext cx="2760294" cy="276029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6382" y="-34283"/>
            <a:ext cx="4215618" cy="2710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9955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52187" y="1133855"/>
            <a:ext cx="8144134" cy="1373070"/>
          </a:xfrm>
        </p:spPr>
        <p:txBody>
          <a:bodyPr/>
          <a:lstStyle/>
          <a:p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আমাদের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652187" y="2832525"/>
            <a:ext cx="8144134" cy="1117687"/>
          </a:xfrm>
        </p:spPr>
        <p:txBody>
          <a:bodyPr anchor="ctr">
            <a:normAutofit/>
          </a:bodyPr>
          <a:lstStyle/>
          <a:p>
            <a:r>
              <a:rPr lang="en-US" sz="5400" dirty="0" err="1" smtClean="0">
                <a:latin typeface="Century Gothic" panose="020B0502020202020204" pitchFamily="34" charset="0"/>
              </a:rPr>
              <a:t>পলিমার</a:t>
            </a:r>
            <a:r>
              <a:rPr lang="en-US" sz="5400" dirty="0" smtClean="0">
                <a:latin typeface="Century Gothic" panose="020B0502020202020204" pitchFamily="34" charset="0"/>
              </a:rPr>
              <a:t>(Polymer)</a:t>
            </a:r>
            <a:endParaRPr lang="en-US" sz="5400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3891" y="4417479"/>
            <a:ext cx="817243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দুইটি</a:t>
            </a:r>
            <a:r>
              <a:rPr lang="en-US" sz="3200" dirty="0" smtClean="0"/>
              <a:t> </a:t>
            </a:r>
            <a:r>
              <a:rPr lang="en-US" sz="3200" dirty="0" err="1" smtClean="0"/>
              <a:t>গ্রিক</a:t>
            </a:r>
            <a:r>
              <a:rPr lang="en-US" sz="3200" dirty="0" smtClean="0"/>
              <a:t> </a:t>
            </a:r>
            <a:r>
              <a:rPr lang="en-US" sz="3200" dirty="0" err="1" smtClean="0"/>
              <a:t>শব্দ</a:t>
            </a:r>
            <a:r>
              <a:rPr lang="en-US" sz="3200" dirty="0" smtClean="0"/>
              <a:t> poly </a:t>
            </a:r>
            <a:r>
              <a:rPr lang="en-US" sz="3200" dirty="0" err="1" smtClean="0"/>
              <a:t>এবং</a:t>
            </a:r>
            <a:r>
              <a:rPr lang="en-US" sz="3200" dirty="0" smtClean="0"/>
              <a:t> </a:t>
            </a:r>
            <a:r>
              <a:rPr lang="en-US" sz="3200" dirty="0" err="1" smtClean="0"/>
              <a:t>meros</a:t>
            </a:r>
            <a:r>
              <a:rPr lang="en-US" sz="3200" dirty="0" smtClean="0"/>
              <a:t> </a:t>
            </a:r>
            <a:r>
              <a:rPr lang="en-US" sz="3200" dirty="0" err="1" smtClean="0"/>
              <a:t>থেকে</a:t>
            </a:r>
            <a:r>
              <a:rPr lang="en-US" sz="3200" dirty="0" smtClean="0"/>
              <a:t> </a:t>
            </a:r>
            <a:r>
              <a:rPr lang="en-US" sz="3200" dirty="0" err="1" smtClean="0"/>
              <a:t>পলিমার</a:t>
            </a:r>
            <a:r>
              <a:rPr lang="en-US" sz="3200" dirty="0" smtClean="0"/>
              <a:t> </a:t>
            </a:r>
            <a:r>
              <a:rPr lang="en-US" sz="3200" dirty="0" err="1" smtClean="0"/>
              <a:t>শব্দটি</a:t>
            </a:r>
            <a:r>
              <a:rPr lang="en-US" sz="3200" dirty="0" smtClean="0"/>
              <a:t> </a:t>
            </a:r>
            <a:r>
              <a:rPr lang="en-US" sz="3200" dirty="0" err="1" smtClean="0"/>
              <a:t>উৎপন্ন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86457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F5439DC-4627-4803-BD81-02B93E18BC3E}"/>
              </a:ext>
            </a:extLst>
          </p:cNvPr>
          <p:cNvSpPr txBox="1"/>
          <p:nvPr/>
        </p:nvSpPr>
        <p:spPr>
          <a:xfrm>
            <a:off x="680321" y="2000251"/>
            <a:ext cx="1054989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ক) 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র্ণনা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খ) 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যুত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র, 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ঘ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নীভবন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লিমার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প্রাক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ৃ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ক 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ও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কৃত্রিম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াখ্যা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গ) 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িভিন্ন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ধরনের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পলিমারের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SG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</a:t>
            </a:r>
            <a:r>
              <a:rPr lang="as-IN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as-IN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ফ</a:t>
            </a:r>
            <a:r>
              <a:rPr lang="en-U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ল: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535960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A5E24C4-F325-41C5-9FAB-F15742F045C2}"/>
              </a:ext>
            </a:extLst>
          </p:cNvPr>
          <p:cNvSpPr/>
          <p:nvPr/>
        </p:nvSpPr>
        <p:spPr>
          <a:xfrm>
            <a:off x="211016" y="2104019"/>
            <a:ext cx="9017391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বিক্রিয়ায়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কোনো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পদার্</a:t>
            </a:r>
            <a:r>
              <a:rPr lang="as-IN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as-IN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as-IN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as-IN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ো </a:t>
            </a:r>
            <a:r>
              <a:rPr lang="as-IN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্ষুদ্র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ক্ষুদ্র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অ</a:t>
            </a:r>
            <a:r>
              <a:rPr lang="as-IN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ণ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ু </a:t>
            </a:r>
            <a:r>
              <a:rPr lang="as-IN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as-IN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াথে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যুক্ত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হয়ে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ব</a:t>
            </a:r>
            <a:r>
              <a:rPr lang="as-IN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ৃ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হৎ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অণু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গঠন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ক</a:t>
            </a:r>
            <a:r>
              <a:rPr lang="as-IN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as-IN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as-IN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as-IN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as-IN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ণ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1028700" lvl="1" indent="-571500">
              <a:buFont typeface="Wingdings" panose="05000000000000000000" pitchFamily="2" charset="2"/>
              <a:buChar char="q"/>
            </a:pP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বিক্রিয়ায়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অংগ্রহণকারী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অণুকে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মনোমার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1028700" lvl="1" indent="-571500">
              <a:buFont typeface="Wingdings" panose="05000000000000000000" pitchFamily="2" charset="2"/>
              <a:buChar char="q"/>
            </a:pP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1028700" lvl="1" indent="-571500">
              <a:buFont typeface="Wingdings" panose="05000000000000000000" pitchFamily="2" charset="2"/>
              <a:buChar char="q"/>
            </a:pP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উ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ৎ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পাদিত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অণুকে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পলিমার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SG" sz="4000" dirty="0">
              <a:solidFill>
                <a:schemeClr val="accent6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-520504" y="773723"/>
            <a:ext cx="8651630" cy="106914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s-IN" sz="3600" dirty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প</a:t>
            </a:r>
            <a:r>
              <a:rPr lang="en-US" sz="3600" dirty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ল</a:t>
            </a:r>
            <a:r>
              <a:rPr lang="as-IN" sz="3600" dirty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ি</a:t>
            </a:r>
            <a:r>
              <a:rPr lang="en-US" sz="3600" dirty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ম</a:t>
            </a:r>
            <a:r>
              <a:rPr lang="as-IN" sz="3600" dirty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া</a:t>
            </a:r>
            <a:r>
              <a:rPr lang="en-US" sz="3600" dirty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র</a:t>
            </a:r>
            <a:r>
              <a:rPr lang="as-IN" sz="3600" dirty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ক</a:t>
            </a:r>
            <a:r>
              <a:rPr lang="en-US" sz="3600" dirty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র</a:t>
            </a:r>
            <a:r>
              <a:rPr lang="as-IN" sz="3600" dirty="0" smtClean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ণ</a:t>
            </a:r>
            <a:r>
              <a:rPr lang="en-US" sz="3600" dirty="0" smtClean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 </a:t>
            </a:r>
            <a:r>
              <a:rPr lang="as-IN" sz="3600" dirty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ব</a:t>
            </a:r>
            <a:r>
              <a:rPr lang="en-US" sz="3600" dirty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ি</a:t>
            </a:r>
            <a:r>
              <a:rPr lang="as-IN" sz="3600" dirty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ক</a:t>
            </a:r>
            <a:r>
              <a:rPr lang="en-US" sz="3600" dirty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্</a:t>
            </a:r>
            <a:r>
              <a:rPr lang="as-IN" sz="3600" dirty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র</a:t>
            </a:r>
            <a:r>
              <a:rPr lang="en-US" sz="3600" dirty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ি</a:t>
            </a:r>
            <a:r>
              <a:rPr lang="as-IN" sz="3600" dirty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য়</a:t>
            </a:r>
            <a:r>
              <a:rPr lang="en-US" sz="3600" dirty="0" smtClean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া ,</a:t>
            </a:r>
            <a:r>
              <a:rPr lang="en-US" sz="3600" dirty="0" err="1" smtClean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পলিমার</a:t>
            </a:r>
            <a:r>
              <a:rPr lang="en-US" sz="3600" dirty="0" smtClean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,</a:t>
            </a:r>
            <a:r>
              <a:rPr lang="en-US" sz="3600" dirty="0" err="1" smtClean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মনোমার</a:t>
            </a:r>
            <a:r>
              <a:rPr lang="en-US" sz="3600" dirty="0" smtClean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:</a:t>
            </a:r>
            <a:endParaRPr lang="en-US" sz="3600" dirty="0">
              <a:solidFill>
                <a:schemeClr val="tx1"/>
              </a:solidFill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2885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en-SG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SG" sz="1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পলিমার</a:t>
            </a:r>
            <a:r>
              <a:rPr lang="en-SG" sz="1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12800" dirty="0" err="1">
                <a:latin typeface="NikoshBAN" panose="02000000000000000000" pitchFamily="2" charset="0"/>
                <a:cs typeface="NikoshBAN" panose="02000000000000000000" pitchFamily="2" charset="0"/>
              </a:rPr>
              <a:t>দুই</a:t>
            </a:r>
            <a:r>
              <a:rPr lang="en-SG" sz="1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1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প্রকার</a:t>
            </a:r>
            <a:r>
              <a:rPr lang="en-SG" sz="1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SG" sz="1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SG" sz="1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যুত</a:t>
            </a:r>
            <a:r>
              <a:rPr lang="en-SG" sz="1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12800" dirty="0">
                <a:latin typeface="NikoshBAN" panose="02000000000000000000" pitchFamily="2" charset="0"/>
                <a:cs typeface="NikoshBAN" panose="02000000000000000000" pitchFamily="2" charset="0"/>
              </a:rPr>
              <a:t>ও </a:t>
            </a:r>
            <a:r>
              <a:rPr lang="en-SG" sz="12800" dirty="0" err="1">
                <a:latin typeface="NikoshBAN" panose="02000000000000000000" pitchFamily="2" charset="0"/>
                <a:cs typeface="NikoshBAN" panose="02000000000000000000" pitchFamily="2" charset="0"/>
              </a:rPr>
              <a:t>ঘনীভবন</a:t>
            </a:r>
            <a:r>
              <a:rPr lang="en-SG" sz="1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1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পলিমার</a:t>
            </a:r>
            <a:r>
              <a:rPr lang="en-SG" sz="166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SG" sz="16600" dirty="0"/>
          </a:p>
        </p:txBody>
      </p:sp>
    </p:spTree>
    <p:extLst>
      <p:ext uri="{BB962C8B-B14F-4D97-AF65-F5344CB8AC3E}">
        <p14:creationId xmlns:p14="http://schemas.microsoft.com/office/powerpoint/2010/main" val="3405241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C272C02-3812-43C5-8752-FA4F600E33F8}"/>
              </a:ext>
            </a:extLst>
          </p:cNvPr>
          <p:cNvSpPr txBox="1"/>
          <p:nvPr/>
        </p:nvSpPr>
        <p:spPr>
          <a:xfrm>
            <a:off x="680321" y="2445141"/>
            <a:ext cx="1126998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পলিমারকরণ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বিক্রিয়ায়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মনোমার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অণুগুলো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সরাসরি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অপরের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যুক্ত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হয়ে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দীর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ঘ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শিকল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িশিষ্ট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প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ঠন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সংযোজন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পলিমারকরণ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বিক্রিয়া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  <p:sp>
        <p:nvSpPr>
          <p:cNvPr id="3" name="Rectangle 2"/>
          <p:cNvSpPr/>
          <p:nvPr/>
        </p:nvSpPr>
        <p:spPr>
          <a:xfrm>
            <a:off x="680321" y="675250"/>
            <a:ext cx="5092505" cy="120982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8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as-IN" sz="8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en-US" sz="8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 </a:t>
            </a:r>
            <a:r>
              <a:rPr lang="as-IN" sz="8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8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as-IN" sz="8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8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as-IN" sz="8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8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রঃ</a:t>
            </a:r>
            <a:r>
              <a:rPr lang="en-US" sz="8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64104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11015" y="2336873"/>
                <a:ext cx="10747717" cy="3599316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3600" dirty="0">
                    <a:cs typeface="NikoshBAN" panose="02000000000000000000" pitchFamily="2" charset="0"/>
                  </a:rPr>
                  <a:t> </a:t>
                </a:r>
                <a:r>
                  <a:rPr lang="en-US" sz="3600" dirty="0" smtClean="0">
                    <a:cs typeface="NikoshBAN" panose="02000000000000000000" pitchFamily="2" charset="0"/>
                  </a:rPr>
                  <a:t>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sSubPr>
                      <m:e>
                        <m:r>
                          <a:rPr lang="en-US" sz="3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𝑛𝐶𝐻</m:t>
                        </m:r>
                      </m:e>
                      <m:sub>
                        <m:r>
                          <a:rPr lang="en-US" sz="3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2</m:t>
                        </m:r>
                      </m:sub>
                    </m:sSub>
                    <m:r>
                      <a:rPr lang="en-US" sz="3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=</m:t>
                    </m:r>
                    <m:sSub>
                      <m:sSubPr>
                        <m:ctrlPr>
                          <a:rPr lang="en-US" sz="3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sSubPr>
                      <m:e>
                        <m:r>
                          <a:rPr lang="en-US" sz="3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 </m:t>
                        </m:r>
                        <m:r>
                          <a:rPr lang="en-US" sz="3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𝐶𝐻</m:t>
                        </m:r>
                      </m:e>
                      <m:sub>
                        <m:r>
                          <a:rPr lang="en-US" sz="3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SG" sz="3600" dirty="0">
                    <a:solidFill>
                      <a:schemeClr val="tx1"/>
                    </a:solidFill>
                  </a:rPr>
                  <a:t>    </a:t>
                </a:r>
                <a:r>
                  <a:rPr lang="en-SG" sz="3600" dirty="0" smtClean="0">
                    <a:solidFill>
                      <a:schemeClr val="tx1"/>
                    </a:solidFill>
                  </a:rPr>
                  <a:t>              [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sSubPr>
                      <m:e>
                        <m:r>
                          <a:rPr lang="en-US" sz="3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𝐶𝐻</m:t>
                        </m:r>
                      </m:e>
                      <m:sub>
                        <m:r>
                          <a:rPr lang="en-US" sz="3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SG" sz="3600" dirty="0">
                    <a:solidFill>
                      <a:schemeClr val="tx1"/>
                    </a:solidFill>
                  </a:rPr>
                  <a:t>-</a:t>
                </a:r>
                <a:r>
                  <a:rPr lang="en-US" sz="3600" dirty="0">
                    <a:solidFill>
                      <a:schemeClr val="tx1"/>
                    </a:solidFill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sSubPr>
                      <m:e>
                        <m:r>
                          <a:rPr lang="en-US" sz="3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𝐶𝐻</m:t>
                        </m:r>
                      </m:e>
                      <m:sub>
                        <m:r>
                          <a:rPr lang="en-US" sz="3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SG" sz="3600" dirty="0" smtClean="0">
                    <a:solidFill>
                      <a:schemeClr val="tx1"/>
                    </a:solidFill>
                  </a:rPr>
                  <a:t>-</a:t>
                </a:r>
                <a:r>
                  <a:rPr lang="en-US" sz="3600" dirty="0" smtClean="0">
                    <a:solidFill>
                      <a:schemeClr val="tx1"/>
                    </a:solidFill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sSubPr>
                      <m:e>
                        <m:r>
                          <a:rPr lang="en-US" sz="3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𝐶𝐻</m:t>
                        </m:r>
                      </m:e>
                      <m:sub>
                        <m:r>
                          <a:rPr lang="en-US" sz="3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SG" sz="3600" dirty="0">
                    <a:solidFill>
                      <a:schemeClr val="tx1"/>
                    </a:solidFill>
                  </a:rPr>
                  <a:t>-</a:t>
                </a:r>
                <a:r>
                  <a:rPr lang="en-US" sz="3600" dirty="0">
                    <a:solidFill>
                      <a:schemeClr val="tx1"/>
                    </a:solidFill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sSubPr>
                      <m:e>
                        <m:r>
                          <a:rPr lang="en-US" sz="3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𝐶𝐻</m:t>
                        </m:r>
                      </m:e>
                      <m:sub>
                        <m:r>
                          <a:rPr lang="en-US" sz="3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SG" sz="3600" dirty="0" smtClean="0">
                    <a:solidFill>
                      <a:schemeClr val="tx1"/>
                    </a:solidFill>
                  </a:rPr>
                  <a:t> ]</a:t>
                </a:r>
                <a:r>
                  <a:rPr lang="en-US" baseline="-25000" dirty="0" smtClean="0"/>
                  <a:t> </a:t>
                </a:r>
                <a:r>
                  <a:rPr lang="en-US" sz="3600" baseline="-25000" dirty="0"/>
                  <a:t>n</a:t>
                </a:r>
                <a:endParaRPr lang="en-SG" sz="3600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r>
                  <a:rPr lang="en-SG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	</a:t>
                </a:r>
                <a:r>
                  <a:rPr lang="en-SG" sz="3600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as-IN" sz="36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ই</a:t>
                </a:r>
                <a:r>
                  <a:rPr lang="en-US" sz="3600" dirty="0" err="1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থিন</a:t>
                </a:r>
                <a:r>
                  <a:rPr lang="en-US" sz="36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600" dirty="0" err="1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মনোমার</a:t>
                </a:r>
                <a:r>
                  <a:rPr lang="en-US" sz="36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                 </a:t>
                </a:r>
                <a:r>
                  <a:rPr lang="en-US" sz="3600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   </a:t>
                </a:r>
                <a:r>
                  <a:rPr lang="as-IN" sz="36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প</a:t>
                </a:r>
                <a:r>
                  <a:rPr lang="en-US" sz="36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ল</a:t>
                </a:r>
                <a:r>
                  <a:rPr lang="as-IN" sz="36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ি</a:t>
                </a:r>
                <a:r>
                  <a:rPr lang="en-US" sz="3600" dirty="0" err="1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থিন</a:t>
                </a:r>
                <a:r>
                  <a:rPr lang="en-US" sz="36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600" dirty="0" err="1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পলিমার</a:t>
                </a:r>
                <a:endParaRPr lang="en-SG" sz="3600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11015" y="2336873"/>
                <a:ext cx="10747717" cy="3599316"/>
              </a:xfrm>
              <a:blipFill>
                <a:blip r:embed="rId2"/>
                <a:stretch>
                  <a:fillRect t="-38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Arrow Connector 4"/>
          <p:cNvCxnSpPr/>
          <p:nvPr/>
        </p:nvCxnSpPr>
        <p:spPr>
          <a:xfrm>
            <a:off x="3488788" y="2671536"/>
            <a:ext cx="201168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657597" y="2260301"/>
            <a:ext cx="17865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O</a:t>
            </a:r>
            <a:r>
              <a:rPr lang="en-US" sz="2000" baseline="-25000" dirty="0"/>
              <a:t>2</a:t>
            </a:r>
            <a:r>
              <a:rPr lang="en-US" sz="2000" dirty="0"/>
              <a:t>, 1000atm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657597" y="2682662"/>
            <a:ext cx="161778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200</a:t>
            </a:r>
            <a:r>
              <a:rPr lang="en-US" sz="20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°</a:t>
            </a:r>
            <a:r>
              <a:rPr lang="en-US" sz="2000" dirty="0" smtClean="0">
                <a:cs typeface="SutonnyOMJ" panose="01010600010101010101" pitchFamily="2" charset="0"/>
              </a:rPr>
              <a:t>C</a:t>
            </a:r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10170943" y="2640464"/>
            <a:ext cx="436099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584873" y="2654532"/>
            <a:ext cx="436099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30855" y="913824"/>
            <a:ext cx="412003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/>
              <a:t>যুত</a:t>
            </a:r>
            <a:r>
              <a:rPr lang="en-US" sz="4000" dirty="0" smtClean="0"/>
              <a:t> </a:t>
            </a:r>
            <a:r>
              <a:rPr lang="en-US" sz="4000" dirty="0" err="1" smtClean="0"/>
              <a:t>পলিমারকরণ</a:t>
            </a:r>
            <a:r>
              <a:rPr lang="en-US" sz="4000" dirty="0" smtClean="0"/>
              <a:t> </a:t>
            </a:r>
            <a:r>
              <a:rPr lang="en-US" sz="4000" dirty="0" err="1" smtClean="0"/>
              <a:t>বিক্রিয়াঃ</a:t>
            </a:r>
            <a:r>
              <a:rPr lang="en-US" sz="4000" dirty="0" smtClean="0"/>
              <a:t>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974110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255</TotalTime>
  <Words>942</Words>
  <Application>Microsoft Office PowerPoint</Application>
  <PresentationFormat>Widescreen</PresentationFormat>
  <Paragraphs>124</Paragraphs>
  <Slides>24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5" baseType="lpstr">
      <vt:lpstr>Arial</vt:lpstr>
      <vt:lpstr>Calibri</vt:lpstr>
      <vt:lpstr>Cambria Math</vt:lpstr>
      <vt:lpstr>Century Gothic</vt:lpstr>
      <vt:lpstr>NikoshBAN</vt:lpstr>
      <vt:lpstr>SutonnyOMJ</vt:lpstr>
      <vt:lpstr>SutonnySushreeOMJ</vt:lpstr>
      <vt:lpstr>Trebuchet MS</vt:lpstr>
      <vt:lpstr>Vrinda</vt:lpstr>
      <vt:lpstr>Wingdings</vt:lpstr>
      <vt:lpstr>Berlin</vt:lpstr>
      <vt:lpstr>সবাইকে স্বাগতম</vt:lpstr>
      <vt:lpstr>PowerPoint Presentation</vt:lpstr>
      <vt:lpstr>প্লাস্টিক/পলিমার</vt:lpstr>
      <vt:lpstr>আমাদের আজকের বিষয়  </vt:lpstr>
      <vt:lpstr>শিখনফল:</vt:lpstr>
      <vt:lpstr>PowerPoint Presentation</vt:lpstr>
      <vt:lpstr>PowerPoint Presentation</vt:lpstr>
      <vt:lpstr>PowerPoint Presentation</vt:lpstr>
      <vt:lpstr>PowerPoint Presentation</vt:lpstr>
      <vt:lpstr>পলিপ্রোপিনঃ</vt:lpstr>
      <vt:lpstr>পলিভিনাইল ক্লোরাইড বা পিভিসিঃ</vt:lpstr>
      <vt:lpstr>PowerPoint Presentation</vt:lpstr>
      <vt:lpstr>PowerPoint Presentation</vt:lpstr>
      <vt:lpstr>ঘনীভবন পলিমারঃ </vt:lpstr>
      <vt:lpstr>PowerPoint Presentation</vt:lpstr>
      <vt:lpstr>PowerPoint Presentation</vt:lpstr>
      <vt:lpstr>PowerPoint Presentation</vt:lpstr>
      <vt:lpstr>থার্মোপ্লাস্টিক / থার্মোসেটিং </vt:lpstr>
      <vt:lpstr>সুবিধাঃ </vt:lpstr>
      <vt:lpstr>অসুবিধাঃ </vt:lpstr>
      <vt:lpstr>প্লাষ্টিকের দূষণ</vt:lpstr>
      <vt:lpstr>আমাদের যা করা উচিত</vt:lpstr>
      <vt:lpstr>বাড়ীর কাজঃ </vt:lpstr>
      <vt:lpstr>সবাইকে ধন্যবাদ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name</dc:title>
  <dc:creator>mother</dc:creator>
  <cp:lastModifiedBy>Windows User</cp:lastModifiedBy>
  <cp:revision>53</cp:revision>
  <dcterms:created xsi:type="dcterms:W3CDTF">2014-04-17T23:07:25Z</dcterms:created>
  <dcterms:modified xsi:type="dcterms:W3CDTF">2020-07-01T03:08:55Z</dcterms:modified>
</cp:coreProperties>
</file>