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59" r:id="rId7"/>
    <p:sldId id="260" r:id="rId8"/>
    <p:sldId id="266" r:id="rId9"/>
    <p:sldId id="261" r:id="rId10"/>
    <p:sldId id="264" r:id="rId11"/>
    <p:sldId id="265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948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e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14600"/>
            <a:ext cx="5029200" cy="39174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Rose-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2362200"/>
            <a:ext cx="3740727" cy="4114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3000" y="152400"/>
            <a:ext cx="73152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6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স্বাগতম </a:t>
            </a:r>
            <a:endParaRPr lang="en-US" sz="16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ad-2.jpg"/>
          <p:cNvPicPr>
            <a:picLocks noChangeAspect="1"/>
          </p:cNvPicPr>
          <p:nvPr/>
        </p:nvPicPr>
        <p:blipFill>
          <a:blip r:embed="rId2" cstate="print"/>
          <a:srcRect l="25296"/>
          <a:stretch>
            <a:fillRect/>
          </a:stretch>
        </p:blipFill>
        <p:spPr>
          <a:xfrm>
            <a:off x="7086600" y="1905000"/>
            <a:ext cx="1800225" cy="18057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52400" y="1828800"/>
            <a:ext cx="685800" cy="1938992"/>
          </a:xfrm>
          <a:prstGeom prst="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চোখ</a:t>
            </a:r>
          </a:p>
          <a:p>
            <a:pPr algn="just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কান</a:t>
            </a:r>
          </a:p>
          <a:p>
            <a:pPr algn="just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নাক</a:t>
            </a:r>
          </a:p>
          <a:p>
            <a:pPr algn="just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জিহ্বা</a:t>
            </a:r>
          </a:p>
          <a:p>
            <a:pPr algn="just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ত্বক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128486" y="1600200"/>
            <a:ext cx="5954490" cy="932544"/>
            <a:chOff x="1360710" y="1600200"/>
            <a:chExt cx="5954490" cy="932544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/>
            <a:srcRect t="11628" b="2326"/>
            <a:stretch>
              <a:fillRect/>
            </a:stretch>
          </p:blipFill>
          <p:spPr bwMode="auto">
            <a:xfrm rot="5400000">
              <a:off x="5448300" y="647700"/>
              <a:ext cx="914400" cy="2819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/>
            <a:srcRect t="12918"/>
            <a:stretch>
              <a:fillRect/>
            </a:stretch>
          </p:blipFill>
          <p:spPr bwMode="auto">
            <a:xfrm rot="5400000">
              <a:off x="2476497" y="502557"/>
              <a:ext cx="914400" cy="3145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7" name="Group 6"/>
          <p:cNvGrpSpPr/>
          <p:nvPr/>
        </p:nvGrpSpPr>
        <p:grpSpPr>
          <a:xfrm rot="10800000">
            <a:off x="1019634" y="3200400"/>
            <a:ext cx="5954490" cy="932544"/>
            <a:chOff x="1360710" y="1600200"/>
            <a:chExt cx="5954490" cy="932544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/>
            <a:srcRect t="11628" b="2326"/>
            <a:stretch>
              <a:fillRect/>
            </a:stretch>
          </p:blipFill>
          <p:spPr bwMode="auto">
            <a:xfrm rot="5400000">
              <a:off x="5448300" y="647700"/>
              <a:ext cx="914400" cy="2819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/>
            <a:srcRect t="12918"/>
            <a:stretch>
              <a:fillRect/>
            </a:stretch>
          </p:blipFill>
          <p:spPr bwMode="auto">
            <a:xfrm rot="5400000">
              <a:off x="2476497" y="502557"/>
              <a:ext cx="914400" cy="3145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0" name="Oval 9"/>
          <p:cNvSpPr/>
          <p:nvPr/>
        </p:nvSpPr>
        <p:spPr>
          <a:xfrm>
            <a:off x="1143000" y="1970316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1516752" y="838200"/>
            <a:ext cx="5486400" cy="461665"/>
            <a:chOff x="1516752" y="838200"/>
            <a:chExt cx="5486400" cy="461665"/>
          </a:xfrm>
        </p:grpSpPr>
        <p:sp>
          <p:nvSpPr>
            <p:cNvPr id="11" name="TextBox 10"/>
            <p:cNvSpPr txBox="1"/>
            <p:nvPr/>
          </p:nvSpPr>
          <p:spPr>
            <a:xfrm>
              <a:off x="2362200" y="838200"/>
              <a:ext cx="3810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সংবেদী নিউরন তন্তুর উদ্দীপনা পরিবহন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1516752" y="1295400"/>
              <a:ext cx="5486400" cy="1588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1295400" y="4419600"/>
            <a:ext cx="5715000" cy="534988"/>
            <a:chOff x="1295400" y="4419600"/>
            <a:chExt cx="5715000" cy="534988"/>
          </a:xfrm>
        </p:grpSpPr>
        <p:sp>
          <p:nvSpPr>
            <p:cNvPr id="15" name="TextBox 14"/>
            <p:cNvSpPr txBox="1"/>
            <p:nvPr/>
          </p:nvSpPr>
          <p:spPr>
            <a:xfrm>
              <a:off x="2286000" y="4419600"/>
              <a:ext cx="419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আজ্ঞাবাহী নিউরন তন্তুর উদ্দীপনা পরিবহন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rot="10800000">
              <a:off x="1295400" y="4953000"/>
              <a:ext cx="5715000" cy="1588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1665 C 0.30973 0.00093 0.61927 -0.01479 0.71754 0.02035 C 0.81563 0.05573 0.71632 0.19607 0.58941 0.22914 C 0.46233 0.26266 0.06111 0.22197 -0.04375 0.21989 " pathEditMode="relative" rAng="0" ptsTypes="aaaA">
                                      <p:cBhvr>
                                        <p:cTn id="2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" y="1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43400" y="381000"/>
            <a:ext cx="2667000" cy="707886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দলগত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কাজ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t="8717"/>
          <a:stretch>
            <a:fillRect/>
          </a:stretch>
        </p:blipFill>
        <p:spPr bwMode="auto">
          <a:xfrm>
            <a:off x="228600" y="179099"/>
            <a:ext cx="2209800" cy="637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895600" y="2438400"/>
            <a:ext cx="5791200" cy="1077218"/>
          </a:xfrm>
          <a:prstGeom prst="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দল-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A</a:t>
            </a:r>
          </a:p>
          <a:p>
            <a:pPr algn="just">
              <a:buFont typeface="Wingdings" pitchFamily="2" charset="2"/>
              <a:buChar char="Ø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পাশের চিত্রটি প্রাণির জন্য প্রয়োজন কেন?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4200" y="4267200"/>
            <a:ext cx="5334000" cy="1077218"/>
          </a:xfrm>
          <a:prstGeom prst="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দল-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B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পাশের চিত্রটির গঠন বর্ণনা কর।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38600" y="1447800"/>
            <a:ext cx="3048000" cy="584775"/>
          </a:xfrm>
          <a:prstGeom prst="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সময়-৫মিনিট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75387017.jpg"/>
          <p:cNvPicPr>
            <a:picLocks noChangeAspect="1"/>
          </p:cNvPicPr>
          <p:nvPr/>
        </p:nvPicPr>
        <p:blipFill>
          <a:blip r:embed="rId2"/>
          <a:srcRect t="10000" b="11333"/>
          <a:stretch>
            <a:fillRect/>
          </a:stretch>
        </p:blipFill>
        <p:spPr>
          <a:xfrm>
            <a:off x="609600" y="112488"/>
            <a:ext cx="8229600" cy="43159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621956" y="2848428"/>
            <a:ext cx="26996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5400" b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4648200"/>
            <a:ext cx="8839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সুমন স্কুল থেকে বাড়ি ফেরার পথে তার পায়ে কী যেন একটা ফুটেছে। সাথে সাথে সে মা মা করে চিৎকার করে উঠে। 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5754912"/>
            <a:ext cx="853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সুমন এইভাবে চিৎকার দেওয়ার জন্য কোন কোষ দায়ী? উক্ত কোষটি  মানুষের শরীরে অনুপস্থিত থাকলে কী কী সমস্যার সম্মুখীন হতো? </a:t>
            </a:r>
            <a:endParaRPr lang="en-US" sz="28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01598" y="228600"/>
            <a:ext cx="8915400" cy="6166485"/>
            <a:chOff x="101598" y="228600"/>
            <a:chExt cx="8915400" cy="6166485"/>
          </a:xfrm>
        </p:grpSpPr>
        <p:pic>
          <p:nvPicPr>
            <p:cNvPr id="3" name="Picture 2" descr="HSC-bg420190717160502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598" y="228600"/>
              <a:ext cx="8915400" cy="616648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" name="TextBox 3"/>
            <p:cNvSpPr txBox="1"/>
            <p:nvPr/>
          </p:nvSpPr>
          <p:spPr>
            <a:xfrm>
              <a:off x="1905000" y="381000"/>
              <a:ext cx="6934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0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পরিশেষে সবার সুন্দর সুস্বাস্থ্য কামনা করছি।</a:t>
              </a:r>
              <a:endParaRPr lang="en-US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981200" y="3733800"/>
            <a:ext cx="5105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1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381000"/>
            <a:ext cx="35052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43400" y="1828800"/>
            <a:ext cx="4343400" cy="190821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PARTHA  SARATHI NATH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ICT  Teacher</a:t>
            </a:r>
          </a:p>
          <a:p>
            <a:pPr algn="ctr"/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Latifpur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Alhaj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Abdul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Jalil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High School.</a:t>
            </a:r>
          </a:p>
          <a:p>
            <a:pPr algn="ctr"/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Jafrabad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Sitakund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Chattogram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parthaict2019@gmail.com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01839928606</a:t>
            </a:r>
            <a:r>
              <a:rPr lang="bn-BD" sz="2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43400" y="4343400"/>
            <a:ext cx="4114800" cy="20574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বিজ্ঞান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শ্রেণি –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৮ম, সময়-৫০ মিনিট </a:t>
            </a:r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অধ্যায়-পঞ্চম ( সমন্বয় ও নিঃসরণ) 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পাঠ-৪-১০ 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পৃষ্টা- ৪৭-৫০</a:t>
            </a:r>
          </a:p>
        </p:txBody>
      </p:sp>
      <p:pic>
        <p:nvPicPr>
          <p:cNvPr id="5" name="Picture 4"/>
          <p:cNvPicPr/>
          <p:nvPr/>
        </p:nvPicPr>
        <p:blipFill>
          <a:blip r:embed="rId2"/>
          <a:srcRect l="36564" t="19872" r="34299" b="9829"/>
          <a:stretch>
            <a:fillRect/>
          </a:stretch>
        </p:blipFill>
        <p:spPr bwMode="auto">
          <a:xfrm>
            <a:off x="838200" y="4191000"/>
            <a:ext cx="1981200" cy="2350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524000"/>
            <a:ext cx="1929062" cy="24434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sh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4360" y="79712"/>
            <a:ext cx="6172200" cy="3429000"/>
          </a:xfrm>
          <a:prstGeom prst="rect">
            <a:avLst/>
          </a:prstGeom>
        </p:spPr>
      </p:pic>
      <p:pic>
        <p:nvPicPr>
          <p:cNvPr id="4" name="Picture 3" descr="mosha.jpg"/>
          <p:cNvPicPr>
            <a:picLocks noChangeAspect="1"/>
          </p:cNvPicPr>
          <p:nvPr/>
        </p:nvPicPr>
        <p:blipFill>
          <a:blip r:embed="rId2"/>
          <a:srcRect t="66667" r="57500"/>
          <a:stretch>
            <a:fillRect/>
          </a:stretch>
        </p:blipFill>
        <p:spPr>
          <a:xfrm>
            <a:off x="1600200" y="2362200"/>
            <a:ext cx="2590800" cy="1143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343400" y="1524000"/>
            <a:ext cx="152400" cy="2286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600200" y="3656222"/>
            <a:ext cx="6172200" cy="3030327"/>
            <a:chOff x="1600200" y="3656222"/>
            <a:chExt cx="6172200" cy="3030327"/>
          </a:xfrm>
        </p:grpSpPr>
        <p:pic>
          <p:nvPicPr>
            <p:cNvPr id="9" name="Picture 8" descr="b9ad772005653afce4d4bd46c2efe842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00200" y="3656222"/>
              <a:ext cx="6172200" cy="3030327"/>
            </a:xfrm>
            <a:prstGeom prst="rect">
              <a:avLst/>
            </a:prstGeom>
          </p:spPr>
        </p:pic>
        <p:sp>
          <p:nvSpPr>
            <p:cNvPr id="6" name="Freeform 5"/>
            <p:cNvSpPr/>
            <p:nvPr/>
          </p:nvSpPr>
          <p:spPr>
            <a:xfrm rot="11139102">
              <a:off x="4350683" y="4203566"/>
              <a:ext cx="339708" cy="1712193"/>
            </a:xfrm>
            <a:custGeom>
              <a:avLst/>
              <a:gdLst>
                <a:gd name="connsiteX0" fmla="*/ 112542 w 369280"/>
                <a:gd name="connsiteY0" fmla="*/ 126609 h 1716258"/>
                <a:gd name="connsiteX1" fmla="*/ 154745 w 369280"/>
                <a:gd name="connsiteY1" fmla="*/ 42203 h 1716258"/>
                <a:gd name="connsiteX2" fmla="*/ 196948 w 369280"/>
                <a:gd name="connsiteY2" fmla="*/ 14068 h 1716258"/>
                <a:gd name="connsiteX3" fmla="*/ 239151 w 369280"/>
                <a:gd name="connsiteY3" fmla="*/ 0 h 1716258"/>
                <a:gd name="connsiteX4" fmla="*/ 309490 w 369280"/>
                <a:gd name="connsiteY4" fmla="*/ 14068 h 1716258"/>
                <a:gd name="connsiteX5" fmla="*/ 337625 w 369280"/>
                <a:gd name="connsiteY5" fmla="*/ 126609 h 1716258"/>
                <a:gd name="connsiteX6" fmla="*/ 295422 w 369280"/>
                <a:gd name="connsiteY6" fmla="*/ 140677 h 1716258"/>
                <a:gd name="connsiteX7" fmla="*/ 281354 w 369280"/>
                <a:gd name="connsiteY7" fmla="*/ 182880 h 1716258"/>
                <a:gd name="connsiteX8" fmla="*/ 281354 w 369280"/>
                <a:gd name="connsiteY8" fmla="*/ 478301 h 1716258"/>
                <a:gd name="connsiteX9" fmla="*/ 253219 w 369280"/>
                <a:gd name="connsiteY9" fmla="*/ 520504 h 1716258"/>
                <a:gd name="connsiteX10" fmla="*/ 225083 w 369280"/>
                <a:gd name="connsiteY10" fmla="*/ 604911 h 1716258"/>
                <a:gd name="connsiteX11" fmla="*/ 211016 w 369280"/>
                <a:gd name="connsiteY11" fmla="*/ 647114 h 1716258"/>
                <a:gd name="connsiteX12" fmla="*/ 211016 w 369280"/>
                <a:gd name="connsiteY12" fmla="*/ 1069144 h 1716258"/>
                <a:gd name="connsiteX13" fmla="*/ 196948 w 369280"/>
                <a:gd name="connsiteY13" fmla="*/ 1322363 h 1716258"/>
                <a:gd name="connsiteX14" fmla="*/ 154745 w 369280"/>
                <a:gd name="connsiteY14" fmla="*/ 1420837 h 1716258"/>
                <a:gd name="connsiteX15" fmla="*/ 126610 w 369280"/>
                <a:gd name="connsiteY15" fmla="*/ 1519311 h 1716258"/>
                <a:gd name="connsiteX16" fmla="*/ 112542 w 369280"/>
                <a:gd name="connsiteY16" fmla="*/ 1631852 h 1716258"/>
                <a:gd name="connsiteX17" fmla="*/ 84407 w 369280"/>
                <a:gd name="connsiteY17" fmla="*/ 1716258 h 1716258"/>
                <a:gd name="connsiteX18" fmla="*/ 70339 w 369280"/>
                <a:gd name="connsiteY18" fmla="*/ 1674055 h 1716258"/>
                <a:gd name="connsiteX19" fmla="*/ 42203 w 369280"/>
                <a:gd name="connsiteY19" fmla="*/ 1645920 h 1716258"/>
                <a:gd name="connsiteX20" fmla="*/ 70339 w 369280"/>
                <a:gd name="connsiteY20" fmla="*/ 1406769 h 1716258"/>
                <a:gd name="connsiteX21" fmla="*/ 56271 w 369280"/>
                <a:gd name="connsiteY21" fmla="*/ 1181686 h 1716258"/>
                <a:gd name="connsiteX22" fmla="*/ 28136 w 369280"/>
                <a:gd name="connsiteY22" fmla="*/ 1097280 h 1716258"/>
                <a:gd name="connsiteX23" fmla="*/ 42203 w 369280"/>
                <a:gd name="connsiteY23" fmla="*/ 886264 h 1716258"/>
                <a:gd name="connsiteX24" fmla="*/ 14068 w 369280"/>
                <a:gd name="connsiteY24" fmla="*/ 689317 h 1716258"/>
                <a:gd name="connsiteX25" fmla="*/ 0 w 369280"/>
                <a:gd name="connsiteY25" fmla="*/ 647114 h 1716258"/>
                <a:gd name="connsiteX26" fmla="*/ 14068 w 369280"/>
                <a:gd name="connsiteY26" fmla="*/ 534572 h 1716258"/>
                <a:gd name="connsiteX27" fmla="*/ 42203 w 369280"/>
                <a:gd name="connsiteY27" fmla="*/ 450166 h 1716258"/>
                <a:gd name="connsiteX28" fmla="*/ 28136 w 369280"/>
                <a:gd name="connsiteY28" fmla="*/ 168812 h 1716258"/>
                <a:gd name="connsiteX29" fmla="*/ 42203 w 369280"/>
                <a:gd name="connsiteY29" fmla="*/ 98474 h 1716258"/>
                <a:gd name="connsiteX30" fmla="*/ 98474 w 369280"/>
                <a:gd name="connsiteY30" fmla="*/ 84406 h 1716258"/>
                <a:gd name="connsiteX31" fmla="*/ 168813 w 369280"/>
                <a:gd name="connsiteY31" fmla="*/ 56271 h 1716258"/>
                <a:gd name="connsiteX32" fmla="*/ 154745 w 369280"/>
                <a:gd name="connsiteY32" fmla="*/ 70338 h 1716258"/>
                <a:gd name="connsiteX33" fmla="*/ 126610 w 369280"/>
                <a:gd name="connsiteY33" fmla="*/ 70338 h 1716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69280" h="1716258">
                  <a:moveTo>
                    <a:pt x="112542" y="126609"/>
                  </a:moveTo>
                  <a:cubicBezTo>
                    <a:pt x="123983" y="92285"/>
                    <a:pt x="127475" y="69473"/>
                    <a:pt x="154745" y="42203"/>
                  </a:cubicBezTo>
                  <a:cubicBezTo>
                    <a:pt x="166700" y="30248"/>
                    <a:pt x="181826" y="21629"/>
                    <a:pt x="196948" y="14068"/>
                  </a:cubicBezTo>
                  <a:cubicBezTo>
                    <a:pt x="210211" y="7436"/>
                    <a:pt x="225083" y="4689"/>
                    <a:pt x="239151" y="0"/>
                  </a:cubicBezTo>
                  <a:cubicBezTo>
                    <a:pt x="262597" y="4689"/>
                    <a:pt x="288104" y="3375"/>
                    <a:pt x="309490" y="14068"/>
                  </a:cubicBezTo>
                  <a:cubicBezTo>
                    <a:pt x="357213" y="37929"/>
                    <a:pt x="369280" y="79126"/>
                    <a:pt x="337625" y="126609"/>
                  </a:cubicBezTo>
                  <a:cubicBezTo>
                    <a:pt x="329400" y="138947"/>
                    <a:pt x="309490" y="135988"/>
                    <a:pt x="295422" y="140677"/>
                  </a:cubicBezTo>
                  <a:cubicBezTo>
                    <a:pt x="290733" y="154745"/>
                    <a:pt x="281354" y="168051"/>
                    <a:pt x="281354" y="182880"/>
                  </a:cubicBezTo>
                  <a:cubicBezTo>
                    <a:pt x="281354" y="261972"/>
                    <a:pt x="315114" y="388274"/>
                    <a:pt x="281354" y="478301"/>
                  </a:cubicBezTo>
                  <a:cubicBezTo>
                    <a:pt x="275417" y="494132"/>
                    <a:pt x="260086" y="505054"/>
                    <a:pt x="253219" y="520504"/>
                  </a:cubicBezTo>
                  <a:cubicBezTo>
                    <a:pt x="241174" y="547605"/>
                    <a:pt x="234461" y="576775"/>
                    <a:pt x="225083" y="604911"/>
                  </a:cubicBezTo>
                  <a:lnTo>
                    <a:pt x="211016" y="647114"/>
                  </a:lnTo>
                  <a:cubicBezTo>
                    <a:pt x="179131" y="934068"/>
                    <a:pt x="211016" y="586522"/>
                    <a:pt x="211016" y="1069144"/>
                  </a:cubicBezTo>
                  <a:cubicBezTo>
                    <a:pt x="211016" y="1153680"/>
                    <a:pt x="204602" y="1238174"/>
                    <a:pt x="196948" y="1322363"/>
                  </a:cubicBezTo>
                  <a:cubicBezTo>
                    <a:pt x="190442" y="1393930"/>
                    <a:pt x="183406" y="1363515"/>
                    <a:pt x="154745" y="1420837"/>
                  </a:cubicBezTo>
                  <a:cubicBezTo>
                    <a:pt x="146381" y="1437565"/>
                    <a:pt x="128864" y="1505784"/>
                    <a:pt x="126610" y="1519311"/>
                  </a:cubicBezTo>
                  <a:cubicBezTo>
                    <a:pt x="120395" y="1556602"/>
                    <a:pt x="120463" y="1594886"/>
                    <a:pt x="112542" y="1631852"/>
                  </a:cubicBezTo>
                  <a:cubicBezTo>
                    <a:pt x="106328" y="1660851"/>
                    <a:pt x="84407" y="1716258"/>
                    <a:pt x="84407" y="1716258"/>
                  </a:cubicBezTo>
                  <a:cubicBezTo>
                    <a:pt x="79718" y="1702190"/>
                    <a:pt x="77968" y="1686770"/>
                    <a:pt x="70339" y="1674055"/>
                  </a:cubicBezTo>
                  <a:cubicBezTo>
                    <a:pt x="63515" y="1662682"/>
                    <a:pt x="43030" y="1659157"/>
                    <a:pt x="42203" y="1645920"/>
                  </a:cubicBezTo>
                  <a:cubicBezTo>
                    <a:pt x="33447" y="1505822"/>
                    <a:pt x="40838" y="1495270"/>
                    <a:pt x="70339" y="1406769"/>
                  </a:cubicBezTo>
                  <a:cubicBezTo>
                    <a:pt x="65650" y="1331741"/>
                    <a:pt x="66428" y="1256171"/>
                    <a:pt x="56271" y="1181686"/>
                  </a:cubicBezTo>
                  <a:cubicBezTo>
                    <a:pt x="52264" y="1152301"/>
                    <a:pt x="28136" y="1097280"/>
                    <a:pt x="28136" y="1097280"/>
                  </a:cubicBezTo>
                  <a:cubicBezTo>
                    <a:pt x="32825" y="1026941"/>
                    <a:pt x="42203" y="956759"/>
                    <a:pt x="42203" y="886264"/>
                  </a:cubicBezTo>
                  <a:cubicBezTo>
                    <a:pt x="42203" y="813391"/>
                    <a:pt x="33005" y="755596"/>
                    <a:pt x="14068" y="689317"/>
                  </a:cubicBezTo>
                  <a:cubicBezTo>
                    <a:pt x="9994" y="675059"/>
                    <a:pt x="4689" y="661182"/>
                    <a:pt x="0" y="647114"/>
                  </a:cubicBezTo>
                  <a:cubicBezTo>
                    <a:pt x="4689" y="609600"/>
                    <a:pt x="6147" y="571539"/>
                    <a:pt x="14068" y="534572"/>
                  </a:cubicBezTo>
                  <a:cubicBezTo>
                    <a:pt x="20282" y="505573"/>
                    <a:pt x="42203" y="450166"/>
                    <a:pt x="42203" y="450166"/>
                  </a:cubicBezTo>
                  <a:cubicBezTo>
                    <a:pt x="37514" y="356381"/>
                    <a:pt x="28136" y="262714"/>
                    <a:pt x="28136" y="168812"/>
                  </a:cubicBezTo>
                  <a:cubicBezTo>
                    <a:pt x="28136" y="144902"/>
                    <a:pt x="26896" y="116842"/>
                    <a:pt x="42203" y="98474"/>
                  </a:cubicBezTo>
                  <a:cubicBezTo>
                    <a:pt x="54580" y="83621"/>
                    <a:pt x="79717" y="89095"/>
                    <a:pt x="98474" y="84406"/>
                  </a:cubicBezTo>
                  <a:cubicBezTo>
                    <a:pt x="148481" y="51069"/>
                    <a:pt x="123770" y="56271"/>
                    <a:pt x="168813" y="56271"/>
                  </a:cubicBezTo>
                  <a:lnTo>
                    <a:pt x="154745" y="70338"/>
                  </a:lnTo>
                  <a:lnTo>
                    <a:pt x="126610" y="70338"/>
                  </a:lnTo>
                </a:path>
              </a:pathLst>
            </a:custGeom>
            <a:solidFill>
              <a:srgbClr val="FF0000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74 L 0.02292 -0.0074 C 0.03403 -0.0074 0.04636 -0.01457 0.0573 -0.01527 C 0.06528 -0.01527 0.08039 -0.00902 0.08733 -0.00902 C 0.09688 -0.00902 0.10608 -0.01087 0.12396 -0.01087 L 0.13646 -0.08742 L 0.15018 0.00555 L 0.1665 -0.0074 L 0.18004 -0.01087 L 0.21285 -0.00763 C 0.22813 -0.00948 0.24045 -0.01573 0.25521 -0.0185 C 0.26077 -0.01873 0.27309 -0.01943 0.28143 -0.0185 C 0.28941 -0.01712 0.29636 -0.01041 0.29914 -0.00972 C 0.3033 -0.00763 0.3125 -0.00972 0.31806 -0.00902 L 0.32639 -0.0074 L 0.34167 -0.0074 " pathEditMode="relative" rAng="0" ptsTypes="FfffFFFFFffffFFF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" y="-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-0.00138 C -0.00642 -0.00346 -0.00625 -0.0067 -0.00833 -0.00809 C -0.01319 -0.01133 -0.0243 -0.01549 -0.0243 -0.0148 C -0.03611 -0.02914 -0.04236 -0.03168 -0.05035 -0.04879 C -0.05278 -0.05411 -0.06163 -0.06221 -0.06198 -0.06174 C -0.06823 -0.09204 -0.08385 -0.1191 -0.0941 -0.14731 C -0.09462 -0.15726 -0.11233 -0.23889 -0.08385 -0.26133 C -0.06128 -0.30111 -0.01771 -0.31614 0.02483 -0.32909 C 0.05538 -0.3321 0.08524 -0.33926 0.11563 -0.33857 C 0.12483 -0.33811 0.12674 -0.32539 0.13264 -0.31891 C 0.13438 -0.3166 0.13854 -0.31244 0.13837 -0.31244 C 0.1441 -0.30018 0.14861 -0.28746 0.14931 -0.27497 " pathEditMode="relative" rAng="-337347" ptsTypes="fffffffffff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53868_12019072023251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599" y="152400"/>
            <a:ext cx="4114801" cy="2362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image-33162-1522398461.bg2018091320491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228601"/>
            <a:ext cx="4191000" cy="23122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notun-boi-2018-01-01-22-01-2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" y="2819400"/>
            <a:ext cx="4191000" cy="22688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 descr="TZjG7hXReeVthqpTJZmwvzsLcvMeG4TU4Gjdfy26E3VxCw7y9QvCbJeMNiK8SkN4HkFyuBzX8MgL8EzXRRrskfa4qro9yXV42nkzytM91FDGVVvzz17mRC3C1WiJ1nWgg6zEY9bv1MYNAJ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24400" y="2895600"/>
            <a:ext cx="4208849" cy="21899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81000" y="556260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এই হাসি-কান্না কিসের কারণে সৃষ্টি হয়?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6400" y="556260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উদ্দীপকের কার্যকারিতার ফলে।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6019800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দেহের বিভিন্ন অংশে উদ্দীপনা বহন করে কে?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00800" y="60960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স্নায়ুতন্ত্র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38800" y="2514600"/>
            <a:ext cx="2895600" cy="110799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  স্নায়ুতন্ত্র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Sni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609600"/>
            <a:ext cx="4876800" cy="5410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914400"/>
            <a:ext cx="8305800" cy="480131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শিখনফল</a:t>
            </a:r>
          </a:p>
          <a:p>
            <a:pPr algn="just">
              <a:lnSpc>
                <a:spcPct val="150000"/>
              </a:lnSpc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এই পাঠ শেষে শিক্ষার্থীরা শিখতে পারবে--------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স্নায়ুতন্ত্র কী ব্যাখ্যা করতে পারবে।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কীভাবে উদ্দীপনা সৃষ্টি হয় তা ব্যাখ্যা করতে পারবে।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স্নায়ুতন্ত্র এর গঠন ব্যাখ্যা করতে পারবে।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প্রবাহ চিত্রের মাধ্যমে স্নায়ুতন্ত্রের কার্যক্রম ব্যাখ্যা করতে পারবে।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86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প্রাণিদেহের যে তন্ত্র দেহের বিভিন্ন অঙ্গের  </a:t>
            </a:r>
            <a:r>
              <a:rPr lang="bn-BD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সংযোগ রক্ষা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করে,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6096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বিভিন্ন জৈবিক কার্যাবলীর </a:t>
            </a:r>
            <a:r>
              <a:rPr lang="bn-BD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সমন্বয় সাধন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করে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99060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এবং উদ্দীপনায় সাড়া দিয়ে উপযুক্ত </a:t>
            </a:r>
            <a:r>
              <a:rPr lang="bn-BD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প্রতিবেদন সৃষ্টি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করার মাধ্যমে পরিবেশের সাথে </a:t>
            </a:r>
            <a:r>
              <a:rPr lang="bn-BD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সম্পর্ক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রক্ষা করে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7526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তাকে স্নায়ুতন্ত্র বলে।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231574"/>
            <a:ext cx="156210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 rot="16200000">
            <a:off x="4458817" y="3008783"/>
            <a:ext cx="1293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কোষদেহ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 b="55556"/>
          <a:stretch>
            <a:fillRect/>
          </a:stretch>
        </p:blipFill>
        <p:spPr bwMode="auto">
          <a:xfrm>
            <a:off x="2590800" y="2286000"/>
            <a:ext cx="15621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 t="44444"/>
          <a:stretch>
            <a:fillRect/>
          </a:stretch>
        </p:blipFill>
        <p:spPr bwMode="auto">
          <a:xfrm>
            <a:off x="2590800" y="4038600"/>
            <a:ext cx="15621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/>
          <a:srcRect t="44444" b="14976"/>
          <a:stretch>
            <a:fillRect/>
          </a:stretch>
        </p:blipFill>
        <p:spPr bwMode="auto">
          <a:xfrm>
            <a:off x="6132344" y="4046808"/>
            <a:ext cx="15621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 rot="16200000">
            <a:off x="4117033" y="4874567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প্রলম্বিত অংশ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/>
          <a:srcRect t="85024"/>
          <a:stretch>
            <a:fillRect/>
          </a:stretch>
        </p:blipFill>
        <p:spPr bwMode="auto">
          <a:xfrm>
            <a:off x="6132344" y="5647008"/>
            <a:ext cx="15621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 rot="16200000">
            <a:off x="7392993" y="4386359"/>
            <a:ext cx="988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অ্যাক্সন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16200000">
            <a:off x="7392993" y="5529359"/>
            <a:ext cx="988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ডেনড্রন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368" y="62484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স্নায়ুকোষ বা নিউরন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0" name="Object 19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8077200" y="5867400"/>
          <a:ext cx="914400" cy="762000"/>
        </p:xfrm>
        <a:graphic>
          <a:graphicData uri="http://schemas.openxmlformats.org/presentationml/2006/ole">
            <p:oleObj spid="_x0000_s1027" name="Packager Shell Object" showAsIcon="1" r:id="rId4" imgW="914400" imgH="771480" progId="Package">
              <p:embed/>
            </p:oleObj>
          </a:graphicData>
        </a:graphic>
      </p:graphicFrame>
      <p:grpSp>
        <p:nvGrpSpPr>
          <p:cNvPr id="28" name="Group 27"/>
          <p:cNvGrpSpPr/>
          <p:nvPr/>
        </p:nvGrpSpPr>
        <p:grpSpPr>
          <a:xfrm>
            <a:off x="3810000" y="1524000"/>
            <a:ext cx="4724400" cy="4572000"/>
            <a:chOff x="3810000" y="1524000"/>
            <a:chExt cx="4724400" cy="4572000"/>
          </a:xfrm>
        </p:grpSpPr>
        <p:sp>
          <p:nvSpPr>
            <p:cNvPr id="21" name="TextBox 20"/>
            <p:cNvSpPr txBox="1"/>
            <p:nvPr/>
          </p:nvSpPr>
          <p:spPr>
            <a:xfrm>
              <a:off x="7315200" y="1524000"/>
              <a:ext cx="1219200" cy="461665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ডেনড্রাইট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rot="10800000" flipV="1">
              <a:off x="3886200" y="1981200"/>
              <a:ext cx="3429000" cy="76200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rot="5400000">
              <a:off x="3505200" y="2286000"/>
              <a:ext cx="4114800" cy="350520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7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0" grpId="0"/>
      <p:bldP spid="14" grpId="0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ur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96011">
            <a:off x="-93700" y="2355141"/>
            <a:ext cx="3965087" cy="2786277"/>
          </a:xfrm>
          <a:prstGeom prst="rect">
            <a:avLst/>
          </a:prstGeom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 l="3272" t="1541" r="6748" b="4432"/>
          <a:stretch>
            <a:fillRect/>
          </a:stretch>
        </p:blipFill>
        <p:spPr bwMode="auto">
          <a:xfrm>
            <a:off x="5562600" y="1752600"/>
            <a:ext cx="3023017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urved Down Arrow 5"/>
          <p:cNvSpPr/>
          <p:nvPr/>
        </p:nvSpPr>
        <p:spPr>
          <a:xfrm>
            <a:off x="1600199" y="1381735"/>
            <a:ext cx="4570253" cy="1132865"/>
          </a:xfrm>
          <a:prstGeom prst="curvedDownArrow">
            <a:avLst>
              <a:gd name="adj1" fmla="val 10898"/>
              <a:gd name="adj2" fmla="val 65691"/>
              <a:gd name="adj3" fmla="val 24536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447800" y="3048000"/>
            <a:ext cx="4876800" cy="914400"/>
          </a:xfrm>
          <a:prstGeom prst="straightConnector1">
            <a:avLst/>
          </a:prstGeom>
          <a:ln w="57150">
            <a:solidFill>
              <a:srgbClr val="00B0F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rved Up Arrow 10"/>
          <p:cNvSpPr/>
          <p:nvPr/>
        </p:nvSpPr>
        <p:spPr>
          <a:xfrm rot="264631">
            <a:off x="1371600" y="2895600"/>
            <a:ext cx="5943600" cy="1143000"/>
          </a:xfrm>
          <a:prstGeom prst="curved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62200" y="3810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কোষদেহ কি কি নিয়ে গঠিত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53000" y="6019800"/>
            <a:ext cx="38862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কোষ আবরণী / প্লাজমামেমব্রেন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53000" y="6019800"/>
            <a:ext cx="38862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সাইটোপ্লাজম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53000" y="6019800"/>
            <a:ext cx="38862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নিউক্লিয়াস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6427873" y="3511672"/>
            <a:ext cx="708739" cy="643094"/>
          </a:xfrm>
          <a:custGeom>
            <a:avLst/>
            <a:gdLst>
              <a:gd name="connsiteX0" fmla="*/ 118070 w 708739"/>
              <a:gd name="connsiteY0" fmla="*/ 581357 h 643094"/>
              <a:gd name="connsiteX1" fmla="*/ 30984 w 708739"/>
              <a:gd name="connsiteY1" fmla="*/ 566842 h 643094"/>
              <a:gd name="connsiteX2" fmla="*/ 16470 w 708739"/>
              <a:gd name="connsiteY2" fmla="*/ 436214 h 643094"/>
              <a:gd name="connsiteX3" fmla="*/ 1956 w 708739"/>
              <a:gd name="connsiteY3" fmla="*/ 363642 h 643094"/>
              <a:gd name="connsiteX4" fmla="*/ 16470 w 708739"/>
              <a:gd name="connsiteY4" fmla="*/ 160442 h 643094"/>
              <a:gd name="connsiteX5" fmla="*/ 60013 w 708739"/>
              <a:gd name="connsiteY5" fmla="*/ 131414 h 643094"/>
              <a:gd name="connsiteX6" fmla="*/ 147098 w 708739"/>
              <a:gd name="connsiteY6" fmla="*/ 73357 h 643094"/>
              <a:gd name="connsiteX7" fmla="*/ 277727 w 708739"/>
              <a:gd name="connsiteY7" fmla="*/ 785 h 643094"/>
              <a:gd name="connsiteX8" fmla="*/ 466413 w 708739"/>
              <a:gd name="connsiteY8" fmla="*/ 15299 h 643094"/>
              <a:gd name="connsiteX9" fmla="*/ 509956 w 708739"/>
              <a:gd name="connsiteY9" fmla="*/ 58842 h 643094"/>
              <a:gd name="connsiteX10" fmla="*/ 611556 w 708739"/>
              <a:gd name="connsiteY10" fmla="*/ 174957 h 643094"/>
              <a:gd name="connsiteX11" fmla="*/ 669613 w 708739"/>
              <a:gd name="connsiteY11" fmla="*/ 262042 h 643094"/>
              <a:gd name="connsiteX12" fmla="*/ 698641 w 708739"/>
              <a:gd name="connsiteY12" fmla="*/ 305585 h 643094"/>
              <a:gd name="connsiteX13" fmla="*/ 684127 w 708739"/>
              <a:gd name="connsiteY13" fmla="*/ 508785 h 643094"/>
              <a:gd name="connsiteX14" fmla="*/ 597041 w 708739"/>
              <a:gd name="connsiteY14" fmla="*/ 566842 h 643094"/>
              <a:gd name="connsiteX15" fmla="*/ 553498 w 708739"/>
              <a:gd name="connsiteY15" fmla="*/ 581357 h 643094"/>
              <a:gd name="connsiteX16" fmla="*/ 509956 w 708739"/>
              <a:gd name="connsiteY16" fmla="*/ 610385 h 643094"/>
              <a:gd name="connsiteX17" fmla="*/ 437384 w 708739"/>
              <a:gd name="connsiteY17" fmla="*/ 624899 h 643094"/>
              <a:gd name="connsiteX18" fmla="*/ 379327 w 708739"/>
              <a:gd name="connsiteY18" fmla="*/ 639414 h 643094"/>
              <a:gd name="connsiteX19" fmla="*/ 74527 w 708739"/>
              <a:gd name="connsiteY19" fmla="*/ 624899 h 643094"/>
              <a:gd name="connsiteX20" fmla="*/ 60013 w 708739"/>
              <a:gd name="connsiteY20" fmla="*/ 581357 h 643094"/>
              <a:gd name="connsiteX21" fmla="*/ 30984 w 708739"/>
              <a:gd name="connsiteY21" fmla="*/ 566842 h 643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08739" h="643094">
                <a:moveTo>
                  <a:pt x="118070" y="581357"/>
                </a:moveTo>
                <a:cubicBezTo>
                  <a:pt x="89041" y="576519"/>
                  <a:pt x="47860" y="590951"/>
                  <a:pt x="30984" y="566842"/>
                </a:cubicBezTo>
                <a:cubicBezTo>
                  <a:pt x="5860" y="530951"/>
                  <a:pt x="22666" y="479584"/>
                  <a:pt x="16470" y="436214"/>
                </a:cubicBezTo>
                <a:cubicBezTo>
                  <a:pt x="12981" y="411792"/>
                  <a:pt x="6794" y="387833"/>
                  <a:pt x="1956" y="363642"/>
                </a:cubicBezTo>
                <a:cubicBezTo>
                  <a:pt x="6794" y="295909"/>
                  <a:pt x="0" y="226320"/>
                  <a:pt x="16470" y="160442"/>
                </a:cubicBezTo>
                <a:cubicBezTo>
                  <a:pt x="20701" y="143519"/>
                  <a:pt x="46612" y="142581"/>
                  <a:pt x="60013" y="131414"/>
                </a:cubicBezTo>
                <a:cubicBezTo>
                  <a:pt x="132496" y="71012"/>
                  <a:pt x="70576" y="98864"/>
                  <a:pt x="147098" y="73357"/>
                </a:cubicBezTo>
                <a:cubicBezTo>
                  <a:pt x="246914" y="6812"/>
                  <a:pt x="201086" y="26331"/>
                  <a:pt x="277727" y="785"/>
                </a:cubicBezTo>
                <a:cubicBezTo>
                  <a:pt x="340622" y="5623"/>
                  <a:pt x="405215" y="0"/>
                  <a:pt x="466413" y="15299"/>
                </a:cubicBezTo>
                <a:cubicBezTo>
                  <a:pt x="486327" y="20277"/>
                  <a:pt x="497354" y="42639"/>
                  <a:pt x="509956" y="58842"/>
                </a:cubicBezTo>
                <a:cubicBezTo>
                  <a:pt x="601136" y="176074"/>
                  <a:pt x="527261" y="118760"/>
                  <a:pt x="611556" y="174957"/>
                </a:cubicBezTo>
                <a:lnTo>
                  <a:pt x="669613" y="262042"/>
                </a:lnTo>
                <a:lnTo>
                  <a:pt x="698641" y="305585"/>
                </a:lnTo>
                <a:cubicBezTo>
                  <a:pt x="693803" y="373318"/>
                  <a:pt x="708739" y="445496"/>
                  <a:pt x="684127" y="508785"/>
                </a:cubicBezTo>
                <a:cubicBezTo>
                  <a:pt x="671482" y="541301"/>
                  <a:pt x="630139" y="555809"/>
                  <a:pt x="597041" y="566842"/>
                </a:cubicBezTo>
                <a:cubicBezTo>
                  <a:pt x="582527" y="571680"/>
                  <a:pt x="567182" y="574515"/>
                  <a:pt x="553498" y="581357"/>
                </a:cubicBezTo>
                <a:cubicBezTo>
                  <a:pt x="537896" y="589158"/>
                  <a:pt x="526289" y="604260"/>
                  <a:pt x="509956" y="610385"/>
                </a:cubicBezTo>
                <a:cubicBezTo>
                  <a:pt x="486857" y="619047"/>
                  <a:pt x="461466" y="619547"/>
                  <a:pt x="437384" y="624899"/>
                </a:cubicBezTo>
                <a:cubicBezTo>
                  <a:pt x="417911" y="629226"/>
                  <a:pt x="398679" y="634576"/>
                  <a:pt x="379327" y="639414"/>
                </a:cubicBezTo>
                <a:cubicBezTo>
                  <a:pt x="277727" y="634576"/>
                  <a:pt x="174601" y="643094"/>
                  <a:pt x="74527" y="624899"/>
                </a:cubicBezTo>
                <a:cubicBezTo>
                  <a:pt x="59475" y="622162"/>
                  <a:pt x="69192" y="593596"/>
                  <a:pt x="60013" y="581357"/>
                </a:cubicBezTo>
                <a:cubicBezTo>
                  <a:pt x="53522" y="572702"/>
                  <a:pt x="40660" y="571680"/>
                  <a:pt x="30984" y="566842"/>
                </a:cubicBezTo>
              </a:path>
            </a:pathLst>
          </a:cu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953000" y="6019800"/>
            <a:ext cx="38862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সেন্ট্রউল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57400" y="762000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অন্যকোষের মতো বিভাজিত হয় না কেন?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>
                                      <p:cBhvr override="childStyl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>
                                      <p:cBhvr override="childStyl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>
                                      <p:cBhvr override="childStyle"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xit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1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>
                                      <p:cBhvr override="childStyle">
                                        <p:cTn id="10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0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0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11" grpId="0" animBg="1"/>
      <p:bldP spid="11" grpId="1" animBg="1"/>
      <p:bldP spid="11" grpId="2" animBg="1"/>
      <p:bldP spid="12" grpId="0"/>
      <p:bldP spid="12" grpId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b="2326"/>
          <a:stretch>
            <a:fillRect/>
          </a:stretch>
        </p:blipFill>
        <p:spPr bwMode="auto">
          <a:xfrm>
            <a:off x="395068" y="228600"/>
            <a:ext cx="1297977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t="11628"/>
          <a:stretch>
            <a:fillRect/>
          </a:stretch>
        </p:blipFill>
        <p:spPr bwMode="auto">
          <a:xfrm>
            <a:off x="332936" y="3406724"/>
            <a:ext cx="1297977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reeform 4"/>
          <p:cNvSpPr/>
          <p:nvPr/>
        </p:nvSpPr>
        <p:spPr>
          <a:xfrm>
            <a:off x="455570" y="3199845"/>
            <a:ext cx="951199" cy="443687"/>
          </a:xfrm>
          <a:custGeom>
            <a:avLst/>
            <a:gdLst>
              <a:gd name="connsiteX0" fmla="*/ 937132 w 951199"/>
              <a:gd name="connsiteY0" fmla="*/ 317078 h 443687"/>
              <a:gd name="connsiteX1" fmla="*/ 894928 w 951199"/>
              <a:gd name="connsiteY1" fmla="*/ 345213 h 443687"/>
              <a:gd name="connsiteX2" fmla="*/ 810522 w 951199"/>
              <a:gd name="connsiteY2" fmla="*/ 373349 h 443687"/>
              <a:gd name="connsiteX3" fmla="*/ 768319 w 951199"/>
              <a:gd name="connsiteY3" fmla="*/ 387417 h 443687"/>
              <a:gd name="connsiteX4" fmla="*/ 683913 w 951199"/>
              <a:gd name="connsiteY4" fmla="*/ 415552 h 443687"/>
              <a:gd name="connsiteX5" fmla="*/ 641710 w 951199"/>
              <a:gd name="connsiteY5" fmla="*/ 429620 h 443687"/>
              <a:gd name="connsiteX6" fmla="*/ 585439 w 951199"/>
              <a:gd name="connsiteY6" fmla="*/ 443687 h 443687"/>
              <a:gd name="connsiteX7" fmla="*/ 121205 w 951199"/>
              <a:gd name="connsiteY7" fmla="*/ 429620 h 443687"/>
              <a:gd name="connsiteX8" fmla="*/ 36799 w 951199"/>
              <a:gd name="connsiteY8" fmla="*/ 401484 h 443687"/>
              <a:gd name="connsiteX9" fmla="*/ 22732 w 951199"/>
              <a:gd name="connsiteY9" fmla="*/ 232672 h 443687"/>
              <a:gd name="connsiteX10" fmla="*/ 36799 w 951199"/>
              <a:gd name="connsiteY10" fmla="*/ 190469 h 443687"/>
              <a:gd name="connsiteX11" fmla="*/ 64935 w 951199"/>
              <a:gd name="connsiteY11" fmla="*/ 162333 h 443687"/>
              <a:gd name="connsiteX12" fmla="*/ 205612 w 951199"/>
              <a:gd name="connsiteY12" fmla="*/ 91995 h 443687"/>
              <a:gd name="connsiteX13" fmla="*/ 247815 w 951199"/>
              <a:gd name="connsiteY13" fmla="*/ 77927 h 443687"/>
              <a:gd name="connsiteX14" fmla="*/ 290018 w 951199"/>
              <a:gd name="connsiteY14" fmla="*/ 49792 h 443687"/>
              <a:gd name="connsiteX15" fmla="*/ 360356 w 951199"/>
              <a:gd name="connsiteY15" fmla="*/ 35724 h 443687"/>
              <a:gd name="connsiteX16" fmla="*/ 402559 w 951199"/>
              <a:gd name="connsiteY16" fmla="*/ 21657 h 443687"/>
              <a:gd name="connsiteX17" fmla="*/ 486965 w 951199"/>
              <a:gd name="connsiteY17" fmla="*/ 7589 h 443687"/>
              <a:gd name="connsiteX18" fmla="*/ 824590 w 951199"/>
              <a:gd name="connsiteY18" fmla="*/ 35724 h 443687"/>
              <a:gd name="connsiteX19" fmla="*/ 866793 w 951199"/>
              <a:gd name="connsiteY19" fmla="*/ 49792 h 443687"/>
              <a:gd name="connsiteX20" fmla="*/ 908996 w 951199"/>
              <a:gd name="connsiteY20" fmla="*/ 77927 h 443687"/>
              <a:gd name="connsiteX21" fmla="*/ 951199 w 951199"/>
              <a:gd name="connsiteY21" fmla="*/ 232672 h 443687"/>
              <a:gd name="connsiteX22" fmla="*/ 937132 w 951199"/>
              <a:gd name="connsiteY22" fmla="*/ 317078 h 443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951199" h="443687">
                <a:moveTo>
                  <a:pt x="937132" y="317078"/>
                </a:moveTo>
                <a:cubicBezTo>
                  <a:pt x="927754" y="335835"/>
                  <a:pt x="910378" y="338346"/>
                  <a:pt x="894928" y="345213"/>
                </a:cubicBezTo>
                <a:cubicBezTo>
                  <a:pt x="867827" y="357258"/>
                  <a:pt x="838657" y="363970"/>
                  <a:pt x="810522" y="373349"/>
                </a:cubicBezTo>
                <a:lnTo>
                  <a:pt x="768319" y="387417"/>
                </a:lnTo>
                <a:lnTo>
                  <a:pt x="683913" y="415552"/>
                </a:lnTo>
                <a:cubicBezTo>
                  <a:pt x="669845" y="420241"/>
                  <a:pt x="656096" y="426024"/>
                  <a:pt x="641710" y="429620"/>
                </a:cubicBezTo>
                <a:lnTo>
                  <a:pt x="585439" y="443687"/>
                </a:lnTo>
                <a:cubicBezTo>
                  <a:pt x="430694" y="438998"/>
                  <a:pt x="275565" y="441494"/>
                  <a:pt x="121205" y="429620"/>
                </a:cubicBezTo>
                <a:cubicBezTo>
                  <a:pt x="91635" y="427345"/>
                  <a:pt x="36799" y="401484"/>
                  <a:pt x="36799" y="401484"/>
                </a:cubicBezTo>
                <a:cubicBezTo>
                  <a:pt x="3583" y="301835"/>
                  <a:pt x="0" y="334967"/>
                  <a:pt x="22732" y="232672"/>
                </a:cubicBezTo>
                <a:cubicBezTo>
                  <a:pt x="25949" y="218197"/>
                  <a:pt x="29170" y="203184"/>
                  <a:pt x="36799" y="190469"/>
                </a:cubicBezTo>
                <a:cubicBezTo>
                  <a:pt x="43623" y="179096"/>
                  <a:pt x="54324" y="170291"/>
                  <a:pt x="64935" y="162333"/>
                </a:cubicBezTo>
                <a:cubicBezTo>
                  <a:pt x="159374" y="91504"/>
                  <a:pt x="119998" y="116457"/>
                  <a:pt x="205612" y="91995"/>
                </a:cubicBezTo>
                <a:cubicBezTo>
                  <a:pt x="219870" y="87921"/>
                  <a:pt x="234552" y="84559"/>
                  <a:pt x="247815" y="77927"/>
                </a:cubicBezTo>
                <a:cubicBezTo>
                  <a:pt x="262937" y="70366"/>
                  <a:pt x="274187" y="55729"/>
                  <a:pt x="290018" y="49792"/>
                </a:cubicBezTo>
                <a:cubicBezTo>
                  <a:pt x="312406" y="41396"/>
                  <a:pt x="337160" y="41523"/>
                  <a:pt x="360356" y="35724"/>
                </a:cubicBezTo>
                <a:cubicBezTo>
                  <a:pt x="374742" y="32128"/>
                  <a:pt x="388084" y="24874"/>
                  <a:pt x="402559" y="21657"/>
                </a:cubicBezTo>
                <a:cubicBezTo>
                  <a:pt x="430403" y="15469"/>
                  <a:pt x="458830" y="12278"/>
                  <a:pt x="486965" y="7589"/>
                </a:cubicBezTo>
                <a:cubicBezTo>
                  <a:pt x="679154" y="17199"/>
                  <a:pt x="699555" y="0"/>
                  <a:pt x="824590" y="35724"/>
                </a:cubicBezTo>
                <a:cubicBezTo>
                  <a:pt x="838848" y="39798"/>
                  <a:pt x="853530" y="43160"/>
                  <a:pt x="866793" y="49792"/>
                </a:cubicBezTo>
                <a:cubicBezTo>
                  <a:pt x="881915" y="57353"/>
                  <a:pt x="894928" y="68549"/>
                  <a:pt x="908996" y="77927"/>
                </a:cubicBezTo>
                <a:cubicBezTo>
                  <a:pt x="944693" y="185017"/>
                  <a:pt x="931316" y="133252"/>
                  <a:pt x="951199" y="232672"/>
                </a:cubicBezTo>
                <a:cubicBezTo>
                  <a:pt x="936469" y="335788"/>
                  <a:pt x="946511" y="298321"/>
                  <a:pt x="937132" y="317078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429485" y="2819400"/>
            <a:ext cx="1923315" cy="613117"/>
            <a:chOff x="1429485" y="2819400"/>
            <a:chExt cx="1923315" cy="613117"/>
          </a:xfrm>
        </p:grpSpPr>
        <p:sp>
          <p:nvSpPr>
            <p:cNvPr id="7" name="TextBox 6"/>
            <p:cNvSpPr txBox="1"/>
            <p:nvPr/>
          </p:nvSpPr>
          <p:spPr>
            <a:xfrm>
              <a:off x="2133600" y="2819400"/>
              <a:ext cx="1219200" cy="46166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সিন্যাপস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rot="10800000" flipV="1">
              <a:off x="1429485" y="3278833"/>
              <a:ext cx="726831" cy="153684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3886200" y="5105400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নিউরনের কাজ- </a:t>
            </a:r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মস্তিষ্কে স্মৃতিধারণ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2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বিভিন্ন কাজের নির্দেশনা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ও </a:t>
            </a:r>
            <a:r>
              <a:rPr lang="bn-BD" sz="2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পরিচালনা করা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computer-programming-degre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762000"/>
            <a:ext cx="5486400" cy="36347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275</Words>
  <Application>Microsoft Office PowerPoint</Application>
  <PresentationFormat>On-screen Show (4:3)</PresentationFormat>
  <Paragraphs>60</Paragraphs>
  <Slides>13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Package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TSS</dc:creator>
  <cp:lastModifiedBy>TSS</cp:lastModifiedBy>
  <cp:revision>85</cp:revision>
  <dcterms:created xsi:type="dcterms:W3CDTF">2006-08-16T00:00:00Z</dcterms:created>
  <dcterms:modified xsi:type="dcterms:W3CDTF">2020-04-26T02:34:23Z</dcterms:modified>
</cp:coreProperties>
</file>