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76" r:id="rId6"/>
    <p:sldId id="262" r:id="rId7"/>
    <p:sldId id="272" r:id="rId8"/>
    <p:sldId id="273" r:id="rId9"/>
    <p:sldId id="274" r:id="rId10"/>
    <p:sldId id="27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9A531-45DE-4807-80B7-0E2C76DC14ED}" type="datetimeFigureOut">
              <a:rPr lang="en-US" smtClean="0"/>
              <a:t>10-Jul-20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265EE-7466-47C6-B9AB-E17FC4504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9A531-45DE-4807-80B7-0E2C76DC14ED}" type="datetimeFigureOut">
              <a:rPr lang="en-US" smtClean="0"/>
              <a:t>10-Jul-20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265EE-7466-47C6-B9AB-E17FC4504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63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9A531-45DE-4807-80B7-0E2C76DC14ED}" type="datetimeFigureOut">
              <a:rPr lang="en-US" smtClean="0"/>
              <a:t>10-Jul-20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265EE-7466-47C6-B9AB-E17FC4504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615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9A531-45DE-4807-80B7-0E2C76DC14ED}" type="datetimeFigureOut">
              <a:rPr lang="en-US" smtClean="0"/>
              <a:t>10-Jul-20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265EE-7466-47C6-B9AB-E17FC4504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022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9A531-45DE-4807-80B7-0E2C76DC14ED}" type="datetimeFigureOut">
              <a:rPr lang="en-US" smtClean="0"/>
              <a:t>10-Jul-20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265EE-7466-47C6-B9AB-E17FC4504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799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9A531-45DE-4807-80B7-0E2C76DC14ED}" type="datetimeFigureOut">
              <a:rPr lang="en-US" smtClean="0"/>
              <a:t>10-Jul-20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265EE-7466-47C6-B9AB-E17FC4504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361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9A531-45DE-4807-80B7-0E2C76DC14ED}" type="datetimeFigureOut">
              <a:rPr lang="en-US" smtClean="0"/>
              <a:t>10-Jul-20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265EE-7466-47C6-B9AB-E17FC4504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41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9A531-45DE-4807-80B7-0E2C76DC14ED}" type="datetimeFigureOut">
              <a:rPr lang="en-US" smtClean="0"/>
              <a:t>10-Jul-20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265EE-7466-47C6-B9AB-E17FC4504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619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9A531-45DE-4807-80B7-0E2C76DC14ED}" type="datetimeFigureOut">
              <a:rPr lang="en-US" smtClean="0"/>
              <a:t>10-Jul-20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265EE-7466-47C6-B9AB-E17FC4504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988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9A531-45DE-4807-80B7-0E2C76DC14ED}" type="datetimeFigureOut">
              <a:rPr lang="en-US" smtClean="0"/>
              <a:t>10-Jul-20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265EE-7466-47C6-B9AB-E17FC4504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966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9A531-45DE-4807-80B7-0E2C76DC14ED}" type="datetimeFigureOut">
              <a:rPr lang="en-US" smtClean="0"/>
              <a:t>10-Jul-20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265EE-7466-47C6-B9AB-E17FC4504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8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9A531-45DE-4807-80B7-0E2C76DC14ED}" type="datetimeFigureOut">
              <a:rPr lang="en-US" smtClean="0"/>
              <a:t>10-Jul-20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265EE-7466-47C6-B9AB-E17FC4504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4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audio" Target="../media/audio1.wav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66800"/>
          </a:xfrm>
          <a:solidFill>
            <a:srgbClr val="7030A0"/>
          </a:solidFill>
        </p:spPr>
        <p:txBody>
          <a:bodyPr>
            <a:noAutofit/>
          </a:bodyPr>
          <a:lstStyle/>
          <a:p>
            <a:pPr algn="ctr"/>
            <a:r>
              <a:rPr lang="bn-BD" sz="11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beautiful-flowers-animated-gif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6800"/>
            <a:ext cx="121920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260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482957" y="0"/>
            <a:ext cx="5226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 smtClean="0"/>
              <a:t>একচেটিয়া বাজারে একটি ফার্মের স্বল্পকালীন ভারসাম্য</a:t>
            </a:r>
            <a:endParaRPr lang="en-US" i="1" u="sng" dirty="0"/>
          </a:p>
        </p:txBody>
      </p:sp>
      <p:sp>
        <p:nvSpPr>
          <p:cNvPr id="18" name="TextBox 17"/>
          <p:cNvSpPr txBox="1"/>
          <p:nvPr/>
        </p:nvSpPr>
        <p:spPr>
          <a:xfrm>
            <a:off x="404468" y="605808"/>
            <a:ext cx="3738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১। ক্ষতি স্বীকার করে ভারসাম্যঃ</a:t>
            </a:r>
            <a:endParaRPr lang="en-US" b="1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8116926" y="916587"/>
            <a:ext cx="0" cy="218939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rot="5400000" flipV="1">
            <a:off x="9521649" y="1689105"/>
            <a:ext cx="0" cy="283075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 flipH="1">
            <a:off x="9447265" y="2337580"/>
            <a:ext cx="166100" cy="1946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 smtClean="0"/>
              <a:t>e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7991845" y="3052888"/>
            <a:ext cx="170073" cy="1946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/>
              <a:t>O</a:t>
            </a: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7969893" y="605809"/>
            <a:ext cx="475406" cy="1946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P,R,C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03979" y="3123152"/>
            <a:ext cx="668784" cy="1946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Q</a:t>
            </a:r>
            <a:r>
              <a:rPr lang="en-US" sz="1200" dirty="0" smtClean="0"/>
              <a:t>uantity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0480061" y="2648429"/>
            <a:ext cx="307514" cy="201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 smtClean="0"/>
              <a:t>AR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10608687" y="878761"/>
            <a:ext cx="279280" cy="1946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MC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0800000" flipV="1">
            <a:off x="11201904" y="819284"/>
            <a:ext cx="343601" cy="1946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 smtClean="0"/>
              <a:t>AC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7866780" y="1564698"/>
            <a:ext cx="231139" cy="1946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spc="-100" dirty="0" smtClean="0"/>
              <a:t>P</a:t>
            </a:r>
            <a:r>
              <a:rPr lang="en-US" sz="1200" b="1" spc="-100" baseline="-30000" dirty="0" smtClean="0"/>
              <a:t>2</a:t>
            </a:r>
            <a:endParaRPr lang="en-US" sz="1200" b="1" spc="-100" dirty="0"/>
          </a:p>
        </p:txBody>
      </p:sp>
      <p:sp>
        <p:nvSpPr>
          <p:cNvPr id="16" name="TextBox 15"/>
          <p:cNvSpPr txBox="1"/>
          <p:nvPr/>
        </p:nvSpPr>
        <p:spPr>
          <a:xfrm>
            <a:off x="9318333" y="3066744"/>
            <a:ext cx="231139" cy="1946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spc="-100" dirty="0" smtClean="0"/>
              <a:t>Q</a:t>
            </a:r>
            <a:r>
              <a:rPr lang="en-US" sz="1200" spc="-100" baseline="-30000" dirty="0" smtClean="0"/>
              <a:t>e</a:t>
            </a:r>
            <a:endParaRPr lang="en-US" sz="12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8115609" y="2100634"/>
            <a:ext cx="127253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flipH="1">
            <a:off x="7859434" y="1927447"/>
            <a:ext cx="169455" cy="1946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spc="-100" dirty="0" smtClean="0"/>
              <a:t>P</a:t>
            </a:r>
            <a:r>
              <a:rPr lang="en-US" sz="1200" b="1" spc="-100" baseline="-30000" dirty="0" smtClean="0"/>
              <a:t>e</a:t>
            </a:r>
            <a:endParaRPr lang="en-US" sz="1200" b="1" spc="-100" dirty="0"/>
          </a:p>
        </p:txBody>
      </p:sp>
      <p:sp>
        <p:nvSpPr>
          <p:cNvPr id="21" name="TextBox 20"/>
          <p:cNvSpPr txBox="1"/>
          <p:nvPr/>
        </p:nvSpPr>
        <p:spPr>
          <a:xfrm flipH="1">
            <a:off x="9275898" y="2155218"/>
            <a:ext cx="306363" cy="1946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 smtClean="0"/>
              <a:t>f</a:t>
            </a:r>
            <a:endParaRPr lang="en-US" sz="1200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8106272" y="1270540"/>
            <a:ext cx="2297707" cy="15056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127926" y="1280579"/>
            <a:ext cx="1770805" cy="175404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>
            <a:off x="8639829" y="2406939"/>
            <a:ext cx="144543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9953159" y="2809116"/>
            <a:ext cx="307514" cy="201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MR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8222178" y="1092236"/>
            <a:ext cx="2463022" cy="1707546"/>
          </a:xfrm>
          <a:custGeom>
            <a:avLst/>
            <a:gdLst>
              <a:gd name="connsiteX0" fmla="*/ 0 w 2114550"/>
              <a:gd name="connsiteY0" fmla="*/ 1057275 h 1628247"/>
              <a:gd name="connsiteX1" fmla="*/ 514350 w 2114550"/>
              <a:gd name="connsiteY1" fmla="*/ 1581150 h 1628247"/>
              <a:gd name="connsiteX2" fmla="*/ 2114550 w 2114550"/>
              <a:gd name="connsiteY2" fmla="*/ 0 h 1628247"/>
              <a:gd name="connsiteX3" fmla="*/ 2114550 w 2114550"/>
              <a:gd name="connsiteY3" fmla="*/ 0 h 1628247"/>
              <a:gd name="connsiteX0" fmla="*/ 0 w 2305050"/>
              <a:gd name="connsiteY0" fmla="*/ 1000125 h 1620328"/>
              <a:gd name="connsiteX1" fmla="*/ 704850 w 2305050"/>
              <a:gd name="connsiteY1" fmla="*/ 1581150 h 1620328"/>
              <a:gd name="connsiteX2" fmla="*/ 2305050 w 2305050"/>
              <a:gd name="connsiteY2" fmla="*/ 0 h 1620328"/>
              <a:gd name="connsiteX3" fmla="*/ 2305050 w 2305050"/>
              <a:gd name="connsiteY3" fmla="*/ 0 h 1620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5050" h="1620328">
                <a:moveTo>
                  <a:pt x="0" y="1000125"/>
                </a:moveTo>
                <a:cubicBezTo>
                  <a:pt x="80962" y="1350169"/>
                  <a:pt x="320675" y="1747837"/>
                  <a:pt x="704850" y="1581150"/>
                </a:cubicBezTo>
                <a:cubicBezTo>
                  <a:pt x="1089025" y="1414463"/>
                  <a:pt x="2305050" y="0"/>
                  <a:pt x="2305050" y="0"/>
                </a:cubicBezTo>
                <a:lnTo>
                  <a:pt x="230505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 dirty="0">
              <a:ln w="19050">
                <a:solidFill>
                  <a:schemeClr val="tx1"/>
                </a:solidFill>
              </a:ln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8105431" y="2361614"/>
            <a:ext cx="127253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Freeform 46"/>
          <p:cNvSpPr/>
          <p:nvPr/>
        </p:nvSpPr>
        <p:spPr>
          <a:xfrm>
            <a:off x="9203493" y="993848"/>
            <a:ext cx="2004981" cy="947467"/>
          </a:xfrm>
          <a:custGeom>
            <a:avLst/>
            <a:gdLst>
              <a:gd name="connsiteX0" fmla="*/ 0 w 1957383"/>
              <a:gd name="connsiteY0" fmla="*/ 664893 h 1196014"/>
              <a:gd name="connsiteX1" fmla="*/ 447675 w 1957383"/>
              <a:gd name="connsiteY1" fmla="*/ 1179243 h 1196014"/>
              <a:gd name="connsiteX2" fmla="*/ 1809750 w 1957383"/>
              <a:gd name="connsiteY2" fmla="*/ 112443 h 1196014"/>
              <a:gd name="connsiteX3" fmla="*/ 1857375 w 1957383"/>
              <a:gd name="connsiteY3" fmla="*/ 83868 h 1196014"/>
              <a:gd name="connsiteX0" fmla="*/ 0 w 2300162"/>
              <a:gd name="connsiteY0" fmla="*/ 756365 h 1206263"/>
              <a:gd name="connsiteX1" fmla="*/ 790454 w 2300162"/>
              <a:gd name="connsiteY1" fmla="*/ 1179243 h 1206263"/>
              <a:gd name="connsiteX2" fmla="*/ 2152529 w 2300162"/>
              <a:gd name="connsiteY2" fmla="*/ 112443 h 1206263"/>
              <a:gd name="connsiteX3" fmla="*/ 2200154 w 2300162"/>
              <a:gd name="connsiteY3" fmla="*/ 83868 h 1206263"/>
              <a:gd name="connsiteX0" fmla="*/ 0 w 2364962"/>
              <a:gd name="connsiteY0" fmla="*/ 812246 h 1215036"/>
              <a:gd name="connsiteX1" fmla="*/ 855254 w 2364962"/>
              <a:gd name="connsiteY1" fmla="*/ 1179243 h 1215036"/>
              <a:gd name="connsiteX2" fmla="*/ 2217329 w 2364962"/>
              <a:gd name="connsiteY2" fmla="*/ 112443 h 1215036"/>
              <a:gd name="connsiteX3" fmla="*/ 2264954 w 2364962"/>
              <a:gd name="connsiteY3" fmla="*/ 83868 h 1215036"/>
              <a:gd name="connsiteX0" fmla="*/ 0 w 2364962"/>
              <a:gd name="connsiteY0" fmla="*/ 812246 h 1215036"/>
              <a:gd name="connsiteX1" fmla="*/ 855254 w 2364962"/>
              <a:gd name="connsiteY1" fmla="*/ 1179243 h 1215036"/>
              <a:gd name="connsiteX2" fmla="*/ 2217329 w 2364962"/>
              <a:gd name="connsiteY2" fmla="*/ 112443 h 1215036"/>
              <a:gd name="connsiteX3" fmla="*/ 2264954 w 2364962"/>
              <a:gd name="connsiteY3" fmla="*/ 83868 h 1215036"/>
              <a:gd name="connsiteX0" fmla="*/ 0 w 2329211"/>
              <a:gd name="connsiteY0" fmla="*/ 780630 h 1183420"/>
              <a:gd name="connsiteX1" fmla="*/ 855254 w 2329211"/>
              <a:gd name="connsiteY1" fmla="*/ 1147627 h 1183420"/>
              <a:gd name="connsiteX2" fmla="*/ 2217329 w 2329211"/>
              <a:gd name="connsiteY2" fmla="*/ 80827 h 1183420"/>
              <a:gd name="connsiteX3" fmla="*/ 2264954 w 2329211"/>
              <a:gd name="connsiteY3" fmla="*/ 52252 h 1183420"/>
              <a:gd name="connsiteX0" fmla="*/ 0 w 2282434"/>
              <a:gd name="connsiteY0" fmla="*/ 730406 h 1128124"/>
              <a:gd name="connsiteX1" fmla="*/ 855254 w 2282434"/>
              <a:gd name="connsiteY1" fmla="*/ 1097403 h 1128124"/>
              <a:gd name="connsiteX2" fmla="*/ 2142033 w 2282434"/>
              <a:gd name="connsiteY2" fmla="*/ 108836 h 1128124"/>
              <a:gd name="connsiteX3" fmla="*/ 2264954 w 2282434"/>
              <a:gd name="connsiteY3" fmla="*/ 2028 h 1128124"/>
              <a:gd name="connsiteX0" fmla="*/ 0 w 2207139"/>
              <a:gd name="connsiteY0" fmla="*/ 819816 h 1147249"/>
              <a:gd name="connsiteX1" fmla="*/ 779959 w 2207139"/>
              <a:gd name="connsiteY1" fmla="*/ 1097403 h 1147249"/>
              <a:gd name="connsiteX2" fmla="*/ 2066738 w 2207139"/>
              <a:gd name="connsiteY2" fmla="*/ 108836 h 1147249"/>
              <a:gd name="connsiteX3" fmla="*/ 2189659 w 2207139"/>
              <a:gd name="connsiteY3" fmla="*/ 2028 h 1147249"/>
              <a:gd name="connsiteX0" fmla="*/ 0 w 2189659"/>
              <a:gd name="connsiteY0" fmla="*/ 817788 h 1130803"/>
              <a:gd name="connsiteX1" fmla="*/ 779959 w 2189659"/>
              <a:gd name="connsiteY1" fmla="*/ 1095375 h 1130803"/>
              <a:gd name="connsiteX2" fmla="*/ 1425237 w 2189659"/>
              <a:gd name="connsiteY2" fmla="*/ 1017138 h 1130803"/>
              <a:gd name="connsiteX3" fmla="*/ 2066738 w 2189659"/>
              <a:gd name="connsiteY3" fmla="*/ 106808 h 1130803"/>
              <a:gd name="connsiteX4" fmla="*/ 2189659 w 2189659"/>
              <a:gd name="connsiteY4" fmla="*/ 0 h 1130803"/>
              <a:gd name="connsiteX0" fmla="*/ 0 w 2189659"/>
              <a:gd name="connsiteY0" fmla="*/ 817788 h 1236844"/>
              <a:gd name="connsiteX1" fmla="*/ 758446 w 2189659"/>
              <a:gd name="connsiteY1" fmla="*/ 1229489 h 1236844"/>
              <a:gd name="connsiteX2" fmla="*/ 1425237 w 2189659"/>
              <a:gd name="connsiteY2" fmla="*/ 1017138 h 1236844"/>
              <a:gd name="connsiteX3" fmla="*/ 2066738 w 2189659"/>
              <a:gd name="connsiteY3" fmla="*/ 106808 h 1236844"/>
              <a:gd name="connsiteX4" fmla="*/ 2189659 w 2189659"/>
              <a:gd name="connsiteY4" fmla="*/ 0 h 1236844"/>
              <a:gd name="connsiteX0" fmla="*/ 0 w 2347847"/>
              <a:gd name="connsiteY0" fmla="*/ 817788 h 1236844"/>
              <a:gd name="connsiteX1" fmla="*/ 758446 w 2347847"/>
              <a:gd name="connsiteY1" fmla="*/ 1229489 h 1236844"/>
              <a:gd name="connsiteX2" fmla="*/ 1425237 w 2347847"/>
              <a:gd name="connsiteY2" fmla="*/ 1017138 h 1236844"/>
              <a:gd name="connsiteX3" fmla="*/ 2314137 w 2347847"/>
              <a:gd name="connsiteY3" fmla="*/ 218570 h 1236844"/>
              <a:gd name="connsiteX4" fmla="*/ 2189659 w 2347847"/>
              <a:gd name="connsiteY4" fmla="*/ 0 h 1236844"/>
              <a:gd name="connsiteX0" fmla="*/ 0 w 2566137"/>
              <a:gd name="connsiteY0" fmla="*/ 873669 h 1292725"/>
              <a:gd name="connsiteX1" fmla="*/ 758446 w 2566137"/>
              <a:gd name="connsiteY1" fmla="*/ 1285370 h 1292725"/>
              <a:gd name="connsiteX2" fmla="*/ 1425237 w 2566137"/>
              <a:gd name="connsiteY2" fmla="*/ 1073019 h 1292725"/>
              <a:gd name="connsiteX3" fmla="*/ 2314137 w 2566137"/>
              <a:gd name="connsiteY3" fmla="*/ 274451 h 1292725"/>
              <a:gd name="connsiteX4" fmla="*/ 2566137 w 2566137"/>
              <a:gd name="connsiteY4" fmla="*/ 0 h 1292725"/>
              <a:gd name="connsiteX0" fmla="*/ 0 w 2566137"/>
              <a:gd name="connsiteY0" fmla="*/ 873669 h 1313935"/>
              <a:gd name="connsiteX1" fmla="*/ 683150 w 2566137"/>
              <a:gd name="connsiteY1" fmla="*/ 1307723 h 1313935"/>
              <a:gd name="connsiteX2" fmla="*/ 1425237 w 2566137"/>
              <a:gd name="connsiteY2" fmla="*/ 1073019 h 1313935"/>
              <a:gd name="connsiteX3" fmla="*/ 2314137 w 2566137"/>
              <a:gd name="connsiteY3" fmla="*/ 274451 h 1313935"/>
              <a:gd name="connsiteX4" fmla="*/ 2566137 w 2566137"/>
              <a:gd name="connsiteY4" fmla="*/ 0 h 1313935"/>
              <a:gd name="connsiteX0" fmla="*/ 0 w 2566137"/>
              <a:gd name="connsiteY0" fmla="*/ 873669 h 1312017"/>
              <a:gd name="connsiteX1" fmla="*/ 683150 w 2566137"/>
              <a:gd name="connsiteY1" fmla="*/ 1307723 h 1312017"/>
              <a:gd name="connsiteX2" fmla="*/ 1425237 w 2566137"/>
              <a:gd name="connsiteY2" fmla="*/ 1073019 h 1312017"/>
              <a:gd name="connsiteX3" fmla="*/ 1920037 w 2566137"/>
              <a:gd name="connsiteY3" fmla="*/ 693028 h 1312017"/>
              <a:gd name="connsiteX4" fmla="*/ 2314137 w 2566137"/>
              <a:gd name="connsiteY4" fmla="*/ 274451 h 1312017"/>
              <a:gd name="connsiteX5" fmla="*/ 2566137 w 2566137"/>
              <a:gd name="connsiteY5" fmla="*/ 0 h 1312017"/>
              <a:gd name="connsiteX0" fmla="*/ 0 w 2512355"/>
              <a:gd name="connsiteY0" fmla="*/ 694850 h 1319903"/>
              <a:gd name="connsiteX1" fmla="*/ 629368 w 2512355"/>
              <a:gd name="connsiteY1" fmla="*/ 1307723 h 1319903"/>
              <a:gd name="connsiteX2" fmla="*/ 1371455 w 2512355"/>
              <a:gd name="connsiteY2" fmla="*/ 1073019 h 1319903"/>
              <a:gd name="connsiteX3" fmla="*/ 1866255 w 2512355"/>
              <a:gd name="connsiteY3" fmla="*/ 693028 h 1319903"/>
              <a:gd name="connsiteX4" fmla="*/ 2260355 w 2512355"/>
              <a:gd name="connsiteY4" fmla="*/ 274451 h 1319903"/>
              <a:gd name="connsiteX5" fmla="*/ 2512355 w 2512355"/>
              <a:gd name="connsiteY5" fmla="*/ 0 h 1319903"/>
              <a:gd name="connsiteX0" fmla="*/ 0 w 2555381"/>
              <a:gd name="connsiteY0" fmla="*/ 728379 h 1353432"/>
              <a:gd name="connsiteX1" fmla="*/ 629368 w 2555381"/>
              <a:gd name="connsiteY1" fmla="*/ 1341252 h 1353432"/>
              <a:gd name="connsiteX2" fmla="*/ 1371455 w 2555381"/>
              <a:gd name="connsiteY2" fmla="*/ 1106548 h 1353432"/>
              <a:gd name="connsiteX3" fmla="*/ 1866255 w 2555381"/>
              <a:gd name="connsiteY3" fmla="*/ 726557 h 1353432"/>
              <a:gd name="connsiteX4" fmla="*/ 2260355 w 2555381"/>
              <a:gd name="connsiteY4" fmla="*/ 307980 h 1353432"/>
              <a:gd name="connsiteX5" fmla="*/ 2555381 w 2555381"/>
              <a:gd name="connsiteY5" fmla="*/ 0 h 1353432"/>
              <a:gd name="connsiteX0" fmla="*/ 0 w 2555381"/>
              <a:gd name="connsiteY0" fmla="*/ 728379 h 1353432"/>
              <a:gd name="connsiteX1" fmla="*/ 629368 w 2555381"/>
              <a:gd name="connsiteY1" fmla="*/ 1341252 h 1353432"/>
              <a:gd name="connsiteX2" fmla="*/ 1371455 w 2555381"/>
              <a:gd name="connsiteY2" fmla="*/ 1106548 h 1353432"/>
              <a:gd name="connsiteX3" fmla="*/ 1866255 w 2555381"/>
              <a:gd name="connsiteY3" fmla="*/ 726557 h 1353432"/>
              <a:gd name="connsiteX4" fmla="*/ 2314137 w 2555381"/>
              <a:gd name="connsiteY4" fmla="*/ 341509 h 1353432"/>
              <a:gd name="connsiteX5" fmla="*/ 2555381 w 2555381"/>
              <a:gd name="connsiteY5" fmla="*/ 0 h 1353432"/>
              <a:gd name="connsiteX0" fmla="*/ 0 w 2555381"/>
              <a:gd name="connsiteY0" fmla="*/ 728379 h 1353432"/>
              <a:gd name="connsiteX1" fmla="*/ 629368 w 2555381"/>
              <a:gd name="connsiteY1" fmla="*/ 1341252 h 1353432"/>
              <a:gd name="connsiteX2" fmla="*/ 1371455 w 2555381"/>
              <a:gd name="connsiteY2" fmla="*/ 1106548 h 1353432"/>
              <a:gd name="connsiteX3" fmla="*/ 1866255 w 2555381"/>
              <a:gd name="connsiteY3" fmla="*/ 726557 h 1353432"/>
              <a:gd name="connsiteX4" fmla="*/ 2292624 w 2555381"/>
              <a:gd name="connsiteY4" fmla="*/ 319156 h 1353432"/>
              <a:gd name="connsiteX5" fmla="*/ 2555381 w 2555381"/>
              <a:gd name="connsiteY5" fmla="*/ 0 h 1353432"/>
              <a:gd name="connsiteX0" fmla="*/ 0 w 2555381"/>
              <a:gd name="connsiteY0" fmla="*/ 728379 h 1353432"/>
              <a:gd name="connsiteX1" fmla="*/ 629368 w 2555381"/>
              <a:gd name="connsiteY1" fmla="*/ 1341252 h 1353432"/>
              <a:gd name="connsiteX2" fmla="*/ 1392969 w 2555381"/>
              <a:gd name="connsiteY2" fmla="*/ 1106549 h 1353432"/>
              <a:gd name="connsiteX3" fmla="*/ 1866255 w 2555381"/>
              <a:gd name="connsiteY3" fmla="*/ 726557 h 1353432"/>
              <a:gd name="connsiteX4" fmla="*/ 2292624 w 2555381"/>
              <a:gd name="connsiteY4" fmla="*/ 319156 h 1353432"/>
              <a:gd name="connsiteX5" fmla="*/ 2555381 w 2555381"/>
              <a:gd name="connsiteY5" fmla="*/ 0 h 1353432"/>
              <a:gd name="connsiteX0" fmla="*/ 0 w 2555381"/>
              <a:gd name="connsiteY0" fmla="*/ 728379 h 1353971"/>
              <a:gd name="connsiteX1" fmla="*/ 629368 w 2555381"/>
              <a:gd name="connsiteY1" fmla="*/ 1341252 h 1353971"/>
              <a:gd name="connsiteX2" fmla="*/ 1392969 w 2555381"/>
              <a:gd name="connsiteY2" fmla="*/ 1106549 h 1353971"/>
              <a:gd name="connsiteX3" fmla="*/ 1866255 w 2555381"/>
              <a:gd name="connsiteY3" fmla="*/ 726557 h 1353971"/>
              <a:gd name="connsiteX4" fmla="*/ 2292624 w 2555381"/>
              <a:gd name="connsiteY4" fmla="*/ 319156 h 1353971"/>
              <a:gd name="connsiteX5" fmla="*/ 2555381 w 2555381"/>
              <a:gd name="connsiteY5" fmla="*/ 0 h 1353971"/>
              <a:gd name="connsiteX0" fmla="*/ 0 w 2555381"/>
              <a:gd name="connsiteY0" fmla="*/ 728379 h 1391535"/>
              <a:gd name="connsiteX1" fmla="*/ 629368 w 2555381"/>
              <a:gd name="connsiteY1" fmla="*/ 1341252 h 1391535"/>
              <a:gd name="connsiteX2" fmla="*/ 991754 w 2555381"/>
              <a:gd name="connsiteY2" fmla="*/ 1328611 h 1391535"/>
              <a:gd name="connsiteX3" fmla="*/ 1392969 w 2555381"/>
              <a:gd name="connsiteY3" fmla="*/ 1106549 h 1391535"/>
              <a:gd name="connsiteX4" fmla="*/ 1866255 w 2555381"/>
              <a:gd name="connsiteY4" fmla="*/ 726557 h 1391535"/>
              <a:gd name="connsiteX5" fmla="*/ 2292624 w 2555381"/>
              <a:gd name="connsiteY5" fmla="*/ 319156 h 1391535"/>
              <a:gd name="connsiteX6" fmla="*/ 2555381 w 2555381"/>
              <a:gd name="connsiteY6" fmla="*/ 0 h 1391535"/>
              <a:gd name="connsiteX0" fmla="*/ 0 w 2555381"/>
              <a:gd name="connsiteY0" fmla="*/ 728379 h 1365022"/>
              <a:gd name="connsiteX1" fmla="*/ 335607 w 2555381"/>
              <a:gd name="connsiteY1" fmla="*/ 1093911 h 1365022"/>
              <a:gd name="connsiteX2" fmla="*/ 629368 w 2555381"/>
              <a:gd name="connsiteY2" fmla="*/ 1341252 h 1365022"/>
              <a:gd name="connsiteX3" fmla="*/ 991754 w 2555381"/>
              <a:gd name="connsiteY3" fmla="*/ 1328611 h 1365022"/>
              <a:gd name="connsiteX4" fmla="*/ 1392969 w 2555381"/>
              <a:gd name="connsiteY4" fmla="*/ 1106549 h 1365022"/>
              <a:gd name="connsiteX5" fmla="*/ 1866255 w 2555381"/>
              <a:gd name="connsiteY5" fmla="*/ 726557 h 1365022"/>
              <a:gd name="connsiteX6" fmla="*/ 2292624 w 2555381"/>
              <a:gd name="connsiteY6" fmla="*/ 319156 h 1365022"/>
              <a:gd name="connsiteX7" fmla="*/ 2555381 w 2555381"/>
              <a:gd name="connsiteY7" fmla="*/ 0 h 1365022"/>
              <a:gd name="connsiteX0" fmla="*/ 0 w 2652190"/>
              <a:gd name="connsiteY0" fmla="*/ 761907 h 1365022"/>
              <a:gd name="connsiteX1" fmla="*/ 432416 w 2652190"/>
              <a:gd name="connsiteY1" fmla="*/ 1093911 h 1365022"/>
              <a:gd name="connsiteX2" fmla="*/ 726177 w 2652190"/>
              <a:gd name="connsiteY2" fmla="*/ 1341252 h 1365022"/>
              <a:gd name="connsiteX3" fmla="*/ 1088563 w 2652190"/>
              <a:gd name="connsiteY3" fmla="*/ 1328611 h 1365022"/>
              <a:gd name="connsiteX4" fmla="*/ 1489778 w 2652190"/>
              <a:gd name="connsiteY4" fmla="*/ 1106549 h 1365022"/>
              <a:gd name="connsiteX5" fmla="*/ 1963064 w 2652190"/>
              <a:gd name="connsiteY5" fmla="*/ 726557 h 1365022"/>
              <a:gd name="connsiteX6" fmla="*/ 2389433 w 2652190"/>
              <a:gd name="connsiteY6" fmla="*/ 319156 h 1365022"/>
              <a:gd name="connsiteX7" fmla="*/ 2652190 w 2652190"/>
              <a:gd name="connsiteY7" fmla="*/ 0 h 1365022"/>
              <a:gd name="connsiteX0" fmla="*/ 0 w 2652190"/>
              <a:gd name="connsiteY0" fmla="*/ 761907 h 1361895"/>
              <a:gd name="connsiteX1" fmla="*/ 357120 w 2652190"/>
              <a:gd name="connsiteY1" fmla="*/ 1138616 h 1361895"/>
              <a:gd name="connsiteX2" fmla="*/ 726177 w 2652190"/>
              <a:gd name="connsiteY2" fmla="*/ 1341252 h 1361895"/>
              <a:gd name="connsiteX3" fmla="*/ 1088563 w 2652190"/>
              <a:gd name="connsiteY3" fmla="*/ 1328611 h 1361895"/>
              <a:gd name="connsiteX4" fmla="*/ 1489778 w 2652190"/>
              <a:gd name="connsiteY4" fmla="*/ 1106549 h 1361895"/>
              <a:gd name="connsiteX5" fmla="*/ 1963064 w 2652190"/>
              <a:gd name="connsiteY5" fmla="*/ 726557 h 1361895"/>
              <a:gd name="connsiteX6" fmla="*/ 2389433 w 2652190"/>
              <a:gd name="connsiteY6" fmla="*/ 319156 h 1361895"/>
              <a:gd name="connsiteX7" fmla="*/ 2652190 w 2652190"/>
              <a:gd name="connsiteY7" fmla="*/ 0 h 136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2190" h="1361895">
                <a:moveTo>
                  <a:pt x="0" y="761907"/>
                </a:moveTo>
                <a:cubicBezTo>
                  <a:pt x="75655" y="847044"/>
                  <a:pt x="252225" y="1036471"/>
                  <a:pt x="357120" y="1138616"/>
                </a:cubicBezTo>
                <a:cubicBezTo>
                  <a:pt x="462015" y="1240761"/>
                  <a:pt x="604270" y="1309586"/>
                  <a:pt x="726177" y="1341252"/>
                </a:cubicBezTo>
                <a:cubicBezTo>
                  <a:pt x="848084" y="1372918"/>
                  <a:pt x="961296" y="1367728"/>
                  <a:pt x="1088563" y="1328611"/>
                </a:cubicBezTo>
                <a:cubicBezTo>
                  <a:pt x="1215830" y="1289494"/>
                  <a:pt x="1344028" y="1206891"/>
                  <a:pt x="1489778" y="1106549"/>
                </a:cubicBezTo>
                <a:cubicBezTo>
                  <a:pt x="1635528" y="1006207"/>
                  <a:pt x="1814914" y="859652"/>
                  <a:pt x="1963064" y="726557"/>
                </a:cubicBezTo>
                <a:cubicBezTo>
                  <a:pt x="2111214" y="593462"/>
                  <a:pt x="2274579" y="440249"/>
                  <a:pt x="2389433" y="319156"/>
                </a:cubicBezTo>
                <a:cubicBezTo>
                  <a:pt x="2504287" y="198063"/>
                  <a:pt x="2627531" y="34768"/>
                  <a:pt x="2652190" y="0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 dirty="0">
              <a:ln w="19050">
                <a:solidFill>
                  <a:schemeClr val="tx1"/>
                </a:solidFill>
              </a:ln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8095253" y="1689088"/>
            <a:ext cx="127253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846424" y="2207111"/>
            <a:ext cx="231139" cy="1946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spc="-100" dirty="0" smtClean="0"/>
              <a:t>P</a:t>
            </a:r>
            <a:r>
              <a:rPr lang="en-US" sz="1200" b="1" spc="-100" baseline="-30000" dirty="0" smtClean="0"/>
              <a:t>1</a:t>
            </a:r>
            <a:endParaRPr lang="en-US" sz="1200" b="1" spc="-100" dirty="0"/>
          </a:p>
        </p:txBody>
      </p:sp>
      <p:sp>
        <p:nvSpPr>
          <p:cNvPr id="28" name="Freeform 27"/>
          <p:cNvSpPr/>
          <p:nvPr/>
        </p:nvSpPr>
        <p:spPr>
          <a:xfrm>
            <a:off x="8244988" y="667669"/>
            <a:ext cx="2340889" cy="2132113"/>
          </a:xfrm>
          <a:custGeom>
            <a:avLst/>
            <a:gdLst>
              <a:gd name="connsiteX0" fmla="*/ 0 w 2114550"/>
              <a:gd name="connsiteY0" fmla="*/ 1057275 h 1628247"/>
              <a:gd name="connsiteX1" fmla="*/ 514350 w 2114550"/>
              <a:gd name="connsiteY1" fmla="*/ 1581150 h 1628247"/>
              <a:gd name="connsiteX2" fmla="*/ 2114550 w 2114550"/>
              <a:gd name="connsiteY2" fmla="*/ 0 h 1628247"/>
              <a:gd name="connsiteX3" fmla="*/ 2114550 w 2114550"/>
              <a:gd name="connsiteY3" fmla="*/ 0 h 1628247"/>
              <a:gd name="connsiteX0" fmla="*/ 0 w 2114550"/>
              <a:gd name="connsiteY0" fmla="*/ 1181100 h 1752072"/>
              <a:gd name="connsiteX1" fmla="*/ 514350 w 2114550"/>
              <a:gd name="connsiteY1" fmla="*/ 1704975 h 1752072"/>
              <a:gd name="connsiteX2" fmla="*/ 2114550 w 2114550"/>
              <a:gd name="connsiteY2" fmla="*/ 123825 h 1752072"/>
              <a:gd name="connsiteX3" fmla="*/ 2009775 w 2114550"/>
              <a:gd name="connsiteY3" fmla="*/ 0 h 1752072"/>
              <a:gd name="connsiteX0" fmla="*/ 0 w 2009775"/>
              <a:gd name="connsiteY0" fmla="*/ 1266825 h 1850904"/>
              <a:gd name="connsiteX1" fmla="*/ 514350 w 2009775"/>
              <a:gd name="connsiteY1" fmla="*/ 1790700 h 1850904"/>
              <a:gd name="connsiteX2" fmla="*/ 1828800 w 2009775"/>
              <a:gd name="connsiteY2" fmla="*/ 0 h 1850904"/>
              <a:gd name="connsiteX3" fmla="*/ 2009775 w 2009775"/>
              <a:gd name="connsiteY3" fmla="*/ 85725 h 1850904"/>
              <a:gd name="connsiteX0" fmla="*/ 0 w 2009775"/>
              <a:gd name="connsiteY0" fmla="*/ 1266825 h 1850904"/>
              <a:gd name="connsiteX1" fmla="*/ 514350 w 2009775"/>
              <a:gd name="connsiteY1" fmla="*/ 1790700 h 1850904"/>
              <a:gd name="connsiteX2" fmla="*/ 1828800 w 2009775"/>
              <a:gd name="connsiteY2" fmla="*/ 0 h 1850904"/>
              <a:gd name="connsiteX3" fmla="*/ 2009775 w 2009775"/>
              <a:gd name="connsiteY3" fmla="*/ 85725 h 1850904"/>
              <a:gd name="connsiteX0" fmla="*/ 0 w 1828800"/>
              <a:gd name="connsiteY0" fmla="*/ 1266825 h 1850904"/>
              <a:gd name="connsiteX1" fmla="*/ 514350 w 1828800"/>
              <a:gd name="connsiteY1" fmla="*/ 1790700 h 1850904"/>
              <a:gd name="connsiteX2" fmla="*/ 1828800 w 1828800"/>
              <a:gd name="connsiteY2" fmla="*/ 0 h 1850904"/>
              <a:gd name="connsiteX0" fmla="*/ 0 w 2190750"/>
              <a:gd name="connsiteY0" fmla="*/ 1771650 h 2023209"/>
              <a:gd name="connsiteX1" fmla="*/ 876300 w 2190750"/>
              <a:gd name="connsiteY1" fmla="*/ 1790700 h 2023209"/>
              <a:gd name="connsiteX2" fmla="*/ 2190750 w 2190750"/>
              <a:gd name="connsiteY2" fmla="*/ 0 h 2023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90750" h="2023209">
                <a:moveTo>
                  <a:pt x="0" y="1771650"/>
                </a:moveTo>
                <a:cubicBezTo>
                  <a:pt x="80962" y="2121694"/>
                  <a:pt x="511175" y="2085975"/>
                  <a:pt x="876300" y="1790700"/>
                </a:cubicBezTo>
                <a:cubicBezTo>
                  <a:pt x="1241425" y="1495425"/>
                  <a:pt x="2190750" y="0"/>
                  <a:pt x="2190750" y="0"/>
                </a:cubicBezTo>
              </a:path>
            </a:pathLst>
          </a:cu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 dirty="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081785" y="597615"/>
            <a:ext cx="526902" cy="291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AVC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 flipH="1">
            <a:off x="9422822" y="1826318"/>
            <a:ext cx="221071" cy="1946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 smtClean="0"/>
              <a:t>g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 flipH="1">
            <a:off x="9418848" y="1422856"/>
            <a:ext cx="221071" cy="1946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 smtClean="0"/>
              <a:t>h</a:t>
            </a:r>
            <a:endParaRPr lang="en-US" sz="1200" dirty="0"/>
          </a:p>
        </p:txBody>
      </p:sp>
      <p:sp>
        <p:nvSpPr>
          <p:cNvPr id="32" name="Rectangle 31"/>
          <p:cNvSpPr/>
          <p:nvPr/>
        </p:nvSpPr>
        <p:spPr>
          <a:xfrm>
            <a:off x="200950" y="2980259"/>
            <a:ext cx="7269257" cy="1645806"/>
          </a:xfrm>
          <a:prstGeom prst="rect">
            <a:avLst/>
          </a:prstGeom>
          <a:solidFill>
            <a:srgbClr val="CC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TR=P.Q =AR.Q</a:t>
            </a:r>
            <a:r>
              <a:rPr lang="en-US" dirty="0"/>
              <a:t> </a:t>
            </a:r>
            <a:r>
              <a:rPr lang="en-US" dirty="0" smtClean="0"/>
              <a:t>=eP</a:t>
            </a:r>
            <a:r>
              <a:rPr lang="en-US" baseline="-25000" dirty="0" smtClean="0"/>
              <a:t>e.</a:t>
            </a:r>
            <a:r>
              <a:rPr lang="en-US" dirty="0" smtClean="0"/>
              <a:t>OQ</a:t>
            </a:r>
            <a:r>
              <a:rPr lang="en-US" baseline="-25000" dirty="0" smtClean="0"/>
              <a:t>e </a:t>
            </a:r>
            <a:r>
              <a:rPr lang="en-US" dirty="0" smtClean="0"/>
              <a:t>=OP</a:t>
            </a:r>
            <a:r>
              <a:rPr lang="en-US" baseline="-25000" dirty="0" smtClean="0"/>
              <a:t>e</a:t>
            </a:r>
            <a:r>
              <a:rPr lang="en-US" dirty="0" smtClean="0"/>
              <a:t>eQ</a:t>
            </a:r>
            <a:r>
              <a:rPr lang="en-US" baseline="-25000" dirty="0" smtClean="0"/>
              <a:t>e</a:t>
            </a:r>
          </a:p>
          <a:p>
            <a:pPr algn="ctr"/>
            <a:r>
              <a:rPr lang="en-US" dirty="0" smtClean="0"/>
              <a:t>TC=AC.Q </a:t>
            </a:r>
            <a:r>
              <a:rPr lang="en-US" dirty="0"/>
              <a:t>=</a:t>
            </a:r>
            <a:r>
              <a:rPr lang="en-US" dirty="0" smtClean="0"/>
              <a:t>AC.Q </a:t>
            </a:r>
            <a:r>
              <a:rPr lang="en-US" dirty="0"/>
              <a:t>=eP</a:t>
            </a:r>
            <a:r>
              <a:rPr lang="en-US" baseline="-25000" dirty="0"/>
              <a:t>e.</a:t>
            </a:r>
            <a:r>
              <a:rPr lang="en-US" dirty="0"/>
              <a:t>OQ</a:t>
            </a:r>
            <a:r>
              <a:rPr lang="en-US" baseline="-25000" dirty="0"/>
              <a:t>e </a:t>
            </a:r>
            <a:r>
              <a:rPr lang="en-US" dirty="0"/>
              <a:t>=</a:t>
            </a:r>
            <a:r>
              <a:rPr lang="en-US" dirty="0" smtClean="0"/>
              <a:t>OP</a:t>
            </a:r>
            <a:r>
              <a:rPr lang="en-US" baseline="-25000" dirty="0" smtClean="0"/>
              <a:t>e</a:t>
            </a:r>
            <a:r>
              <a:rPr lang="en-US" dirty="0" smtClean="0"/>
              <a:t>eQ</a:t>
            </a:r>
            <a:r>
              <a:rPr lang="en-US" baseline="-25000" dirty="0" smtClean="0"/>
              <a:t>e</a:t>
            </a:r>
          </a:p>
          <a:p>
            <a:pPr algn="ctr"/>
            <a:endParaRPr lang="en-US" baseline="-25000" dirty="0"/>
          </a:p>
          <a:p>
            <a:pPr algn="ctr"/>
            <a:r>
              <a:rPr lang="en-US" dirty="0" smtClean="0"/>
              <a:t>সুতরাং, মুনাফা= -  ∏=TR-TC   =P</a:t>
            </a:r>
            <a:r>
              <a:rPr lang="en-US" baseline="-25000" dirty="0" smtClean="0"/>
              <a:t>e</a:t>
            </a:r>
            <a:r>
              <a:rPr lang="en-US" dirty="0" smtClean="0"/>
              <a:t>P</a:t>
            </a:r>
            <a:r>
              <a:rPr lang="en-US" baseline="-25000" dirty="0" smtClean="0"/>
              <a:t>2</a:t>
            </a:r>
            <a:r>
              <a:rPr lang="en-US" dirty="0" smtClean="0"/>
              <a:t>hg</a:t>
            </a:r>
          </a:p>
          <a:p>
            <a:pPr algn="ctr"/>
            <a:r>
              <a:rPr lang="en-US" dirty="0" smtClean="0"/>
              <a:t>অর্থাৎ উৎপাদন করলে ক্ষতি হয় </a:t>
            </a:r>
            <a:r>
              <a:rPr lang="en-US" dirty="0"/>
              <a:t>P</a:t>
            </a:r>
            <a:r>
              <a:rPr lang="en-US" baseline="-25000" dirty="0"/>
              <a:t>e</a:t>
            </a:r>
            <a:r>
              <a:rPr lang="en-US" dirty="0"/>
              <a:t>P</a:t>
            </a:r>
            <a:r>
              <a:rPr lang="en-US" baseline="-25000" dirty="0"/>
              <a:t>2</a:t>
            </a:r>
            <a:r>
              <a:rPr lang="en-US" dirty="0"/>
              <a:t>hg</a:t>
            </a:r>
          </a:p>
          <a:p>
            <a:pPr algn="ctr"/>
            <a:endParaRPr lang="en-US" dirty="0" smtClean="0"/>
          </a:p>
          <a:p>
            <a:pPr algn="ctr"/>
            <a:endParaRPr lang="en-US" baseline="-25000" dirty="0" smtClean="0"/>
          </a:p>
        </p:txBody>
      </p:sp>
      <p:sp>
        <p:nvSpPr>
          <p:cNvPr id="33" name="Rectangle 32"/>
          <p:cNvSpPr/>
          <p:nvPr/>
        </p:nvSpPr>
        <p:spPr>
          <a:xfrm>
            <a:off x="2670049" y="4640986"/>
            <a:ext cx="9521951" cy="221701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TC=AC.Q  =hQ</a:t>
            </a:r>
            <a:r>
              <a:rPr lang="en-US" baseline="-25000" dirty="0" smtClean="0"/>
              <a:t>e. </a:t>
            </a:r>
            <a:r>
              <a:rPr lang="en-US" dirty="0" smtClean="0"/>
              <a:t>OQ</a:t>
            </a:r>
            <a:r>
              <a:rPr lang="en-US" baseline="-25000" dirty="0" smtClean="0"/>
              <a:t>e </a:t>
            </a:r>
            <a:r>
              <a:rPr lang="en-US" dirty="0" smtClean="0"/>
              <a:t>=OP</a:t>
            </a:r>
            <a:r>
              <a:rPr lang="en-US" baseline="-25000" dirty="0" smtClean="0"/>
              <a:t>2</a:t>
            </a:r>
            <a:r>
              <a:rPr lang="en-US" dirty="0" smtClean="0"/>
              <a:t>hQ</a:t>
            </a:r>
            <a:r>
              <a:rPr lang="en-US" baseline="-25000" dirty="0" smtClean="0"/>
              <a:t>e</a:t>
            </a:r>
          </a:p>
          <a:p>
            <a:pPr algn="ctr"/>
            <a:r>
              <a:rPr lang="en-US" dirty="0" smtClean="0"/>
              <a:t>-TVC= AVC.Q              =fQ</a:t>
            </a:r>
            <a:r>
              <a:rPr lang="en-US" baseline="-25000" dirty="0" smtClean="0"/>
              <a:t>e. </a:t>
            </a:r>
            <a:r>
              <a:rPr lang="en-US" dirty="0" smtClean="0"/>
              <a:t>OQ</a:t>
            </a:r>
            <a:r>
              <a:rPr lang="en-US" baseline="-25000" dirty="0" smtClean="0"/>
              <a:t>e   </a:t>
            </a:r>
          </a:p>
          <a:p>
            <a:pPr algn="ctr"/>
            <a:r>
              <a:rPr lang="en-US" dirty="0" smtClean="0"/>
              <a:t>সুতরাং, মুনাফা = -∏=TR-TC =P</a:t>
            </a:r>
            <a:r>
              <a:rPr lang="en-US" baseline="-25000" dirty="0" smtClean="0"/>
              <a:t>1</a:t>
            </a:r>
            <a:r>
              <a:rPr lang="en-US" dirty="0" smtClean="0"/>
              <a:t>P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dirty="0"/>
              <a:t>e</a:t>
            </a:r>
            <a:endParaRPr lang="en-US" baseline="-25000" dirty="0" smtClean="0"/>
          </a:p>
          <a:p>
            <a:pPr algn="ctr"/>
            <a:r>
              <a:rPr lang="en-US" dirty="0" smtClean="0"/>
              <a:t> </a:t>
            </a:r>
          </a:p>
          <a:p>
            <a:r>
              <a:rPr lang="en-US" dirty="0" smtClean="0"/>
              <a:t>অর্থাৎ, উৎপাদন না করলে ক্ষতি হয় P</a:t>
            </a:r>
            <a:r>
              <a:rPr lang="en-US" baseline="-25000" dirty="0" smtClean="0"/>
              <a:t>1</a:t>
            </a:r>
            <a:r>
              <a:rPr lang="en-US" dirty="0" smtClean="0"/>
              <a:t>P</a:t>
            </a:r>
            <a:r>
              <a:rPr lang="en-US" baseline="-25000" dirty="0" smtClean="0"/>
              <a:t>2</a:t>
            </a:r>
            <a:r>
              <a:rPr lang="en-US" dirty="0" smtClean="0"/>
              <a:t>hQ</a:t>
            </a:r>
            <a:r>
              <a:rPr lang="en-US" baseline="-25000" dirty="0" smtClean="0"/>
              <a:t>e </a:t>
            </a:r>
            <a:r>
              <a:rPr lang="en-US" dirty="0" smtClean="0"/>
              <a:t> এখানে লক্ষণীয়  P</a:t>
            </a:r>
            <a:r>
              <a:rPr lang="en-US" baseline="-25000" dirty="0" smtClean="0"/>
              <a:t>e</a:t>
            </a:r>
            <a:r>
              <a:rPr lang="en-US" dirty="0" smtClean="0"/>
              <a:t>P</a:t>
            </a:r>
            <a:r>
              <a:rPr lang="en-US" baseline="-25000" dirty="0" smtClean="0"/>
              <a:t>2</a:t>
            </a:r>
            <a:r>
              <a:rPr lang="en-US" dirty="0" smtClean="0"/>
              <a:t>h&lt;P</a:t>
            </a:r>
            <a:r>
              <a:rPr lang="en-US" baseline="-25000" dirty="0" smtClean="0"/>
              <a:t>1</a:t>
            </a:r>
            <a:r>
              <a:rPr lang="en-US" dirty="0" smtClean="0"/>
              <a:t>P</a:t>
            </a:r>
            <a:r>
              <a:rPr lang="en-US" baseline="-25000" dirty="0" smtClean="0"/>
              <a:t>2</a:t>
            </a:r>
            <a:r>
              <a:rPr lang="en-US" dirty="0" smtClean="0"/>
              <a:t>he</a:t>
            </a:r>
            <a:endParaRPr lang="en-US" baseline="-25000" dirty="0"/>
          </a:p>
          <a:p>
            <a:r>
              <a:rPr lang="en-US" dirty="0" smtClean="0"/>
              <a:t>যেহেতু উৎপাদন করলে ক্ষতি না করলে ক্ষতির চেয়ে কম, </a:t>
            </a:r>
            <a:r>
              <a:rPr lang="en-US" dirty="0"/>
              <a:t>কাজেই একজন উৎপাদনকারী ক্ষতি কম রাখার স্বার্থে ক্ষতি স্বীকার করেই </a:t>
            </a:r>
            <a:r>
              <a:rPr lang="en-US" dirty="0" smtClean="0"/>
              <a:t> উৎপাদন করে ভারসাম্যে পৌঁছবে।</a:t>
            </a:r>
          </a:p>
          <a:p>
            <a:endParaRPr lang="en-US" baseline="-25000" dirty="0" smtClean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1976071" y="3597724"/>
            <a:ext cx="385762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541394" y="5279956"/>
            <a:ext cx="385762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207743" y="1073266"/>
            <a:ext cx="7143425" cy="971778"/>
          </a:xfrm>
          <a:prstGeom prst="rect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1.প্রয়োজনীয় শর্তঃ MC= MR</a:t>
            </a:r>
            <a:endParaRPr lang="en-US" b="1" dirty="0" smtClean="0"/>
          </a:p>
          <a:p>
            <a:r>
              <a:rPr lang="en-US" b="1" dirty="0" smtClean="0"/>
              <a:t>2. পর্যাপ্ত শর্তঃ MC রেখার ঢাল </a:t>
            </a:r>
            <a:r>
              <a:rPr lang="en-US" dirty="0" smtClean="0"/>
              <a:t>&gt;MR রেখার ঢাল</a:t>
            </a:r>
          </a:p>
          <a:p>
            <a:r>
              <a:rPr lang="en-US" dirty="0" smtClean="0"/>
              <a:t>3.অতিরিক্ত শর্তঃ AC&gt;P=AR&gt;AVC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204607" y="2064733"/>
            <a:ext cx="7146561" cy="88606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জানা আছে, </a:t>
            </a:r>
          </a:p>
          <a:p>
            <a:pPr algn="ctr"/>
            <a:r>
              <a:rPr lang="en-US" dirty="0" smtClean="0"/>
              <a:t>মূনাফাঃ ∏=TR-TC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1" y="4640986"/>
            <a:ext cx="2670048" cy="221701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baseline="-25000" dirty="0" smtClean="0"/>
              <a:t>জানা আছে,</a:t>
            </a:r>
            <a:r>
              <a:rPr lang="en-US" dirty="0" smtClean="0"/>
              <a:t> STC/TC= TFC+TVC</a:t>
            </a:r>
          </a:p>
          <a:p>
            <a:pPr algn="ctr"/>
            <a:r>
              <a:rPr lang="en-US" baseline="-25000" dirty="0" smtClean="0"/>
              <a:t>সুতরাং,</a:t>
            </a:r>
            <a:r>
              <a:rPr lang="en-US" dirty="0" smtClean="0"/>
              <a:t> TFC= TC-TVC</a:t>
            </a:r>
            <a:endParaRPr lang="en-US" baseline="-25000" dirty="0" smtClean="0"/>
          </a:p>
        </p:txBody>
      </p:sp>
      <p:sp>
        <p:nvSpPr>
          <p:cNvPr id="14" name="Isosceles Triangle 13"/>
          <p:cNvSpPr/>
          <p:nvPr/>
        </p:nvSpPr>
        <p:spPr>
          <a:xfrm>
            <a:off x="9784080" y="3589195"/>
            <a:ext cx="2397344" cy="1036869"/>
          </a:xfrm>
          <a:prstGeom prst="triangle">
            <a:avLst>
              <a:gd name="adj" fmla="val 4490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3" action="ppaction://hlinksldjump"/>
              </a:rPr>
              <a:t>Go to Slide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596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5" grpId="0"/>
      <p:bldP spid="6" grpId="0"/>
      <p:bldP spid="7" grpId="0"/>
      <p:bldP spid="8" grpId="0"/>
      <p:bldP spid="9" grpId="0"/>
      <p:bldP spid="10" grpId="0"/>
      <p:bldP spid="12" grpId="0"/>
      <p:bldP spid="15" grpId="0"/>
      <p:bldP spid="16" grpId="0"/>
      <p:bldP spid="20" grpId="0"/>
      <p:bldP spid="21" grpId="0"/>
      <p:bldP spid="36" grpId="0"/>
      <p:bldP spid="41" grpId="0" animBg="1"/>
      <p:bldP spid="47" grpId="0" animBg="1"/>
      <p:bldP spid="27" grpId="0"/>
      <p:bldP spid="28" grpId="0" animBg="1"/>
      <p:bldP spid="2" grpId="0"/>
      <p:bldP spid="29" grpId="0"/>
      <p:bldP spid="30" grpId="0"/>
      <p:bldP spid="32" grpId="0" animBg="1"/>
      <p:bldP spid="33" grpId="0" animBg="1"/>
      <p:bldP spid="38" grpId="0" animBg="1"/>
      <p:bldP spid="39" grpId="0" animBg="1"/>
      <p:bldP spid="40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8343" y="0"/>
            <a:ext cx="10415451" cy="113211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একক কাজ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1393371" y="2090057"/>
            <a:ext cx="6270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একচেটিয়া বাজার কী?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একচেটিয়া বাজারের তিনটি  বৈশিষ্ট্য লিখ।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ভারসাম্যের প্রয়োজনীয় ও পর্যাপ্ত শর্ত লিখ।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87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999" cy="144562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বাড়ীর কাজ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220686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 smtClean="0"/>
              <a:t>একজন একচেটিয়া কারবারী কখন ক্ষতিস্বকার করে উৎপাদন করে ভারসাম্য অর্জন করে চিত্রের সাহায্যে ব্যাখ্যা কর।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9605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76800" y="304800"/>
            <a:ext cx="3048000" cy="1143000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46994">
            <a:off x="4109985" y="1575994"/>
            <a:ext cx="4762500" cy="580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552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010794"/>
            <a:ext cx="12192000" cy="3970318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মোহাম্মদ নজরুল ইসলাম</a:t>
            </a:r>
          </a:p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</a:p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অর্থনীতি বিভাগ</a:t>
            </a:r>
          </a:p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যাত্রাবাড়ি আইডিয়াল স্কুল এন্ড কলেজ</a:t>
            </a:r>
          </a:p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১২০৪</a:t>
            </a:r>
          </a:p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মোবাইলঃ +৮৮ ০১৭১১০৪২০৫৫</a:t>
            </a:r>
            <a:endParaRPr lang="en-US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e-mail: economics.nazrul@gmail.com</a:t>
            </a:r>
          </a:p>
          <a:p>
            <a:pPr algn="ctr"/>
            <a:endParaRPr lang="en-US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15706" y="2074132"/>
            <a:ext cx="3714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Nazrul Islam.jpg"/>
          <p:cNvPicPr>
            <a:picLocks noChangeAspect="1"/>
          </p:cNvPicPr>
          <p:nvPr/>
        </p:nvPicPr>
        <p:blipFill>
          <a:blip r:embed="rId3">
            <a:lum bright="10000" contrast="30000"/>
          </a:blip>
          <a:stretch>
            <a:fillRect/>
          </a:stretch>
        </p:blipFill>
        <p:spPr>
          <a:xfrm>
            <a:off x="4785090" y="171450"/>
            <a:ext cx="2621819" cy="2839344"/>
          </a:xfrm>
          <a:prstGeom prst="rect">
            <a:avLst/>
          </a:prstGeom>
          <a:solidFill>
            <a:srgbClr val="00FFFF"/>
          </a:solidFill>
          <a:ln>
            <a:solidFill>
              <a:srgbClr val="000099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046593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131820" y="868680"/>
            <a:ext cx="6179820" cy="51206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শ্রেণিঃ একাদশ</a:t>
            </a:r>
            <a:br>
              <a:rPr kumimoji="0" lang="bn-BD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bn-BD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বিষয়ঃ অর্থনীতি</a:t>
            </a:r>
            <a:br>
              <a:rPr kumimoji="0" lang="bn-BD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bn-BD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অধ্যায়ঃ চতুর্থ</a:t>
            </a:r>
            <a:r>
              <a:rPr kumimoji="0" lang="bn-BD" sz="5400" b="0" i="0" u="none" strike="noStrike" kern="1200" cap="none" spc="0" normalizeH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kumimoji="0" lang="en-US" sz="5400" b="0" i="0" u="none" strike="noStrike" kern="120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সময়ঃ</a:t>
            </a:r>
            <a:r>
              <a:rPr kumimoji="0" lang="bn-BD" sz="5400" b="0" i="0" u="none" strike="noStrike" kern="1200" cap="none" spc="0" normalizeH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5400" b="0" i="0" u="none" strike="noStrike" kern="1200" cap="none" spc="0" normalizeH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৪</a:t>
            </a:r>
            <a:r>
              <a:rPr kumimoji="0" lang="bn-BD" sz="5400" b="0" i="0" u="none" strike="noStrike" kern="1200" cap="none" spc="0" normalizeH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০ মিনিট</a:t>
            </a:r>
            <a:r>
              <a:rPr kumimoji="0" lang="bn-BD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BD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bn-BD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তারিখঃ </a:t>
            </a:r>
            <a:r>
              <a:rPr lang="en-US" sz="5400" dirty="0" smtClean="0">
                <a:solidFill>
                  <a:srgbClr val="003300"/>
                </a:solidFill>
                <a:latin typeface="NikoshBAN" pitchFamily="2" charset="0"/>
                <a:ea typeface="+mj-ea"/>
                <a:cs typeface="NikoshBAN" pitchFamily="2" charset="0"/>
              </a:rPr>
              <a:t>০৯</a:t>
            </a:r>
            <a:r>
              <a:rPr kumimoji="0" lang="bn-BD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/০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৭</a:t>
            </a:r>
            <a:r>
              <a:rPr kumimoji="0" lang="bn-BD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/২০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২০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46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বাড়লো বিদ্যুতের দাম: গুনতে হবে ৭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করোনায় চতুর্মুখী ক্ষতির মুখে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88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93976" y="3092823"/>
            <a:ext cx="1087812" cy="7978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dirty="0"/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15392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3349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  <p:sndAc>
          <p:stSnd>
            <p:snd r:embed="rId3" name="type.wav"/>
          </p:stSnd>
        </p:sndAc>
      </p:transition>
    </mc:Choice>
    <mc:Fallback xmlns="">
      <p:transition spd="slow">
        <p:fade/>
        <p:sndAc>
          <p:stSnd>
            <p:snd r:embed="rId6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0430" y="1252136"/>
            <a:ext cx="10551459" cy="42492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rgbClr val="002060"/>
                </a:solidFill>
              </a:rPr>
              <a:t>একচেটিয়া বাজারের স্বল্পকালীন ভারসাম্য</a:t>
            </a:r>
            <a:endParaRPr lang="en-US" sz="8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25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2694" y="1398135"/>
            <a:ext cx="10151274" cy="42403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>
                <a:solidFill>
                  <a:schemeClr val="tx1"/>
                </a:solidFill>
              </a:rPr>
              <a:t>শিখনফল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এই পাঠ শেষে শিক্ষার্থীরা…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একচেটিয়া বাজার কী তা বলতে পারবে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একচেটিয়া বাজারে একটি ফার্মের স্বল্পকালীন ভারসাম্য ব্যাখ্যা করতে পারবে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একচেটিয়া কারবারী কখন স্বাভাবিক মুনাফা অর্জন করে ভারসাম্যে পৌঁছায় তা বর্ণনা করতে পারবে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একচেটিয়া কারবারী কখন </a:t>
            </a:r>
            <a:r>
              <a:rPr lang="en-US" dirty="0" smtClean="0">
                <a:solidFill>
                  <a:schemeClr val="tx1"/>
                </a:solidFill>
              </a:rPr>
              <a:t>অতিরিক্ত </a:t>
            </a:r>
            <a:r>
              <a:rPr lang="en-US" dirty="0">
                <a:solidFill>
                  <a:schemeClr val="tx1"/>
                </a:solidFill>
              </a:rPr>
              <a:t>মুনাফা অর্জন করে ভারসাম্যে পৌঁছায় তা বর্ণনা করতে </a:t>
            </a:r>
            <a:r>
              <a:rPr lang="en-US" dirty="0" smtClean="0">
                <a:solidFill>
                  <a:schemeClr val="tx1"/>
                </a:solidFill>
              </a:rPr>
              <a:t>পারবে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একচেটিয়া কারবারী কখন </a:t>
            </a:r>
            <a:r>
              <a:rPr lang="en-US" dirty="0" smtClean="0">
                <a:solidFill>
                  <a:schemeClr val="tx1"/>
                </a:solidFill>
              </a:rPr>
              <a:t>ক্ষতিস্বীকার করে </a:t>
            </a:r>
            <a:r>
              <a:rPr lang="en-US" dirty="0">
                <a:solidFill>
                  <a:schemeClr val="tx1"/>
                </a:solidFill>
              </a:rPr>
              <a:t>ভারসাম্যে পৌঁছায় তা বর্ণনা করতে পারবে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89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409044" y="0"/>
            <a:ext cx="5373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 smtClean="0"/>
              <a:t>একচেটিয়া বাজারে একটি ফার্মের স্বল্পকালীন ভারসাম্য</a:t>
            </a:r>
            <a:endParaRPr lang="en-US" i="1" u="sng" dirty="0"/>
          </a:p>
        </p:txBody>
      </p:sp>
      <p:sp>
        <p:nvSpPr>
          <p:cNvPr id="18" name="TextBox 17"/>
          <p:cNvSpPr txBox="1"/>
          <p:nvPr/>
        </p:nvSpPr>
        <p:spPr>
          <a:xfrm>
            <a:off x="228622" y="862828"/>
            <a:ext cx="34194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১। স্বাভাবিক মূনাফা অর্জন করে ভারসাম্যঃ</a:t>
            </a:r>
            <a:endParaRPr lang="en-US" sz="1400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5286941" y="950976"/>
            <a:ext cx="0" cy="207756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rot="5400000" flipV="1">
            <a:off x="6601568" y="1702520"/>
            <a:ext cx="0" cy="264919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 flipH="1">
            <a:off x="6420445" y="1786433"/>
            <a:ext cx="15544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 smtClean="0"/>
              <a:t>e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5169882" y="2978159"/>
            <a:ext cx="15916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/>
              <a:t>O</a:t>
            </a: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5149338" y="656072"/>
            <a:ext cx="44491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P,R,C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27308" y="3044834"/>
            <a:ext cx="62589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Q</a:t>
            </a:r>
            <a:r>
              <a:rPr lang="en-US" sz="1200" dirty="0" smtClean="0"/>
              <a:t>uantity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7498510" y="2594359"/>
            <a:ext cx="287791" cy="1915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 smtClean="0"/>
              <a:t>AR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7609569" y="969706"/>
            <a:ext cx="261368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 smtClean="0">
                <a:ln>
                  <a:solidFill>
                    <a:srgbClr val="FF0000"/>
                  </a:solidFill>
                </a:ln>
              </a:rPr>
              <a:t>MC</a:t>
            </a:r>
            <a:endParaRPr lang="en-US" sz="1200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2" name="TextBox 11"/>
          <p:cNvSpPr txBox="1"/>
          <p:nvPr/>
        </p:nvSpPr>
        <p:spPr>
          <a:xfrm rot="10800000" flipV="1">
            <a:off x="8036864" y="985939"/>
            <a:ext cx="32156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 smtClean="0"/>
              <a:t>AC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6411292" y="2991307"/>
            <a:ext cx="21631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spc="-100" dirty="0" smtClean="0"/>
              <a:t>Q</a:t>
            </a:r>
            <a:r>
              <a:rPr lang="en-US" sz="1200" spc="-100" baseline="-30000" dirty="0" smtClean="0"/>
              <a:t>e</a:t>
            </a:r>
            <a:endParaRPr lang="en-US" sz="12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5285708" y="2074544"/>
            <a:ext cx="11909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flipH="1">
            <a:off x="5084064" y="1948303"/>
            <a:ext cx="15858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spc="-100" dirty="0" smtClean="0"/>
              <a:t>P</a:t>
            </a:r>
            <a:r>
              <a:rPr lang="en-US" sz="1200" b="1" spc="-100" baseline="-30000" dirty="0" smtClean="0"/>
              <a:t>e</a:t>
            </a:r>
            <a:endParaRPr lang="en-US" sz="1200" b="1" spc="-100" dirty="0"/>
          </a:p>
        </p:txBody>
      </p:sp>
      <p:sp>
        <p:nvSpPr>
          <p:cNvPr id="21" name="TextBox 20"/>
          <p:cNvSpPr txBox="1"/>
          <p:nvPr/>
        </p:nvSpPr>
        <p:spPr>
          <a:xfrm flipH="1">
            <a:off x="6548040" y="2353517"/>
            <a:ext cx="28671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 smtClean="0"/>
              <a:t>e</a:t>
            </a:r>
            <a:r>
              <a:rPr lang="en-US" sz="1200" baseline="-25000" dirty="0" smtClean="0"/>
              <a:t>1</a:t>
            </a:r>
            <a:endParaRPr lang="en-US" sz="1200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5276970" y="1286850"/>
            <a:ext cx="2150338" cy="14287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297235" y="1296376"/>
            <a:ext cx="1657230" cy="16644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>
            <a:off x="5949748" y="2576659"/>
            <a:ext cx="10058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005402" y="2746838"/>
            <a:ext cx="287791" cy="1915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 smtClean="0">
                <a:ln>
                  <a:solidFill>
                    <a:srgbClr val="FF0000"/>
                  </a:solidFill>
                </a:ln>
              </a:rPr>
              <a:t>MR</a:t>
            </a:r>
            <a:endParaRPr lang="en-US" sz="1200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5584781" y="1203331"/>
            <a:ext cx="2114550" cy="1628247"/>
          </a:xfrm>
          <a:custGeom>
            <a:avLst/>
            <a:gdLst>
              <a:gd name="connsiteX0" fmla="*/ 0 w 2114550"/>
              <a:gd name="connsiteY0" fmla="*/ 1057275 h 1628247"/>
              <a:gd name="connsiteX1" fmla="*/ 514350 w 2114550"/>
              <a:gd name="connsiteY1" fmla="*/ 1581150 h 1628247"/>
              <a:gd name="connsiteX2" fmla="*/ 2114550 w 2114550"/>
              <a:gd name="connsiteY2" fmla="*/ 0 h 1628247"/>
              <a:gd name="connsiteX3" fmla="*/ 2114550 w 2114550"/>
              <a:gd name="connsiteY3" fmla="*/ 0 h 1628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4550" h="1628247">
                <a:moveTo>
                  <a:pt x="0" y="1057275"/>
                </a:moveTo>
                <a:cubicBezTo>
                  <a:pt x="80962" y="1407319"/>
                  <a:pt x="161925" y="1757363"/>
                  <a:pt x="514350" y="1581150"/>
                </a:cubicBezTo>
                <a:cubicBezTo>
                  <a:pt x="866775" y="1404938"/>
                  <a:pt x="2114550" y="0"/>
                  <a:pt x="2114550" y="0"/>
                </a:cubicBezTo>
                <a:lnTo>
                  <a:pt x="211455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 dirty="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6315968" y="1199000"/>
            <a:ext cx="1707457" cy="932840"/>
          </a:xfrm>
          <a:custGeom>
            <a:avLst/>
            <a:gdLst>
              <a:gd name="connsiteX0" fmla="*/ 0 w 1957383"/>
              <a:gd name="connsiteY0" fmla="*/ 664893 h 1196014"/>
              <a:gd name="connsiteX1" fmla="*/ 447675 w 1957383"/>
              <a:gd name="connsiteY1" fmla="*/ 1179243 h 1196014"/>
              <a:gd name="connsiteX2" fmla="*/ 1809750 w 1957383"/>
              <a:gd name="connsiteY2" fmla="*/ 112443 h 1196014"/>
              <a:gd name="connsiteX3" fmla="*/ 1857375 w 1957383"/>
              <a:gd name="connsiteY3" fmla="*/ 83868 h 1196014"/>
              <a:gd name="connsiteX0" fmla="*/ 0 w 2300162"/>
              <a:gd name="connsiteY0" fmla="*/ 756365 h 1206263"/>
              <a:gd name="connsiteX1" fmla="*/ 790454 w 2300162"/>
              <a:gd name="connsiteY1" fmla="*/ 1179243 h 1206263"/>
              <a:gd name="connsiteX2" fmla="*/ 2152529 w 2300162"/>
              <a:gd name="connsiteY2" fmla="*/ 112443 h 1206263"/>
              <a:gd name="connsiteX3" fmla="*/ 2200154 w 2300162"/>
              <a:gd name="connsiteY3" fmla="*/ 83868 h 1206263"/>
              <a:gd name="connsiteX0" fmla="*/ 0 w 2364962"/>
              <a:gd name="connsiteY0" fmla="*/ 812246 h 1215036"/>
              <a:gd name="connsiteX1" fmla="*/ 855254 w 2364962"/>
              <a:gd name="connsiteY1" fmla="*/ 1179243 h 1215036"/>
              <a:gd name="connsiteX2" fmla="*/ 2217329 w 2364962"/>
              <a:gd name="connsiteY2" fmla="*/ 112443 h 1215036"/>
              <a:gd name="connsiteX3" fmla="*/ 2264954 w 2364962"/>
              <a:gd name="connsiteY3" fmla="*/ 83868 h 1215036"/>
              <a:gd name="connsiteX0" fmla="*/ 0 w 2364962"/>
              <a:gd name="connsiteY0" fmla="*/ 812246 h 1215036"/>
              <a:gd name="connsiteX1" fmla="*/ 855254 w 2364962"/>
              <a:gd name="connsiteY1" fmla="*/ 1179243 h 1215036"/>
              <a:gd name="connsiteX2" fmla="*/ 2217329 w 2364962"/>
              <a:gd name="connsiteY2" fmla="*/ 112443 h 1215036"/>
              <a:gd name="connsiteX3" fmla="*/ 2264954 w 2364962"/>
              <a:gd name="connsiteY3" fmla="*/ 83868 h 1215036"/>
              <a:gd name="connsiteX0" fmla="*/ 0 w 2329211"/>
              <a:gd name="connsiteY0" fmla="*/ 780630 h 1183420"/>
              <a:gd name="connsiteX1" fmla="*/ 855254 w 2329211"/>
              <a:gd name="connsiteY1" fmla="*/ 1147627 h 1183420"/>
              <a:gd name="connsiteX2" fmla="*/ 2217329 w 2329211"/>
              <a:gd name="connsiteY2" fmla="*/ 80827 h 1183420"/>
              <a:gd name="connsiteX3" fmla="*/ 2264954 w 2329211"/>
              <a:gd name="connsiteY3" fmla="*/ 52252 h 1183420"/>
              <a:gd name="connsiteX0" fmla="*/ 0 w 2282434"/>
              <a:gd name="connsiteY0" fmla="*/ 730406 h 1128124"/>
              <a:gd name="connsiteX1" fmla="*/ 855254 w 2282434"/>
              <a:gd name="connsiteY1" fmla="*/ 1097403 h 1128124"/>
              <a:gd name="connsiteX2" fmla="*/ 2142033 w 2282434"/>
              <a:gd name="connsiteY2" fmla="*/ 108836 h 1128124"/>
              <a:gd name="connsiteX3" fmla="*/ 2264954 w 2282434"/>
              <a:gd name="connsiteY3" fmla="*/ 2028 h 1128124"/>
              <a:gd name="connsiteX0" fmla="*/ 0 w 2207139"/>
              <a:gd name="connsiteY0" fmla="*/ 819816 h 1147249"/>
              <a:gd name="connsiteX1" fmla="*/ 779959 w 2207139"/>
              <a:gd name="connsiteY1" fmla="*/ 1097403 h 1147249"/>
              <a:gd name="connsiteX2" fmla="*/ 2066738 w 2207139"/>
              <a:gd name="connsiteY2" fmla="*/ 108836 h 1147249"/>
              <a:gd name="connsiteX3" fmla="*/ 2189659 w 2207139"/>
              <a:gd name="connsiteY3" fmla="*/ 2028 h 1147249"/>
              <a:gd name="connsiteX0" fmla="*/ 0 w 2066738"/>
              <a:gd name="connsiteY0" fmla="*/ 710980 h 1038413"/>
              <a:gd name="connsiteX1" fmla="*/ 779959 w 2066738"/>
              <a:gd name="connsiteY1" fmla="*/ 988567 h 1038413"/>
              <a:gd name="connsiteX2" fmla="*/ 2066738 w 2066738"/>
              <a:gd name="connsiteY2" fmla="*/ 0 h 1038413"/>
              <a:gd name="connsiteX0" fmla="*/ 0 w 1965994"/>
              <a:gd name="connsiteY0" fmla="*/ 828739 h 1164738"/>
              <a:gd name="connsiteX1" fmla="*/ 779959 w 1965994"/>
              <a:gd name="connsiteY1" fmla="*/ 1106326 h 1164738"/>
              <a:gd name="connsiteX2" fmla="*/ 1965994 w 1965994"/>
              <a:gd name="connsiteY2" fmla="*/ 0 h 1164738"/>
              <a:gd name="connsiteX0" fmla="*/ 0 w 1928216"/>
              <a:gd name="connsiteY0" fmla="*/ 763317 h 1094554"/>
              <a:gd name="connsiteX1" fmla="*/ 779959 w 1928216"/>
              <a:gd name="connsiteY1" fmla="*/ 1040904 h 1094554"/>
              <a:gd name="connsiteX2" fmla="*/ 1928216 w 1928216"/>
              <a:gd name="connsiteY2" fmla="*/ 0 h 1094554"/>
              <a:gd name="connsiteX0" fmla="*/ 0 w 1928216"/>
              <a:gd name="connsiteY0" fmla="*/ 763317 h 1094553"/>
              <a:gd name="connsiteX1" fmla="*/ 779959 w 1928216"/>
              <a:gd name="connsiteY1" fmla="*/ 1040904 h 1094553"/>
              <a:gd name="connsiteX2" fmla="*/ 1928216 w 1928216"/>
              <a:gd name="connsiteY2" fmla="*/ 0 h 1094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28216" h="1094553">
                <a:moveTo>
                  <a:pt x="0" y="763317"/>
                </a:moveTo>
                <a:cubicBezTo>
                  <a:pt x="73025" y="1066529"/>
                  <a:pt x="458590" y="1168124"/>
                  <a:pt x="779959" y="1040904"/>
                </a:cubicBezTo>
                <a:cubicBezTo>
                  <a:pt x="1101328" y="913684"/>
                  <a:pt x="1693266" y="339575"/>
                  <a:pt x="1928216" y="0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 dirty="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1441" y="1519017"/>
            <a:ext cx="4560565" cy="1144268"/>
          </a:xfrm>
          <a:prstGeom prst="rect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1.প্রয়োজনীয় শর্তঃ MC= MR</a:t>
            </a:r>
          </a:p>
          <a:p>
            <a:r>
              <a:rPr lang="en-US" dirty="0" smtClean="0"/>
              <a:t>2. পর্যাপ্ত শর্তঃ MC রেখার ঢাল &gt;MR রেখার ঢাল</a:t>
            </a:r>
          </a:p>
          <a:p>
            <a:r>
              <a:rPr lang="en-US" dirty="0" smtClean="0"/>
              <a:t>3.অতিরিক্ত শর্তঃ P=AR=AC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21441" y="2751230"/>
            <a:ext cx="4550687" cy="88606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জানা আছে, </a:t>
            </a:r>
          </a:p>
          <a:p>
            <a:pPr algn="ctr"/>
            <a:r>
              <a:rPr lang="en-US" dirty="0" smtClean="0"/>
              <a:t>মূনাফাঃ ∏=TR-TC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964997" y="4334285"/>
            <a:ext cx="8079584" cy="230423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TR=P.Q =AR.Q</a:t>
            </a:r>
            <a:r>
              <a:rPr lang="en-US" dirty="0"/>
              <a:t> </a:t>
            </a:r>
            <a:r>
              <a:rPr lang="en-US" dirty="0" smtClean="0"/>
              <a:t>=</a:t>
            </a:r>
            <a:r>
              <a:rPr lang="en-US" dirty="0"/>
              <a:t>O</a:t>
            </a:r>
            <a:r>
              <a:rPr lang="en-US" dirty="0" smtClean="0"/>
              <a:t>P</a:t>
            </a:r>
            <a:r>
              <a:rPr lang="en-US" baseline="-25000" dirty="0" smtClean="0"/>
              <a:t>e.</a:t>
            </a:r>
            <a:r>
              <a:rPr lang="en-US" dirty="0" smtClean="0"/>
              <a:t>OQ</a:t>
            </a:r>
            <a:r>
              <a:rPr lang="en-US" baseline="-25000" dirty="0" smtClean="0"/>
              <a:t>e </a:t>
            </a:r>
            <a:r>
              <a:rPr lang="en-US" dirty="0" smtClean="0"/>
              <a:t>=OP</a:t>
            </a:r>
            <a:r>
              <a:rPr lang="en-US" baseline="-25000" dirty="0" smtClean="0"/>
              <a:t>e</a:t>
            </a:r>
            <a:r>
              <a:rPr lang="en-US" dirty="0" smtClean="0"/>
              <a:t>eQ</a:t>
            </a:r>
            <a:r>
              <a:rPr lang="en-US" baseline="-25000" dirty="0" smtClean="0"/>
              <a:t>e</a:t>
            </a:r>
          </a:p>
          <a:p>
            <a:pPr algn="ctr"/>
            <a:r>
              <a:rPr lang="en-US" dirty="0" smtClean="0"/>
              <a:t>TC=AC.Q </a:t>
            </a:r>
            <a:r>
              <a:rPr lang="en-US" dirty="0"/>
              <a:t>=</a:t>
            </a:r>
            <a:r>
              <a:rPr lang="en-US" dirty="0" smtClean="0"/>
              <a:t>AC.Q =OP</a:t>
            </a:r>
            <a:r>
              <a:rPr lang="en-US" baseline="-25000" dirty="0" smtClean="0"/>
              <a:t>e.</a:t>
            </a:r>
            <a:r>
              <a:rPr lang="en-US" dirty="0" smtClean="0"/>
              <a:t>OQ</a:t>
            </a:r>
            <a:r>
              <a:rPr lang="en-US" baseline="-25000" dirty="0" smtClean="0"/>
              <a:t>e </a:t>
            </a:r>
            <a:r>
              <a:rPr lang="en-US" dirty="0"/>
              <a:t>=</a:t>
            </a:r>
            <a:r>
              <a:rPr lang="en-US" dirty="0" smtClean="0"/>
              <a:t>OP</a:t>
            </a:r>
            <a:r>
              <a:rPr lang="en-US" baseline="-25000" dirty="0" smtClean="0"/>
              <a:t>e</a:t>
            </a:r>
            <a:r>
              <a:rPr lang="en-US" dirty="0" smtClean="0"/>
              <a:t>eQ</a:t>
            </a:r>
            <a:r>
              <a:rPr lang="en-US" baseline="-25000" dirty="0" smtClean="0"/>
              <a:t>e</a:t>
            </a:r>
          </a:p>
          <a:p>
            <a:pPr algn="ctr"/>
            <a:endParaRPr lang="en-US" baseline="-25000" dirty="0"/>
          </a:p>
          <a:p>
            <a:pPr algn="ctr"/>
            <a:r>
              <a:rPr lang="en-US" dirty="0" smtClean="0"/>
              <a:t>সুতরাং,  ∏=TR-TC                     =০</a:t>
            </a:r>
          </a:p>
          <a:p>
            <a:pPr algn="ctr"/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অর্থাৎ, অর্থনীতিতে  স্বাভাবিক মুনাফা অর্জিত হয়েছে।</a:t>
            </a:r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baseline="-25000" dirty="0" smtClean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134860" y="5158153"/>
            <a:ext cx="379130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Flowchart: Merge 12"/>
          <p:cNvSpPr/>
          <p:nvPr/>
        </p:nvSpPr>
        <p:spPr>
          <a:xfrm>
            <a:off x="8649620" y="45026"/>
            <a:ext cx="1946179" cy="924680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3" action="ppaction://hlinksldjump"/>
              </a:rPr>
              <a:t>Go  to Slide 10</a:t>
            </a:r>
            <a:endParaRPr lang="en-US" dirty="0"/>
          </a:p>
        </p:txBody>
      </p:sp>
      <p:sp>
        <p:nvSpPr>
          <p:cNvPr id="15" name="Flowchart: Merge 14">
            <a:hlinkClick r:id="rId4" action="ppaction://hlinksldjump"/>
          </p:cNvPr>
          <p:cNvSpPr/>
          <p:nvPr/>
        </p:nvSpPr>
        <p:spPr>
          <a:xfrm>
            <a:off x="10620859" y="35159"/>
            <a:ext cx="1571141" cy="1016401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Go to Slide9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058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5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2" grpId="0"/>
      <p:bldP spid="16" grpId="0"/>
      <p:bldP spid="20" grpId="0"/>
      <p:bldP spid="21" grpId="0"/>
      <p:bldP spid="36" grpId="0"/>
      <p:bldP spid="41" grpId="0" animBg="1"/>
      <p:bldP spid="47" grpId="0" animBg="1"/>
      <p:bldP spid="24" grpId="0" animBg="1"/>
      <p:bldP spid="26" grpId="0" animBg="1"/>
      <p:bldP spid="27" grpId="0" animBg="1"/>
      <p:bldP spid="13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409044" y="0"/>
            <a:ext cx="5373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 smtClean="0"/>
              <a:t>একচেটিয়া বাজারে একটি ফার্মের স্বল্পকালীন ভারসাম্য</a:t>
            </a:r>
            <a:endParaRPr lang="en-US" i="1" u="sng" dirty="0"/>
          </a:p>
        </p:txBody>
      </p:sp>
      <p:sp>
        <p:nvSpPr>
          <p:cNvPr id="18" name="TextBox 17"/>
          <p:cNvSpPr txBox="1"/>
          <p:nvPr/>
        </p:nvSpPr>
        <p:spPr>
          <a:xfrm>
            <a:off x="228622" y="862828"/>
            <a:ext cx="4206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১। অস্বাভাবিক/অতিরিক্ত মূনাফা অর্জন করে ভারসাম্যঃ</a:t>
            </a:r>
            <a:endParaRPr lang="en-US" sz="1400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7776451" y="1133286"/>
            <a:ext cx="0" cy="222849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rot="5400000" flipV="1">
            <a:off x="9298415" y="1826744"/>
            <a:ext cx="0" cy="306701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 flipH="1">
            <a:off x="9088726" y="2029436"/>
            <a:ext cx="179963" cy="1980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 smtClean="0"/>
              <a:t>e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7640930" y="3307735"/>
            <a:ext cx="184268" cy="1980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/>
              <a:t>O</a:t>
            </a: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7617146" y="816959"/>
            <a:ext cx="515085" cy="1980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P,R,C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54386" y="3379254"/>
            <a:ext cx="724602" cy="1980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Q</a:t>
            </a:r>
            <a:r>
              <a:rPr lang="en-US" sz="1200" dirty="0" smtClean="0"/>
              <a:t>uantity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0336818" y="2896054"/>
            <a:ext cx="333180" cy="2054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 smtClean="0"/>
              <a:t>AR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10465393" y="1153377"/>
            <a:ext cx="302590" cy="19808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MC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0800000" flipV="1">
            <a:off x="10901422" y="1404738"/>
            <a:ext cx="372278" cy="1980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 smtClean="0"/>
              <a:t>AC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7537939" y="2204699"/>
            <a:ext cx="25043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spc="-100" dirty="0" err="1" smtClean="0"/>
              <a:t>P</a:t>
            </a:r>
            <a:r>
              <a:rPr lang="en-US" sz="1200" b="1" spc="-100" baseline="-25000" dirty="0" err="1" smtClean="0"/>
              <a:t>e</a:t>
            </a:r>
            <a:endParaRPr lang="en-US" sz="1200" b="1" spc="-100" dirty="0"/>
          </a:p>
        </p:txBody>
      </p:sp>
      <p:sp>
        <p:nvSpPr>
          <p:cNvPr id="16" name="TextBox 15"/>
          <p:cNvSpPr txBox="1"/>
          <p:nvPr/>
        </p:nvSpPr>
        <p:spPr>
          <a:xfrm>
            <a:off x="9078129" y="3321838"/>
            <a:ext cx="250430" cy="1980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spc="-100" dirty="0" smtClean="0"/>
              <a:t>Q</a:t>
            </a:r>
            <a:r>
              <a:rPr lang="en-US" sz="1200" spc="-100" baseline="-30000" dirty="0" smtClean="0"/>
              <a:t>e</a:t>
            </a:r>
            <a:endParaRPr lang="en-US" sz="12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7775024" y="2338477"/>
            <a:ext cx="137874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flipH="1">
            <a:off x="7541578" y="2601526"/>
            <a:ext cx="18359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spc="-100" dirty="0" smtClean="0"/>
              <a:t>P</a:t>
            </a:r>
            <a:r>
              <a:rPr lang="en-US" sz="1200" b="1" spc="-100" baseline="-25000" dirty="0" smtClean="0"/>
              <a:t>1</a:t>
            </a:r>
            <a:endParaRPr lang="en-US" sz="1200" b="1" spc="-100" dirty="0"/>
          </a:p>
        </p:txBody>
      </p:sp>
      <p:sp>
        <p:nvSpPr>
          <p:cNvPr id="21" name="TextBox 20"/>
          <p:cNvSpPr txBox="1"/>
          <p:nvPr/>
        </p:nvSpPr>
        <p:spPr>
          <a:xfrm flipH="1">
            <a:off x="9236445" y="2637716"/>
            <a:ext cx="331933" cy="1980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 smtClean="0"/>
              <a:t>e</a:t>
            </a:r>
            <a:r>
              <a:rPr lang="en-US" sz="1200" baseline="-25000" dirty="0" smtClean="0"/>
              <a:t>1</a:t>
            </a:r>
            <a:endParaRPr lang="en-US" sz="1200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7764908" y="1493560"/>
            <a:ext cx="2489479" cy="15325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88369" y="1503778"/>
            <a:ext cx="1918600" cy="178536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>
            <a:off x="8586576" y="2877068"/>
            <a:ext cx="107891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9765939" y="3059610"/>
            <a:ext cx="333180" cy="2054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MR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8121265" y="1403974"/>
            <a:ext cx="2448046" cy="1746532"/>
          </a:xfrm>
          <a:custGeom>
            <a:avLst/>
            <a:gdLst>
              <a:gd name="connsiteX0" fmla="*/ 0 w 2114550"/>
              <a:gd name="connsiteY0" fmla="*/ 1057275 h 1628247"/>
              <a:gd name="connsiteX1" fmla="*/ 514350 w 2114550"/>
              <a:gd name="connsiteY1" fmla="*/ 1581150 h 1628247"/>
              <a:gd name="connsiteX2" fmla="*/ 2114550 w 2114550"/>
              <a:gd name="connsiteY2" fmla="*/ 0 h 1628247"/>
              <a:gd name="connsiteX3" fmla="*/ 2114550 w 2114550"/>
              <a:gd name="connsiteY3" fmla="*/ 0 h 1628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4550" h="1628247">
                <a:moveTo>
                  <a:pt x="0" y="1057275"/>
                </a:moveTo>
                <a:cubicBezTo>
                  <a:pt x="80962" y="1407319"/>
                  <a:pt x="161925" y="1757363"/>
                  <a:pt x="514350" y="1581150"/>
                </a:cubicBezTo>
                <a:cubicBezTo>
                  <a:pt x="866775" y="1404938"/>
                  <a:pt x="2114550" y="0"/>
                  <a:pt x="2114550" y="0"/>
                </a:cubicBezTo>
                <a:lnTo>
                  <a:pt x="211455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 dirty="0">
              <a:ln w="19050">
                <a:solidFill>
                  <a:schemeClr val="tx1"/>
                </a:solidFill>
              </a:ln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7763997" y="2685853"/>
            <a:ext cx="137874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Freeform 46"/>
          <p:cNvSpPr/>
          <p:nvPr/>
        </p:nvSpPr>
        <p:spPr>
          <a:xfrm>
            <a:off x="8639515" y="1643796"/>
            <a:ext cx="2262693" cy="1048780"/>
          </a:xfrm>
          <a:custGeom>
            <a:avLst/>
            <a:gdLst>
              <a:gd name="connsiteX0" fmla="*/ 0 w 1957383"/>
              <a:gd name="connsiteY0" fmla="*/ 664893 h 1196014"/>
              <a:gd name="connsiteX1" fmla="*/ 447675 w 1957383"/>
              <a:gd name="connsiteY1" fmla="*/ 1179243 h 1196014"/>
              <a:gd name="connsiteX2" fmla="*/ 1809750 w 1957383"/>
              <a:gd name="connsiteY2" fmla="*/ 112443 h 1196014"/>
              <a:gd name="connsiteX3" fmla="*/ 1857375 w 1957383"/>
              <a:gd name="connsiteY3" fmla="*/ 83868 h 1196014"/>
              <a:gd name="connsiteX0" fmla="*/ 0 w 2300162"/>
              <a:gd name="connsiteY0" fmla="*/ 756365 h 1206263"/>
              <a:gd name="connsiteX1" fmla="*/ 790454 w 2300162"/>
              <a:gd name="connsiteY1" fmla="*/ 1179243 h 1206263"/>
              <a:gd name="connsiteX2" fmla="*/ 2152529 w 2300162"/>
              <a:gd name="connsiteY2" fmla="*/ 112443 h 1206263"/>
              <a:gd name="connsiteX3" fmla="*/ 2200154 w 2300162"/>
              <a:gd name="connsiteY3" fmla="*/ 83868 h 1206263"/>
              <a:gd name="connsiteX0" fmla="*/ 0 w 2364962"/>
              <a:gd name="connsiteY0" fmla="*/ 812246 h 1215036"/>
              <a:gd name="connsiteX1" fmla="*/ 855254 w 2364962"/>
              <a:gd name="connsiteY1" fmla="*/ 1179243 h 1215036"/>
              <a:gd name="connsiteX2" fmla="*/ 2217329 w 2364962"/>
              <a:gd name="connsiteY2" fmla="*/ 112443 h 1215036"/>
              <a:gd name="connsiteX3" fmla="*/ 2264954 w 2364962"/>
              <a:gd name="connsiteY3" fmla="*/ 83868 h 1215036"/>
              <a:gd name="connsiteX0" fmla="*/ 0 w 2364962"/>
              <a:gd name="connsiteY0" fmla="*/ 812246 h 1215036"/>
              <a:gd name="connsiteX1" fmla="*/ 855254 w 2364962"/>
              <a:gd name="connsiteY1" fmla="*/ 1179243 h 1215036"/>
              <a:gd name="connsiteX2" fmla="*/ 2217329 w 2364962"/>
              <a:gd name="connsiteY2" fmla="*/ 112443 h 1215036"/>
              <a:gd name="connsiteX3" fmla="*/ 2264954 w 2364962"/>
              <a:gd name="connsiteY3" fmla="*/ 83868 h 1215036"/>
              <a:gd name="connsiteX0" fmla="*/ 0 w 2329211"/>
              <a:gd name="connsiteY0" fmla="*/ 780630 h 1183420"/>
              <a:gd name="connsiteX1" fmla="*/ 855254 w 2329211"/>
              <a:gd name="connsiteY1" fmla="*/ 1147627 h 1183420"/>
              <a:gd name="connsiteX2" fmla="*/ 2217329 w 2329211"/>
              <a:gd name="connsiteY2" fmla="*/ 80827 h 1183420"/>
              <a:gd name="connsiteX3" fmla="*/ 2264954 w 2329211"/>
              <a:gd name="connsiteY3" fmla="*/ 52252 h 1183420"/>
              <a:gd name="connsiteX0" fmla="*/ 0 w 2282434"/>
              <a:gd name="connsiteY0" fmla="*/ 730406 h 1128124"/>
              <a:gd name="connsiteX1" fmla="*/ 855254 w 2282434"/>
              <a:gd name="connsiteY1" fmla="*/ 1097403 h 1128124"/>
              <a:gd name="connsiteX2" fmla="*/ 2142033 w 2282434"/>
              <a:gd name="connsiteY2" fmla="*/ 108836 h 1128124"/>
              <a:gd name="connsiteX3" fmla="*/ 2264954 w 2282434"/>
              <a:gd name="connsiteY3" fmla="*/ 2028 h 1128124"/>
              <a:gd name="connsiteX0" fmla="*/ 0 w 2207139"/>
              <a:gd name="connsiteY0" fmla="*/ 819816 h 1147249"/>
              <a:gd name="connsiteX1" fmla="*/ 779959 w 2207139"/>
              <a:gd name="connsiteY1" fmla="*/ 1097403 h 1147249"/>
              <a:gd name="connsiteX2" fmla="*/ 2066738 w 2207139"/>
              <a:gd name="connsiteY2" fmla="*/ 108836 h 1147249"/>
              <a:gd name="connsiteX3" fmla="*/ 2189659 w 2207139"/>
              <a:gd name="connsiteY3" fmla="*/ 2028 h 1147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7139" h="1147249">
                <a:moveTo>
                  <a:pt x="0" y="819816"/>
                </a:moveTo>
                <a:cubicBezTo>
                  <a:pt x="73025" y="1123028"/>
                  <a:pt x="435503" y="1215900"/>
                  <a:pt x="779959" y="1097403"/>
                </a:cubicBezTo>
                <a:cubicBezTo>
                  <a:pt x="1124415" y="978906"/>
                  <a:pt x="1831788" y="291398"/>
                  <a:pt x="2066738" y="108836"/>
                </a:cubicBezTo>
                <a:cubicBezTo>
                  <a:pt x="2301688" y="-73727"/>
                  <a:pt x="2165000" y="36796"/>
                  <a:pt x="2189659" y="2028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 dirty="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5270" y="1353170"/>
            <a:ext cx="6699284" cy="1144268"/>
          </a:xfrm>
          <a:prstGeom prst="rect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1.প্রয়োজনীয় শর্তঃ MC= MR</a:t>
            </a:r>
          </a:p>
          <a:p>
            <a:r>
              <a:rPr lang="en-US" dirty="0" smtClean="0"/>
              <a:t>2. পর্যাপ্ত শর্তঃ MC রেখার ঢাল &gt;MR রেখার ঢাল</a:t>
            </a:r>
          </a:p>
          <a:p>
            <a:r>
              <a:rPr lang="en-US" dirty="0" smtClean="0"/>
              <a:t>3.অতিরিক্ত শর্তঃ P=AR&gt;AC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21441" y="2751230"/>
            <a:ext cx="6713113" cy="88606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জানা আছে, </a:t>
            </a:r>
          </a:p>
          <a:p>
            <a:pPr algn="ctr"/>
            <a:r>
              <a:rPr lang="en-US" dirty="0" smtClean="0"/>
              <a:t>মূনাফাঃ ∏=TR-TC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83822" y="3957929"/>
            <a:ext cx="12008178" cy="230423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TR=P.Q =AR.Q</a:t>
            </a:r>
            <a:r>
              <a:rPr lang="en-US" dirty="0"/>
              <a:t> </a:t>
            </a:r>
            <a:r>
              <a:rPr lang="en-US" dirty="0" smtClean="0"/>
              <a:t>=OP</a:t>
            </a:r>
            <a:r>
              <a:rPr lang="en-US" baseline="-25000" dirty="0" smtClean="0"/>
              <a:t>e.</a:t>
            </a:r>
            <a:r>
              <a:rPr lang="en-US" dirty="0" smtClean="0"/>
              <a:t>OQ</a:t>
            </a:r>
            <a:r>
              <a:rPr lang="en-US" baseline="-25000" dirty="0" smtClean="0"/>
              <a:t>e </a:t>
            </a:r>
            <a:r>
              <a:rPr lang="en-US" dirty="0" smtClean="0"/>
              <a:t>=OP</a:t>
            </a:r>
            <a:r>
              <a:rPr lang="en-US" baseline="-25000" dirty="0" smtClean="0"/>
              <a:t>e</a:t>
            </a:r>
            <a:r>
              <a:rPr lang="en-US" dirty="0" smtClean="0"/>
              <a:t>eQ</a:t>
            </a:r>
            <a:r>
              <a:rPr lang="en-US" baseline="-25000" dirty="0" smtClean="0"/>
              <a:t>e</a:t>
            </a:r>
          </a:p>
          <a:p>
            <a:pPr algn="ctr"/>
            <a:r>
              <a:rPr lang="en-US" dirty="0" smtClean="0"/>
              <a:t>TC=AC.Q </a:t>
            </a:r>
            <a:r>
              <a:rPr lang="en-US" dirty="0"/>
              <a:t>=</a:t>
            </a:r>
            <a:r>
              <a:rPr lang="en-US" dirty="0" smtClean="0"/>
              <a:t>AC.Q =OP</a:t>
            </a:r>
            <a:r>
              <a:rPr lang="en-US" baseline="-25000" dirty="0"/>
              <a:t>1</a:t>
            </a:r>
            <a:r>
              <a:rPr lang="en-US" baseline="-25000" dirty="0" smtClean="0"/>
              <a:t>.</a:t>
            </a:r>
            <a:r>
              <a:rPr lang="en-US" dirty="0" smtClean="0"/>
              <a:t>OQ</a:t>
            </a:r>
            <a:r>
              <a:rPr lang="en-US" baseline="-25000" dirty="0" smtClean="0"/>
              <a:t>e</a:t>
            </a:r>
            <a:r>
              <a:rPr lang="en-US" dirty="0" smtClean="0"/>
              <a:t>=OP</a:t>
            </a:r>
            <a:r>
              <a:rPr lang="en-US" baseline="-25000" dirty="0" smtClean="0"/>
              <a:t>1</a:t>
            </a:r>
            <a:r>
              <a:rPr lang="en-US" dirty="0" smtClean="0"/>
              <a:t>e</a:t>
            </a:r>
            <a:r>
              <a:rPr lang="en-US" baseline="-25000" dirty="0" smtClean="0"/>
              <a:t>1</a:t>
            </a:r>
            <a:r>
              <a:rPr lang="en-US" dirty="0" smtClean="0"/>
              <a:t>Q</a:t>
            </a:r>
            <a:r>
              <a:rPr lang="en-US" baseline="-25000" dirty="0" smtClean="0"/>
              <a:t>e</a:t>
            </a:r>
            <a:endParaRPr lang="en-US" baseline="-25000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সুতরাং,  ∏=TR-TC                     =P</a:t>
            </a:r>
            <a:r>
              <a:rPr lang="en-US" baseline="-25000" dirty="0" smtClean="0"/>
              <a:t>1</a:t>
            </a:r>
            <a:r>
              <a:rPr lang="en-US" dirty="0" smtClean="0"/>
              <a:t>P</a:t>
            </a:r>
            <a:r>
              <a:rPr lang="en-US" baseline="-25000" dirty="0" smtClean="0"/>
              <a:t>e</a:t>
            </a:r>
            <a:r>
              <a:rPr lang="en-US" dirty="0" smtClean="0"/>
              <a:t>eQ</a:t>
            </a:r>
            <a:r>
              <a:rPr lang="en-US" baseline="-25000" dirty="0" smtClean="0"/>
              <a:t>e</a:t>
            </a:r>
          </a:p>
          <a:p>
            <a:pPr algn="ctr"/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অর্থাৎ, অর্থনীতিতে  অতিরিক্ত/ অস্বাভাবিক মুনাফা অর্জিত হয়েছে।</a:t>
            </a:r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baseline="-25000" dirty="0" smtClean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4126523" y="4783015"/>
            <a:ext cx="414996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Isosceles Triangle 1"/>
          <p:cNvSpPr/>
          <p:nvPr/>
        </p:nvSpPr>
        <p:spPr>
          <a:xfrm>
            <a:off x="11045952" y="246888"/>
            <a:ext cx="978408" cy="69494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r>
              <a:rPr lang="en-US" dirty="0" smtClean="0">
                <a:hlinkClick r:id="rId3" action="ppaction://hlinksldjump"/>
              </a:rPr>
              <a:t>Slide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971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5" grpId="0"/>
      <p:bldP spid="6" grpId="0"/>
      <p:bldP spid="7" grpId="0"/>
      <p:bldP spid="8" grpId="0"/>
      <p:bldP spid="9" grpId="0"/>
      <p:bldP spid="10" grpId="0"/>
      <p:bldP spid="12" grpId="0"/>
      <p:bldP spid="15" grpId="0"/>
      <p:bldP spid="16" grpId="0"/>
      <p:bldP spid="20" grpId="0"/>
      <p:bldP spid="21" grpId="0"/>
      <p:bldP spid="36" grpId="0"/>
      <p:bldP spid="41" grpId="0" animBg="1"/>
      <p:bldP spid="47" grpId="0" animBg="1"/>
      <p:bldP spid="26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455</Words>
  <Application>Microsoft Office PowerPoint</Application>
  <PresentationFormat>Widescreen</PresentationFormat>
  <Paragraphs>119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Wingdings</vt:lpstr>
      <vt:lpstr>Office Theme</vt:lpstr>
      <vt:lpstr>Package</vt:lpstr>
      <vt:lpstr>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ধন্যবাদ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Nazrul Islam</dc:creator>
  <cp:lastModifiedBy>Nazrul Islam</cp:lastModifiedBy>
  <cp:revision>12</cp:revision>
  <dcterms:created xsi:type="dcterms:W3CDTF">2020-07-10T07:17:24Z</dcterms:created>
  <dcterms:modified xsi:type="dcterms:W3CDTF">2020-07-10T13:33:35Z</dcterms:modified>
</cp:coreProperties>
</file>