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2" r:id="rId2"/>
    <p:sldId id="291" r:id="rId3"/>
    <p:sldId id="341" r:id="rId4"/>
    <p:sldId id="342" r:id="rId5"/>
    <p:sldId id="332" r:id="rId6"/>
    <p:sldId id="333" r:id="rId7"/>
    <p:sldId id="334" r:id="rId8"/>
    <p:sldId id="343" r:id="rId9"/>
    <p:sldId id="335" r:id="rId10"/>
    <p:sldId id="336" r:id="rId11"/>
    <p:sldId id="337" r:id="rId12"/>
    <p:sldId id="338" r:id="rId13"/>
    <p:sldId id="339" r:id="rId14"/>
    <p:sldId id="344" r:id="rId15"/>
    <p:sldId id="346" r:id="rId16"/>
    <p:sldId id="345" r:id="rId17"/>
    <p:sldId id="347" r:id="rId18"/>
    <p:sldId id="280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9F63"/>
    <a:srgbClr val="FBB97C"/>
    <a:srgbClr val="A2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90"/>
      </p:cViewPr>
      <p:guideLst>
        <p:guide orient="horz" pos="42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9BFED-A07F-4359-BCD2-1E14684078C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3E9E-63BC-4DC5-87DF-AAAF2651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0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5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9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2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2222-6137-4F9A-9CDB-F21B7F7859B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8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543868"/>
            <a:ext cx="12341109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39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স্বাগতম</a:t>
            </a:r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AutoShape 2" descr="WISE CDT on Twitter: &quot;More watery webinars tomorrow from the ...">
            <a:extLst>
              <a:ext uri="{FF2B5EF4-FFF2-40B4-BE49-F238E27FC236}">
                <a16:creationId xmlns:a16="http://schemas.microsoft.com/office/drawing/2014/main" id="{011D655D-93D9-4D1C-AFF1-FF71D9CB72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5531710" y="2049873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92937" y="1686177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51097" y="3029188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Cr(24)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6712938" y="192465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20377" y="196552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691311" y="23869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885775" y="26116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39110" y="453676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269072" y="446745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5380900" y="325245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437863" y="293545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180850" y="415053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520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03901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39259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81285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69977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45866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07533" y="5168549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4</a:t>
            </a:r>
          </a:p>
        </p:txBody>
      </p:sp>
      <p:sp>
        <p:nvSpPr>
          <p:cNvPr id="77" name="Oval 76"/>
          <p:cNvSpPr/>
          <p:nvPr/>
        </p:nvSpPr>
        <p:spPr>
          <a:xfrm>
            <a:off x="8310495" y="37397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7807001" y="400312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7622041" y="423087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734410" y="414238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5584997" y="388939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2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4" grpId="0" animBg="1"/>
      <p:bldP spid="55" grpId="0" animBg="1"/>
      <p:bldP spid="56" grpId="0" animBg="1"/>
      <p:bldP spid="34" grpId="0" animBg="1"/>
      <p:bldP spid="43" grpId="0" animBg="1"/>
      <p:bldP spid="47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4" grpId="0"/>
      <p:bldP spid="72" grpId="0"/>
      <p:bldP spid="73" grpId="0"/>
      <p:bldP spid="74" grpId="0"/>
      <p:bldP spid="75" grpId="0"/>
      <p:bldP spid="76" grpId="0"/>
      <p:bldP spid="71" grpId="0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5531710" y="2049873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92937" y="1686177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11501" y="2986317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Cr(24)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6712938" y="192465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20377" y="196552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691311" y="23869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885775" y="26116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39110" y="453676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269072" y="446745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5380900" y="325245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437863" y="293545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180850" y="415053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242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2934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51626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340318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29010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17702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466566" y="166366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4</a:t>
            </a:r>
          </a:p>
        </p:txBody>
      </p:sp>
      <p:sp>
        <p:nvSpPr>
          <p:cNvPr id="77" name="Oval 76"/>
          <p:cNvSpPr/>
          <p:nvPr/>
        </p:nvSpPr>
        <p:spPr>
          <a:xfrm>
            <a:off x="8310495" y="37397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7807001" y="400312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7622041" y="423087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734410" y="414238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5584997" y="388939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36535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25227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513919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02611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891303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9995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28859" y="245526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5</a:t>
            </a:r>
          </a:p>
        </p:txBody>
      </p:sp>
      <p:sp>
        <p:nvSpPr>
          <p:cNvPr id="3" name="Oval 2"/>
          <p:cNvSpPr/>
          <p:nvPr/>
        </p:nvSpPr>
        <p:spPr>
          <a:xfrm>
            <a:off x="3770261" y="1611707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500635" y="1611707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89206" y="4299377"/>
            <a:ext cx="3294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এর কারন কী</a:t>
            </a:r>
            <a:endParaRPr lang="en-US" sz="3600" dirty="0"/>
          </a:p>
        </p:txBody>
      </p:sp>
      <p:pic>
        <p:nvPicPr>
          <p:cNvPr id="97" name="Picture 2" descr="Large Question Mark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6429" l="22692" r="90000">
                        <a14:foregroundMark x1="50385" y1="74643" x2="50385" y2="74643"/>
                        <a14:foregroundMark x1="63077" y1="68929" x2="63077" y2="68929"/>
                        <a14:foregroundMark x1="56154" y1="61786" x2="56154" y2="617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558" y="3289042"/>
            <a:ext cx="2476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2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2" grpId="0"/>
      <p:bldP spid="93" grpId="0"/>
      <p:bldP spid="94" grpId="0"/>
      <p:bldP spid="3" grpId="0" animBg="1"/>
      <p:bldP spid="95" grpId="0" animBg="1"/>
      <p:bldP spid="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8538381" y="1185856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199608" y="822160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861710" y="1511699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187444" y="1832216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9118172" y="2122300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Cr(24)</a:t>
            </a:r>
          </a:p>
        </p:txBody>
      </p:sp>
      <p:sp>
        <p:nvSpPr>
          <p:cNvPr id="54" name="Oval 53"/>
          <p:cNvSpPr/>
          <p:nvPr/>
        </p:nvSpPr>
        <p:spPr>
          <a:xfrm>
            <a:off x="9721573" y="171416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9719610" y="294152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9729308" y="3373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720497" y="139414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0671485" y="20046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0735580" y="226406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0025268" y="330359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785946" y="2651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725202" y="237071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9452487" y="142032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9719609" y="106063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0027048" y="110151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0697982" y="15229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0892446" y="17476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545781" y="367274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9275743" y="360343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387571" y="238844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444534" y="20714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1187521" y="328652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11317166" y="28757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10813672" y="313911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0628712" y="336686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741081" y="327837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591668" y="302537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32250" y="1060633"/>
            <a:ext cx="3294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এর কারন</a:t>
            </a:r>
            <a:r>
              <a:rPr lang="en-US" sz="3600" dirty="0"/>
              <a:t> </a:t>
            </a:r>
            <a:r>
              <a:rPr lang="bn-BD" sz="3600" dirty="0"/>
              <a:t>হলো</a:t>
            </a:r>
            <a:endParaRPr lang="en-US" sz="3600" dirty="0"/>
          </a:p>
        </p:txBody>
      </p:sp>
      <p:sp>
        <p:nvSpPr>
          <p:cNvPr id="83" name="Rectangle 82"/>
          <p:cNvSpPr/>
          <p:nvPr/>
        </p:nvSpPr>
        <p:spPr>
          <a:xfrm>
            <a:off x="87541" y="1721640"/>
            <a:ext cx="83677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প্রতিটি উপস্তর অর্ধেক পূর্ন বা সম্পূর্ন রুপে পূর্ন হলে ইলেকট্রন বিন্যাস সুস্থিত হয়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7541" y="3046024"/>
            <a:ext cx="3294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অর্থাৎ </a:t>
            </a:r>
            <a:r>
              <a:rPr lang="en-US" sz="3600" dirty="0"/>
              <a:t>S</a:t>
            </a:r>
            <a:r>
              <a:rPr lang="en-US" sz="3600" baseline="30000" dirty="0"/>
              <a:t>1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S</a:t>
            </a:r>
            <a:r>
              <a:rPr lang="en-US" sz="3600" baseline="30000" dirty="0"/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156924" y="3699868"/>
            <a:ext cx="3294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P</a:t>
            </a:r>
            <a:r>
              <a:rPr lang="en-US" sz="3600" baseline="30000" dirty="0"/>
              <a:t>3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P</a:t>
            </a:r>
            <a:r>
              <a:rPr lang="en-US" sz="3600" baseline="30000" dirty="0"/>
              <a:t>6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156923" y="4405602"/>
            <a:ext cx="3294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d</a:t>
            </a:r>
            <a:r>
              <a:rPr lang="en-US" sz="3600" baseline="30000" dirty="0"/>
              <a:t>5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d</a:t>
            </a:r>
            <a:r>
              <a:rPr lang="en-US" sz="3600" baseline="30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400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83" grpId="0"/>
      <p:bldP spid="84" grpId="0"/>
      <p:bldP spid="85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8538381" y="1185856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199608" y="822160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861710" y="1511699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187444" y="1832216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9118172" y="2122300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Cr(24)</a:t>
            </a:r>
          </a:p>
        </p:txBody>
      </p:sp>
      <p:sp>
        <p:nvSpPr>
          <p:cNvPr id="54" name="Oval 53"/>
          <p:cNvSpPr/>
          <p:nvPr/>
        </p:nvSpPr>
        <p:spPr>
          <a:xfrm>
            <a:off x="9721573" y="171416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9719610" y="294152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9729308" y="3373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720497" y="139414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0671485" y="20046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0735580" y="226406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0025268" y="330359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785946" y="2651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725202" y="237071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9452487" y="142032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9719609" y="106063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0027048" y="110151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0697982" y="15229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0892446" y="17476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545781" y="367274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9275743" y="360343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387571" y="238844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444534" y="20714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1187521" y="328652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961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33653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22345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1037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199729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88421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637285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4</a:t>
            </a:r>
          </a:p>
        </p:txBody>
      </p:sp>
      <p:sp>
        <p:nvSpPr>
          <p:cNvPr id="77" name="Oval 76"/>
          <p:cNvSpPr/>
          <p:nvPr/>
        </p:nvSpPr>
        <p:spPr>
          <a:xfrm>
            <a:off x="11317166" y="28757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10813672" y="313911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0628712" y="336686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741081" y="327837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591668" y="302537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07254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95946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684638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3330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62022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750714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99578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5</a:t>
            </a:r>
          </a:p>
        </p:txBody>
      </p:sp>
      <p:sp>
        <p:nvSpPr>
          <p:cNvPr id="3" name="Oval 2"/>
          <p:cNvSpPr/>
          <p:nvPr/>
        </p:nvSpPr>
        <p:spPr>
          <a:xfrm>
            <a:off x="3880339" y="1572784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625158" y="1572784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292021" y="1143944"/>
            <a:ext cx="2224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S</a:t>
            </a:r>
            <a:r>
              <a:rPr lang="en-US" sz="3600" baseline="30000" dirty="0"/>
              <a:t>1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S</a:t>
            </a:r>
            <a:r>
              <a:rPr lang="en-US" sz="3600" baseline="30000" dirty="0"/>
              <a:t>2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292021" y="1797788"/>
            <a:ext cx="1955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P</a:t>
            </a:r>
            <a:r>
              <a:rPr lang="en-US" sz="3600" baseline="30000" dirty="0"/>
              <a:t>3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P</a:t>
            </a:r>
            <a:r>
              <a:rPr lang="en-US" sz="3600" baseline="30000" dirty="0"/>
              <a:t>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292021" y="2503522"/>
            <a:ext cx="1955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d</a:t>
            </a:r>
            <a:r>
              <a:rPr lang="en-US" sz="3600" baseline="30000" dirty="0"/>
              <a:t>5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d</a:t>
            </a:r>
            <a:r>
              <a:rPr lang="en-US" sz="3600" baseline="30000" dirty="0"/>
              <a:t>10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86020" y="1572784"/>
            <a:ext cx="2185261" cy="105090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5053737" y="2875777"/>
            <a:ext cx="1495582" cy="1140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3" grpId="0" animBg="1"/>
      <p:bldP spid="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400C36-870F-4EDE-941E-A0F48E02EBF8}"/>
              </a:ext>
            </a:extLst>
          </p:cNvPr>
          <p:cNvSpPr txBox="1"/>
          <p:nvPr/>
        </p:nvSpPr>
        <p:spPr>
          <a:xfrm>
            <a:off x="974361" y="1289154"/>
            <a:ext cx="9818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দলীয় কাজ                                                       সময় ৮ মিনিট 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25E8F-71C2-4F12-BE95-FA3309BDC395}"/>
              </a:ext>
            </a:extLst>
          </p:cNvPr>
          <p:cNvSpPr txBox="1"/>
          <p:nvPr/>
        </p:nvSpPr>
        <p:spPr>
          <a:xfrm>
            <a:off x="2393429" y="2844225"/>
            <a:ext cx="7405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কপারের ইলেকট্রন বিন্যাস ভিন্নধর্মী কেন?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455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5531710" y="2049873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92937" y="1686177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36457" y="2996138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Cu(29)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6712938" y="192465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20377" y="196552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571756" y="225964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718938" y="245620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8027450" y="327575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991942" y="354334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7635958" y="415948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7376862" y="437499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180850" y="415053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520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03901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39259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81285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69977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45866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07533" y="5168549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9</a:t>
            </a:r>
          </a:p>
        </p:txBody>
      </p:sp>
      <p:sp>
        <p:nvSpPr>
          <p:cNvPr id="77" name="Oval 76"/>
          <p:cNvSpPr/>
          <p:nvPr/>
        </p:nvSpPr>
        <p:spPr>
          <a:xfrm>
            <a:off x="8310495" y="37397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854608" y="455659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6539943" y="45520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881856" y="426726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5676224" y="406078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7697106-B419-4FA0-A421-3867DB53DFBA}"/>
              </a:ext>
            </a:extLst>
          </p:cNvPr>
          <p:cNvSpPr/>
          <p:nvPr/>
        </p:nvSpPr>
        <p:spPr>
          <a:xfrm>
            <a:off x="5456918" y="35030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6022E8F-EB7C-4777-8DB9-1FB1330499B4}"/>
              </a:ext>
            </a:extLst>
          </p:cNvPr>
          <p:cNvSpPr/>
          <p:nvPr/>
        </p:nvSpPr>
        <p:spPr>
          <a:xfrm>
            <a:off x="5433918" y="321992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529F096-9211-4E1E-956F-2C5FE246B58A}"/>
              </a:ext>
            </a:extLst>
          </p:cNvPr>
          <p:cNvSpPr/>
          <p:nvPr/>
        </p:nvSpPr>
        <p:spPr>
          <a:xfrm>
            <a:off x="5544130" y="274576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AE191D1-0B99-4782-A222-CA6A423D32CE}"/>
              </a:ext>
            </a:extLst>
          </p:cNvPr>
          <p:cNvSpPr/>
          <p:nvPr/>
        </p:nvSpPr>
        <p:spPr>
          <a:xfrm>
            <a:off x="5673362" y="246561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6A65448-285D-41E8-8C09-11F041708F3D}"/>
              </a:ext>
            </a:extLst>
          </p:cNvPr>
          <p:cNvSpPr/>
          <p:nvPr/>
        </p:nvSpPr>
        <p:spPr>
          <a:xfrm>
            <a:off x="6075376" y="210410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15C2FB0-6148-422C-8CEB-9A293C1F6E76}"/>
              </a:ext>
            </a:extLst>
          </p:cNvPr>
          <p:cNvGrpSpPr/>
          <p:nvPr/>
        </p:nvGrpSpPr>
        <p:grpSpPr>
          <a:xfrm>
            <a:off x="-125477" y="704061"/>
            <a:ext cx="12388948" cy="6202960"/>
            <a:chOff x="-277877" y="551661"/>
            <a:chExt cx="12388948" cy="620296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54813CB-9AA4-4EF9-8F46-C3E17840C9AB}"/>
                </a:ext>
              </a:extLst>
            </p:cNvPr>
            <p:cNvSpPr/>
            <p:nvPr/>
          </p:nvSpPr>
          <p:spPr>
            <a:xfrm>
              <a:off x="-277877" y="551661"/>
              <a:ext cx="12388948" cy="6202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021C5BE-C9EF-49D9-991B-A92ACAC6BFCC}"/>
                </a:ext>
              </a:extLst>
            </p:cNvPr>
            <p:cNvSpPr txBox="1"/>
            <p:nvPr/>
          </p:nvSpPr>
          <p:spPr>
            <a:xfrm>
              <a:off x="1883795" y="2699870"/>
              <a:ext cx="81770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এবার চল পটাশিয়ামের ইলেকট্রন বিন্যাস দেখি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03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4" grpId="0" animBg="1"/>
      <p:bldP spid="55" grpId="0" animBg="1"/>
      <p:bldP spid="56" grpId="0" animBg="1"/>
      <p:bldP spid="34" grpId="0" animBg="1"/>
      <p:bldP spid="43" grpId="0" animBg="1"/>
      <p:bldP spid="47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4" grpId="0"/>
      <p:bldP spid="72" grpId="0"/>
      <p:bldP spid="73" grpId="0"/>
      <p:bldP spid="74" grpId="0"/>
      <p:bldP spid="75" grpId="0"/>
      <p:bldP spid="76" grpId="0"/>
      <p:bldP spid="71" grpId="0"/>
      <p:bldP spid="77" grpId="0" animBg="1"/>
      <p:bldP spid="78" grpId="0" animBg="1"/>
      <p:bldP spid="79" grpId="0" animBg="1"/>
      <p:bldP spid="80" grpId="0" animBg="1"/>
      <p:bldP spid="81" grpId="0" animBg="1"/>
      <p:bldP spid="52" grpId="0" animBg="1"/>
      <p:bldP spid="60" grpId="0" animBg="1"/>
      <p:bldP spid="83" grpId="0" animBg="1"/>
      <p:bldP spid="84" grpId="0" animBg="1"/>
      <p:bldP spid="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ক্রোমিয়ামের ব্যাতিক্রমি ইলেকট্রনবিন্যাস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8538381" y="1185856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199608" y="822160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861710" y="1511699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187444" y="1832216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8981" y="4091935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9118172" y="2122300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Cu(29)</a:t>
            </a:r>
          </a:p>
        </p:txBody>
      </p:sp>
      <p:sp>
        <p:nvSpPr>
          <p:cNvPr id="54" name="Oval 53"/>
          <p:cNvSpPr/>
          <p:nvPr/>
        </p:nvSpPr>
        <p:spPr>
          <a:xfrm>
            <a:off x="9721573" y="171416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9719610" y="294152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9729308" y="3373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720497" y="139414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0671485" y="20046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0735580" y="226406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0025268" y="330359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785946" y="265100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725202" y="237071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9452487" y="142032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9719609" y="106063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0027048" y="110151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0697982" y="15229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0892446" y="1747643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9545781" y="367274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9275743" y="360343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387571" y="238844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444534" y="20714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1187521" y="328652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961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33653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22345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1037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199729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88421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637285" y="1676701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9</a:t>
            </a:r>
          </a:p>
        </p:txBody>
      </p:sp>
      <p:sp>
        <p:nvSpPr>
          <p:cNvPr id="77" name="Oval 76"/>
          <p:cNvSpPr/>
          <p:nvPr/>
        </p:nvSpPr>
        <p:spPr>
          <a:xfrm>
            <a:off x="11317166" y="287577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10813672" y="313911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0628712" y="336686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8741081" y="327837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591668" y="302537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07254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95946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684638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3330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62022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750714" y="2468296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99577" y="2468296"/>
            <a:ext cx="100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3d</a:t>
            </a:r>
            <a:r>
              <a:rPr lang="en-US" sz="3200" baseline="30000" dirty="0"/>
              <a:t>10</a:t>
            </a:r>
          </a:p>
        </p:txBody>
      </p:sp>
      <p:sp>
        <p:nvSpPr>
          <p:cNvPr id="3" name="Oval 2"/>
          <p:cNvSpPr/>
          <p:nvPr/>
        </p:nvSpPr>
        <p:spPr>
          <a:xfrm>
            <a:off x="3880339" y="1572784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625158" y="1572784"/>
            <a:ext cx="688692" cy="688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292021" y="1143944"/>
            <a:ext cx="2224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S</a:t>
            </a:r>
            <a:r>
              <a:rPr lang="en-US" sz="3600" baseline="30000" dirty="0"/>
              <a:t>1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S</a:t>
            </a:r>
            <a:r>
              <a:rPr lang="en-US" sz="3600" baseline="30000" dirty="0"/>
              <a:t>2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292021" y="1797788"/>
            <a:ext cx="1955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P</a:t>
            </a:r>
            <a:r>
              <a:rPr lang="en-US" sz="3600" baseline="30000" dirty="0"/>
              <a:t>3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P</a:t>
            </a:r>
            <a:r>
              <a:rPr lang="en-US" sz="3600" baseline="30000" dirty="0"/>
              <a:t>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292021" y="2503522"/>
            <a:ext cx="1955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/>
              <a:t> </a:t>
            </a:r>
            <a:r>
              <a:rPr lang="en-US" sz="3600" dirty="0"/>
              <a:t>d</a:t>
            </a:r>
            <a:r>
              <a:rPr lang="en-US" sz="3600" baseline="30000" dirty="0"/>
              <a:t>5</a:t>
            </a:r>
            <a:r>
              <a:rPr lang="bn-BD" sz="3600" baseline="30000" dirty="0"/>
              <a:t> </a:t>
            </a:r>
            <a:r>
              <a:rPr lang="bn-BD" sz="3600" dirty="0"/>
              <a:t>বা </a:t>
            </a:r>
            <a:r>
              <a:rPr lang="en-US" sz="3600" dirty="0"/>
              <a:t>d</a:t>
            </a:r>
            <a:r>
              <a:rPr lang="en-US" sz="3600" baseline="30000" dirty="0"/>
              <a:t>10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86020" y="1572784"/>
            <a:ext cx="2185261" cy="105090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5053737" y="2875777"/>
            <a:ext cx="1495582" cy="1140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3" grpId="0" animBg="1"/>
      <p:bldP spid="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B7E6EB-ABE7-464E-A745-A28406BAC5E2}"/>
              </a:ext>
            </a:extLst>
          </p:cNvPr>
          <p:cNvSpPr txBox="1"/>
          <p:nvPr/>
        </p:nvSpPr>
        <p:spPr>
          <a:xfrm>
            <a:off x="5261610" y="182880"/>
            <a:ext cx="166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মূল্যায়ন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289F90-F472-421B-9439-C5590C864CC0}"/>
              </a:ext>
            </a:extLst>
          </p:cNvPr>
          <p:cNvSpPr txBox="1"/>
          <p:nvPr/>
        </p:nvSpPr>
        <p:spPr>
          <a:xfrm>
            <a:off x="0" y="101343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১)</a:t>
            </a:r>
            <a:r>
              <a:rPr lang="en-US" sz="3200" dirty="0"/>
              <a:t>Li </a:t>
            </a:r>
            <a:r>
              <a:rPr lang="bn-BD" sz="3200" dirty="0"/>
              <a:t>এর ইলেক্ট্রন বিন্যাসে কয়টি কপ্রধান কক্ষপথ থাকে ?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23B285-DE4F-449D-9722-65226AC77490}"/>
              </a:ext>
            </a:extLst>
          </p:cNvPr>
          <p:cNvSpPr txBox="1"/>
          <p:nvPr/>
        </p:nvSpPr>
        <p:spPr>
          <a:xfrm>
            <a:off x="0" y="158237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</a:t>
            </a:r>
            <a:r>
              <a:rPr lang="en-US" sz="3200" dirty="0"/>
              <a:t> </a:t>
            </a:r>
            <a:r>
              <a:rPr lang="bn-BD" sz="3200" dirty="0"/>
              <a:t>১টি               খ)২টি               গ</a:t>
            </a:r>
            <a:r>
              <a:rPr lang="en-US" sz="3200" dirty="0"/>
              <a:t>) </a:t>
            </a:r>
            <a:r>
              <a:rPr lang="bn-BD" sz="3200" dirty="0"/>
              <a:t>৩টি                   ঘ)</a:t>
            </a:r>
            <a:r>
              <a:rPr lang="en-US" sz="3200" dirty="0"/>
              <a:t> </a:t>
            </a:r>
            <a:r>
              <a:rPr lang="bn-BD" sz="3200" dirty="0"/>
              <a:t>৪টি </a:t>
            </a:r>
            <a:endParaRPr lang="en-US" sz="3200" baseline="30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F7082B-12F2-45E5-9C3C-08E92216DA1F}"/>
              </a:ext>
            </a:extLst>
          </p:cNvPr>
          <p:cNvSpPr txBox="1"/>
          <p:nvPr/>
        </p:nvSpPr>
        <p:spPr>
          <a:xfrm>
            <a:off x="0" y="2221215"/>
            <a:ext cx="12456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২) </a:t>
            </a:r>
            <a:r>
              <a:rPr lang="en-US" sz="3200" dirty="0"/>
              <a:t>1s</a:t>
            </a:r>
            <a:r>
              <a:rPr lang="en-US" sz="3200" baseline="30000" dirty="0"/>
              <a:t>2</a:t>
            </a:r>
            <a:r>
              <a:rPr lang="en-US" sz="3200" dirty="0"/>
              <a:t> 2s</a:t>
            </a:r>
            <a:r>
              <a:rPr lang="en-US" sz="3200" baseline="30000" dirty="0"/>
              <a:t>2</a:t>
            </a:r>
            <a:r>
              <a:rPr lang="en-US" sz="3200" dirty="0"/>
              <a:t> 2p</a:t>
            </a:r>
            <a:r>
              <a:rPr lang="en-US" sz="3200" baseline="30000" dirty="0"/>
              <a:t>1   </a:t>
            </a:r>
            <a:r>
              <a:rPr lang="bn-BD" sz="3200" dirty="0"/>
              <a:t>মৌলিটির মান কী ?</a:t>
            </a:r>
            <a:r>
              <a:rPr lang="en-US" sz="3200" baseline="30000" dirty="0"/>
              <a:t> 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9F2545-4B74-4AD4-A830-587174777BC7}"/>
              </a:ext>
            </a:extLst>
          </p:cNvPr>
          <p:cNvSpPr txBox="1"/>
          <p:nvPr/>
        </p:nvSpPr>
        <p:spPr>
          <a:xfrm>
            <a:off x="0" y="2810678"/>
            <a:ext cx="8244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লিথিয়াম খ)  বেরেলিয়াম  গ) বোরন ঘ) কার্বন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D792DB-3CA2-4B1A-8B90-4A517E7B5939}"/>
              </a:ext>
            </a:extLst>
          </p:cNvPr>
          <p:cNvSpPr txBox="1"/>
          <p:nvPr/>
        </p:nvSpPr>
        <p:spPr>
          <a:xfrm>
            <a:off x="0" y="3501775"/>
            <a:ext cx="1043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৩)</a:t>
            </a:r>
            <a:r>
              <a:rPr lang="en-US" sz="3200" dirty="0"/>
              <a:t>Na(11)    </a:t>
            </a:r>
            <a:r>
              <a:rPr lang="bn-BD" sz="3200" dirty="0"/>
              <a:t>এর সর্ব শেষ ইলেকট্রন টি কোন উপস্তরে রয়েছে?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0E2BA-E4D6-414B-ACF7-4FD840EF0ECF}"/>
              </a:ext>
            </a:extLst>
          </p:cNvPr>
          <p:cNvSpPr txBox="1"/>
          <p:nvPr/>
        </p:nvSpPr>
        <p:spPr>
          <a:xfrm>
            <a:off x="0" y="4146067"/>
            <a:ext cx="7854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</a:t>
            </a:r>
            <a:r>
              <a:rPr lang="en-US" sz="3200" dirty="0"/>
              <a:t>s       </a:t>
            </a:r>
            <a:r>
              <a:rPr lang="bn-BD" sz="3200" dirty="0"/>
              <a:t>খ) </a:t>
            </a:r>
            <a:r>
              <a:rPr lang="en-US" sz="3200" dirty="0"/>
              <a:t>p</a:t>
            </a:r>
            <a:r>
              <a:rPr lang="bn-BD" sz="3200" dirty="0"/>
              <a:t>             গ) </a:t>
            </a:r>
            <a:r>
              <a:rPr lang="en-US" sz="3200" dirty="0"/>
              <a:t>d</a:t>
            </a:r>
            <a:r>
              <a:rPr lang="bn-BD" sz="3200" dirty="0"/>
              <a:t>                ঘ) </a:t>
            </a:r>
            <a:r>
              <a:rPr lang="en-US" sz="3200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35B41-9198-41E4-A77A-A5DC7479DAAB}"/>
              </a:ext>
            </a:extLst>
          </p:cNvPr>
          <p:cNvSpPr txBox="1"/>
          <p:nvPr/>
        </p:nvSpPr>
        <p:spPr>
          <a:xfrm>
            <a:off x="0" y="484401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৪)নিচের কোন ক্রমটি সঠিক?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736A7B-C430-4108-AFDD-10EDED52B0BF}"/>
              </a:ext>
            </a:extLst>
          </p:cNvPr>
          <p:cNvSpPr txBox="1"/>
          <p:nvPr/>
        </p:nvSpPr>
        <p:spPr>
          <a:xfrm>
            <a:off x="0" y="542907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</a:t>
            </a:r>
            <a:r>
              <a:rPr lang="en-US" sz="3200" dirty="0"/>
              <a:t>1S,2s,3p,2p</a:t>
            </a:r>
            <a:r>
              <a:rPr lang="bn-BD" sz="3200" dirty="0"/>
              <a:t>    খ) </a:t>
            </a:r>
            <a:r>
              <a:rPr lang="en-US" sz="3200" dirty="0"/>
              <a:t>1s,2s,3s,2p</a:t>
            </a:r>
            <a:r>
              <a:rPr lang="bn-BD" sz="3200" dirty="0"/>
              <a:t>   গ)</a:t>
            </a:r>
            <a:r>
              <a:rPr lang="en-US" sz="3200" dirty="0"/>
              <a:t>1s,2s,2p,3s</a:t>
            </a:r>
            <a:r>
              <a:rPr lang="bn-BD" sz="3200" dirty="0"/>
              <a:t>    ঘ)</a:t>
            </a:r>
            <a:r>
              <a:rPr lang="en-US" sz="3200" dirty="0"/>
              <a:t>1s,2p,3d,4f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7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"/>
    </mc:Choice>
    <mc:Fallback xmlns="">
      <p:transition spd="slow" advTm="944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FBD2F3-636B-408C-982B-1C50C90989F3}"/>
              </a:ext>
            </a:extLst>
          </p:cNvPr>
          <p:cNvSpPr txBox="1"/>
          <p:nvPr/>
        </p:nvSpPr>
        <p:spPr>
          <a:xfrm>
            <a:off x="594361" y="3550920"/>
            <a:ext cx="1060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Mg(12),Cl(17),Cu(29) </a:t>
            </a:r>
            <a:r>
              <a:rPr lang="bn-BD" sz="3200" dirty="0"/>
              <a:t>এর  ইলেকট্রন বিন্যাস লিখে নিয়ে আসবে 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A4AC59-C984-4B75-9596-E73DEC6D3D96}"/>
              </a:ext>
            </a:extLst>
          </p:cNvPr>
          <p:cNvSpPr txBox="1"/>
          <p:nvPr/>
        </p:nvSpPr>
        <p:spPr>
          <a:xfrm>
            <a:off x="4464147" y="2532794"/>
            <a:ext cx="2457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বাড়ীর কাজ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7412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20"/>
          <p:cNvSpPr/>
          <p:nvPr/>
        </p:nvSpPr>
        <p:spPr>
          <a:xfrm>
            <a:off x="1525638" y="1447801"/>
            <a:ext cx="8989962" cy="317009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20000" b="1" cap="all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endParaRPr lang="en-US" sz="20000" b="1" cap="all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7" name="5-Point Star 96"/>
          <p:cNvSpPr/>
          <p:nvPr/>
        </p:nvSpPr>
        <p:spPr>
          <a:xfrm>
            <a:off x="3962400" y="71628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9525000" y="8153400"/>
            <a:ext cx="381000" cy="457200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5-Point Star 101"/>
          <p:cNvSpPr/>
          <p:nvPr/>
        </p:nvSpPr>
        <p:spPr>
          <a:xfrm>
            <a:off x="7848600" y="68580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3124200" y="99822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5-Point Star 104"/>
          <p:cNvSpPr/>
          <p:nvPr/>
        </p:nvSpPr>
        <p:spPr>
          <a:xfrm>
            <a:off x="6324600" y="9448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5-Point Star 105"/>
          <p:cNvSpPr/>
          <p:nvPr/>
        </p:nvSpPr>
        <p:spPr>
          <a:xfrm>
            <a:off x="5486400" y="70866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5-Point Star 106"/>
          <p:cNvSpPr/>
          <p:nvPr/>
        </p:nvSpPr>
        <p:spPr>
          <a:xfrm>
            <a:off x="8305800" y="9220200"/>
            <a:ext cx="381000" cy="457200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5-Point Star 108"/>
          <p:cNvSpPr/>
          <p:nvPr/>
        </p:nvSpPr>
        <p:spPr>
          <a:xfrm>
            <a:off x="3810000" y="8686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5-Point Star 113"/>
          <p:cNvSpPr/>
          <p:nvPr/>
        </p:nvSpPr>
        <p:spPr>
          <a:xfrm>
            <a:off x="7239000" y="78486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5-Point Star 129"/>
          <p:cNvSpPr/>
          <p:nvPr/>
        </p:nvSpPr>
        <p:spPr>
          <a:xfrm>
            <a:off x="4572000" y="106680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5-Point Star 200"/>
          <p:cNvSpPr/>
          <p:nvPr/>
        </p:nvSpPr>
        <p:spPr>
          <a:xfrm>
            <a:off x="3733800" y="2895600"/>
            <a:ext cx="381000" cy="4572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5-Point Star 201"/>
          <p:cNvSpPr/>
          <p:nvPr/>
        </p:nvSpPr>
        <p:spPr>
          <a:xfrm>
            <a:off x="9296400" y="38862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5-Point Star 202"/>
          <p:cNvSpPr/>
          <p:nvPr/>
        </p:nvSpPr>
        <p:spPr>
          <a:xfrm>
            <a:off x="7620000" y="25908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5-Point Star 203"/>
          <p:cNvSpPr/>
          <p:nvPr/>
        </p:nvSpPr>
        <p:spPr>
          <a:xfrm>
            <a:off x="2895600" y="57150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5-Point Star 204"/>
          <p:cNvSpPr/>
          <p:nvPr/>
        </p:nvSpPr>
        <p:spPr>
          <a:xfrm>
            <a:off x="6096000" y="51816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5-Point Star 205"/>
          <p:cNvSpPr/>
          <p:nvPr/>
        </p:nvSpPr>
        <p:spPr>
          <a:xfrm>
            <a:off x="5257800" y="28194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5-Point Star 206"/>
          <p:cNvSpPr/>
          <p:nvPr/>
        </p:nvSpPr>
        <p:spPr>
          <a:xfrm>
            <a:off x="8077200" y="49530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5-Point Star 207"/>
          <p:cNvSpPr/>
          <p:nvPr/>
        </p:nvSpPr>
        <p:spPr>
          <a:xfrm>
            <a:off x="3581400" y="44196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5-Point Star 208"/>
          <p:cNvSpPr/>
          <p:nvPr/>
        </p:nvSpPr>
        <p:spPr>
          <a:xfrm>
            <a:off x="7010400" y="35814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5-Point Star 209"/>
          <p:cNvSpPr/>
          <p:nvPr/>
        </p:nvSpPr>
        <p:spPr>
          <a:xfrm>
            <a:off x="4343400" y="6400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ac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97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9" grpId="0" animBg="1"/>
      <p:bldP spid="114" grpId="0" animBg="1"/>
      <p:bldP spid="13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17521" y="1168500"/>
            <a:ext cx="7391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শাহাদাত হোসেন (সহকারী শিক্ষক)</a:t>
            </a:r>
          </a:p>
          <a:p>
            <a:r>
              <a:rPr lang="bn-BD" sz="3200" dirty="0"/>
              <a:t>ফরিজা খাতুন বালিকা উচ্চ বিদ্যালয় </a:t>
            </a:r>
          </a:p>
          <a:p>
            <a:r>
              <a:rPr lang="bn-BD" sz="3200" dirty="0"/>
              <a:t>ফেঞ্চুগঞ্জ, সিলেট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46591" y="4332157"/>
            <a:ext cx="3850276" cy="178864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বিষয়ঃ রসায়ন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</a:rPr>
              <a:t>অধ্যায়ঃ ২য়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</a:rPr>
              <a:t>পাঠ –পদার্থের গঠন</a:t>
            </a:r>
            <a:endParaRPr lang="bn-BD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723D7-1295-4B39-883A-45C6A19BFA83}"/>
              </a:ext>
            </a:extLst>
          </p:cNvPr>
          <p:cNvSpPr txBox="1"/>
          <p:nvPr/>
        </p:nvSpPr>
        <p:spPr>
          <a:xfrm>
            <a:off x="5100047" y="278718"/>
            <a:ext cx="3221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পরিচিতি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6140EA-3D5B-4156-ADB0-84F40B40F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278718"/>
            <a:ext cx="3066758" cy="36679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0FFB91-366B-40B0-AEC3-880545911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67" y="2996064"/>
            <a:ext cx="2810254" cy="36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8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185323" y="1246138"/>
            <a:ext cx="84445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প্রিয় শিক্ষার্থীরা আমরা গত ক্লাসে দেখেছিলাম</a:t>
            </a:r>
          </a:p>
          <a:p>
            <a:r>
              <a:rPr lang="bn-BD" sz="3200" dirty="0"/>
              <a:t>ইলেকট্রন বিন্যাসের কক্ষ পথ গুলো এভাবে সাজানোর কারন হল শক্তিস্তর ও উপশক্তিস্তরের যোগফল ক্রমান্বয়ে বৃদ্ধি পেয়েছে।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4f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9864675" y="2476061"/>
            <a:ext cx="733575" cy="5981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8826729" y="3082538"/>
            <a:ext cx="1023632" cy="77487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0476565" y="2381463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782395" y="3128080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8735579" y="3707612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1270257" y="2210027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0576087" y="2956644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9529271" y="3536176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946041" y="4260010"/>
            <a:ext cx="565774" cy="44268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819" y="3970298"/>
            <a:ext cx="8187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আজকে আমরা জানব কীভাবে এই সূত্রের সাহায্যে মোলের ইলেকট্রন বিন্যাস করা হয়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44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D2C92B-F012-46D4-9079-95D6E7F9CE30}"/>
              </a:ext>
            </a:extLst>
          </p:cNvPr>
          <p:cNvSpPr txBox="1"/>
          <p:nvPr/>
        </p:nvSpPr>
        <p:spPr>
          <a:xfrm>
            <a:off x="2855742" y="703385"/>
            <a:ext cx="624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সুতরাং আজকের </a:t>
            </a:r>
            <a:r>
              <a:rPr lang="bn-BD" sz="3200" dirty="0"/>
              <a:t>পাঠ পদার্থের গঠন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CF504-E69A-4E14-88D7-E082DB821FD1}"/>
              </a:ext>
            </a:extLst>
          </p:cNvPr>
          <p:cNvSpPr txBox="1"/>
          <p:nvPr/>
        </p:nvSpPr>
        <p:spPr>
          <a:xfrm>
            <a:off x="644770" y="2070502"/>
            <a:ext cx="3209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এই পাঠ শেষে তোমরা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23BB7-B734-49D1-A2F3-AF536C1CFD06}"/>
              </a:ext>
            </a:extLst>
          </p:cNvPr>
          <p:cNvSpPr txBox="1"/>
          <p:nvPr/>
        </p:nvSpPr>
        <p:spPr>
          <a:xfrm>
            <a:off x="616635" y="2877462"/>
            <a:ext cx="1084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১)বিভিন্ন মৌলের ইলেকট্রন বিন্যাস করতে পারবে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6F903C-FB54-4AB5-83F1-2AE38B170D4B}"/>
              </a:ext>
            </a:extLst>
          </p:cNvPr>
          <p:cNvSpPr txBox="1"/>
          <p:nvPr/>
        </p:nvSpPr>
        <p:spPr>
          <a:xfrm>
            <a:off x="588500" y="3684422"/>
            <a:ext cx="11481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২)ক্রোমিয়ামের ভিন্ন ধর্মী ইলেকট্রন বিন্যাসের কারন বলতে পারবে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082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ইলেকট্রন বিন্যাস </a:t>
            </a:r>
            <a:endParaRPr lang="en-US" sz="3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81491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প্রতিটি উপস্তরে ইলেকট্রন ধারন ক্ষমতা  হবে 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4183167" y="1607552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 </a:t>
            </a:r>
            <a:r>
              <a:rPr lang="bn-BD" sz="3200" dirty="0"/>
              <a:t>অরবিটালের </a:t>
            </a:r>
            <a:r>
              <a:rPr lang="en-US" sz="3200" dirty="0"/>
              <a:t>2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133448" y="2282911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 </a:t>
            </a:r>
            <a:r>
              <a:rPr lang="bn-BD" sz="3200" dirty="0"/>
              <a:t>অরবিটালের </a:t>
            </a:r>
            <a:r>
              <a:rPr lang="en-US" sz="3200" dirty="0"/>
              <a:t>6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133448" y="2768292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 </a:t>
            </a:r>
            <a:r>
              <a:rPr lang="bn-BD" sz="3200" dirty="0"/>
              <a:t>অরবিটালের </a:t>
            </a:r>
            <a:r>
              <a:rPr lang="en-US" sz="3200" dirty="0"/>
              <a:t>10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18960" y="3430521"/>
            <a:ext cx="3808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 </a:t>
            </a:r>
            <a:r>
              <a:rPr lang="bn-BD" sz="3200" dirty="0"/>
              <a:t>অরবিটালের </a:t>
            </a:r>
            <a:r>
              <a:rPr lang="en-US" sz="3200" dirty="0"/>
              <a:t>14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9864675" y="2476061"/>
            <a:ext cx="733575" cy="5981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8826729" y="3082538"/>
            <a:ext cx="1023632" cy="77487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0476565" y="2381463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782395" y="3128080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8735579" y="3707612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1270257" y="2210027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0576087" y="2956644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9529271" y="3536176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946041" y="4260010"/>
            <a:ext cx="565774" cy="44268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0" grpId="1"/>
      <p:bldP spid="82" grpId="0" build="p"/>
      <p:bldP spid="29" grpId="0" build="p"/>
      <p:bldP spid="30" grpId="0" build="p"/>
      <p:bldP spid="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ইলেকট্রন বিন্যাস </a:t>
            </a:r>
            <a:endParaRPr lang="en-US" sz="3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81491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প্রতিটি উপস্তরে ইলেকট্রন ধারন ক্ষমতা  হবে 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70339" y="1347220"/>
            <a:ext cx="2327152" cy="2092969"/>
            <a:chOff x="4175248" y="4024202"/>
            <a:chExt cx="2327152" cy="2092969"/>
          </a:xfrm>
        </p:grpSpPr>
        <p:sp>
          <p:nvSpPr>
            <p:cNvPr id="82" name="TextBox 81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303260" y="2973683"/>
            <a:ext cx="116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Li(3)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538092" y="269580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88747" y="4657850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77439" y="4657850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8003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ইলেকট্রন বিন্যাস </a:t>
            </a:r>
            <a:endParaRPr lang="en-US" sz="3600" b="1" dirty="0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11501" y="2986317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Ne(10)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161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0305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68997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70339" y="1347220"/>
            <a:ext cx="2327152" cy="2092969"/>
            <a:chOff x="4175248" y="4024202"/>
            <a:chExt cx="2327152" cy="2092969"/>
          </a:xfrm>
        </p:grpSpPr>
        <p:sp>
          <p:nvSpPr>
            <p:cNvPr id="33" name="TextBox 32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94F9EA1-2043-4821-B344-C12D4634CBB1}"/>
              </a:ext>
            </a:extLst>
          </p:cNvPr>
          <p:cNvGrpSpPr/>
          <p:nvPr/>
        </p:nvGrpSpPr>
        <p:grpSpPr>
          <a:xfrm>
            <a:off x="-125477" y="646331"/>
            <a:ext cx="12388948" cy="6202960"/>
            <a:chOff x="-125477" y="646331"/>
            <a:chExt cx="12388948" cy="620296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604F402-B79E-417D-8376-D0643D120F7D}"/>
                </a:ext>
              </a:extLst>
            </p:cNvPr>
            <p:cNvSpPr/>
            <p:nvPr/>
          </p:nvSpPr>
          <p:spPr>
            <a:xfrm>
              <a:off x="-125477" y="646331"/>
              <a:ext cx="12388948" cy="6202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11B097E-C067-4458-83AD-B281BA0460F8}"/>
                </a:ext>
              </a:extLst>
            </p:cNvPr>
            <p:cNvSpPr txBox="1"/>
            <p:nvPr/>
          </p:nvSpPr>
          <p:spPr>
            <a:xfrm>
              <a:off x="1368725" y="1646231"/>
              <a:ext cx="98053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একক কাজ                                                      সময় ৩মিনিট</a:t>
              </a:r>
              <a:endParaRPr lang="en-US" sz="32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D510EDD-AA51-4A92-BF0D-4DCAE94C39F7}"/>
                </a:ext>
              </a:extLst>
            </p:cNvPr>
            <p:cNvSpPr txBox="1"/>
            <p:nvPr/>
          </p:nvSpPr>
          <p:spPr>
            <a:xfrm>
              <a:off x="2146118" y="3346144"/>
              <a:ext cx="84564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সোডিয়ামের(১১) ইলেকট্রন বিন্যাস করে দেখাও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892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34" grpId="0" animBg="1"/>
      <p:bldP spid="43" grpId="0" animBg="1"/>
      <p:bldP spid="47" grpId="0" animBg="1"/>
      <p:bldP spid="57" grpId="0" animBg="1"/>
      <p:bldP spid="58" grpId="0" animBg="1"/>
      <p:bldP spid="59" grpId="0" animBg="1"/>
      <p:bldP spid="61" grpId="0" animBg="1"/>
      <p:bldP spid="4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ইলেকট্রন বিন্যাস </a:t>
            </a:r>
            <a:endParaRPr lang="en-US" sz="3600" b="1" dirty="0"/>
          </a:p>
        </p:txBody>
      </p:sp>
      <p:sp>
        <p:nvSpPr>
          <p:cNvPr id="44" name="Oval 43"/>
          <p:cNvSpPr/>
          <p:nvPr/>
        </p:nvSpPr>
        <p:spPr>
          <a:xfrm>
            <a:off x="5531710" y="2049873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11501" y="2986317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Na(11)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691311" y="23869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161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0305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68997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75768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70339" y="1347220"/>
            <a:ext cx="2327152" cy="2092969"/>
            <a:chOff x="4175248" y="4024202"/>
            <a:chExt cx="2327152" cy="2092969"/>
          </a:xfrm>
        </p:grpSpPr>
        <p:sp>
          <p:nvSpPr>
            <p:cNvPr id="33" name="TextBox 32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A202773-6AE1-4235-8142-E4670F0BB298}"/>
              </a:ext>
            </a:extLst>
          </p:cNvPr>
          <p:cNvGrpSpPr/>
          <p:nvPr/>
        </p:nvGrpSpPr>
        <p:grpSpPr>
          <a:xfrm>
            <a:off x="-125477" y="704061"/>
            <a:ext cx="12388948" cy="6202960"/>
            <a:chOff x="-277877" y="551661"/>
            <a:chExt cx="12388948" cy="620296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996BDF2-CFBC-4E2E-98E6-EC58A087B222}"/>
                </a:ext>
              </a:extLst>
            </p:cNvPr>
            <p:cNvSpPr/>
            <p:nvPr/>
          </p:nvSpPr>
          <p:spPr>
            <a:xfrm>
              <a:off x="-277877" y="551661"/>
              <a:ext cx="12388948" cy="6202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3ECB63-8182-41DF-9930-59B89C42C99F}"/>
                </a:ext>
              </a:extLst>
            </p:cNvPr>
            <p:cNvSpPr txBox="1"/>
            <p:nvPr/>
          </p:nvSpPr>
          <p:spPr>
            <a:xfrm>
              <a:off x="3433639" y="2460013"/>
              <a:ext cx="53298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এবার চল উত্তরটি  মিলিয়ে নেই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154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4" grpId="0" animBg="1"/>
      <p:bldP spid="55" grpId="0" animBg="1"/>
      <p:bldP spid="56" grpId="0" animBg="1"/>
      <p:bldP spid="34" grpId="0" animBg="1"/>
      <p:bldP spid="43" grpId="0" animBg="1"/>
      <p:bldP spid="47" grpId="0" animBg="1"/>
      <p:bldP spid="57" grpId="0" animBg="1"/>
      <p:bldP spid="58" grpId="0" animBg="1"/>
      <p:bldP spid="59" grpId="0" animBg="1"/>
      <p:bldP spid="61" grpId="0" animBg="1"/>
      <p:bldP spid="64" grpId="0" animBg="1"/>
      <p:bldP spid="4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ইলেকট্রন বিন্যাস </a:t>
            </a:r>
            <a:endParaRPr lang="en-US" sz="3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81491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প্রতিটি উপস্তরে ইলেকট্রন ধারন ক্ষমতা  হবে </a:t>
            </a:r>
            <a:endParaRPr lang="en-US" sz="3200" dirty="0"/>
          </a:p>
        </p:txBody>
      </p:sp>
      <p:sp>
        <p:nvSpPr>
          <p:cNvPr id="44" name="Oval 43"/>
          <p:cNvSpPr/>
          <p:nvPr/>
        </p:nvSpPr>
        <p:spPr>
          <a:xfrm>
            <a:off x="5531710" y="2049873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92937" y="1686177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55039" y="2375716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80773" y="2696233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5f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864675" y="2476061"/>
            <a:ext cx="733575" cy="5981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826729" y="3082538"/>
            <a:ext cx="1023632" cy="77487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0476565" y="2381463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9782395" y="3128080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8735579" y="3707612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1270257" y="2210027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0576087" y="2956644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9529271" y="3536176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8946041" y="4260010"/>
            <a:ext cx="565774" cy="44268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11501" y="2986317"/>
            <a:ext cx="160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k(19)</a:t>
            </a:r>
          </a:p>
        </p:txBody>
      </p:sp>
      <p:sp>
        <p:nvSpPr>
          <p:cNvPr id="54" name="Oval 53"/>
          <p:cNvSpPr/>
          <p:nvPr/>
        </p:nvSpPr>
        <p:spPr>
          <a:xfrm>
            <a:off x="6714902" y="257817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12939" y="380554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722637" y="4237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713826" y="225816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64814" y="2868694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728909" y="312808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018597" y="416760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79275" y="3515025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718531" y="3234732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445816" y="228433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6712938" y="192465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20377" y="196552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691311" y="23869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885775" y="2611660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39110" y="4536766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269072" y="4467451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5380900" y="3252459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437863" y="2935458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8180850" y="4150537"/>
            <a:ext cx="235245" cy="235245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161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1s</a:t>
            </a:r>
            <a:r>
              <a:rPr lang="en-US" sz="3200" baseline="300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0305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2s</a:t>
            </a:r>
            <a:r>
              <a:rPr lang="en-US" sz="3200" baseline="300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68997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2P</a:t>
            </a:r>
            <a:r>
              <a:rPr lang="en-US" sz="3200" baseline="300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757689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3S</a:t>
            </a:r>
            <a:r>
              <a:rPr lang="en-US" sz="3200" baseline="300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446381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3P</a:t>
            </a:r>
            <a:r>
              <a:rPr lang="en-US" sz="3200" baseline="300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35073" y="5215148"/>
            <a:ext cx="87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4s</a:t>
            </a:r>
            <a:r>
              <a:rPr lang="en-US" sz="3200" baseline="30000" dirty="0"/>
              <a:t>1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2070339" y="1347220"/>
            <a:ext cx="2327152" cy="2092969"/>
            <a:chOff x="4175248" y="4024202"/>
            <a:chExt cx="2327152" cy="2092969"/>
          </a:xfrm>
        </p:grpSpPr>
        <p:sp>
          <p:nvSpPr>
            <p:cNvPr id="77" name="TextBox 76"/>
            <p:cNvSpPr txBox="1"/>
            <p:nvPr/>
          </p:nvSpPr>
          <p:spPr>
            <a:xfrm>
              <a:off x="4175248" y="4024202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 =</a:t>
              </a:r>
              <a:r>
                <a:rPr lang="bn-BD" sz="3200" dirty="0"/>
                <a:t> </a:t>
              </a:r>
              <a:r>
                <a:rPr lang="en-US" sz="3200" dirty="0"/>
                <a:t>2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75248" y="4526933"/>
              <a:ext cx="1632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 =</a:t>
              </a:r>
              <a:r>
                <a:rPr lang="bn-BD" sz="3200" dirty="0"/>
                <a:t> </a:t>
              </a:r>
              <a:r>
                <a:rPr lang="en-US" sz="3200" dirty="0"/>
                <a:t>6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75248" y="5029664"/>
              <a:ext cx="1853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 =</a:t>
              </a:r>
              <a:r>
                <a:rPr lang="bn-BD" sz="3200" dirty="0"/>
                <a:t> </a:t>
              </a:r>
              <a:r>
                <a:rPr lang="en-US" sz="3200" dirty="0"/>
                <a:t>10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75248" y="5532396"/>
              <a:ext cx="2327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  = 14 </a:t>
              </a:r>
              <a:r>
                <a:rPr lang="bn-BD" sz="3200" dirty="0"/>
                <a:t>টি</a:t>
              </a:r>
              <a:endParaRPr lang="en-US" sz="3200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54C93D1-33E9-4DF1-A483-532B0751AAA4}"/>
              </a:ext>
            </a:extLst>
          </p:cNvPr>
          <p:cNvGrpSpPr/>
          <p:nvPr/>
        </p:nvGrpSpPr>
        <p:grpSpPr>
          <a:xfrm>
            <a:off x="-125477" y="704061"/>
            <a:ext cx="12388948" cy="6202960"/>
            <a:chOff x="-277877" y="551661"/>
            <a:chExt cx="12388948" cy="620296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BAB4870-274A-4B09-B484-2E040D0831B5}"/>
                </a:ext>
              </a:extLst>
            </p:cNvPr>
            <p:cNvSpPr/>
            <p:nvPr/>
          </p:nvSpPr>
          <p:spPr>
            <a:xfrm>
              <a:off x="-277877" y="551661"/>
              <a:ext cx="12388948" cy="6202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18ED58D-7D9D-40CC-A485-B2E4B2FA0AEB}"/>
                </a:ext>
              </a:extLst>
            </p:cNvPr>
            <p:cNvSpPr txBox="1"/>
            <p:nvPr/>
          </p:nvSpPr>
          <p:spPr>
            <a:xfrm>
              <a:off x="1883795" y="2699870"/>
              <a:ext cx="81770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এবার চল পটাশিয়ামের ইলেকট্রন বিন্যাস দেখি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99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0" grpId="1"/>
      <p:bldP spid="44" grpId="0" animBg="1"/>
      <p:bldP spid="45" grpId="0" animBg="1"/>
      <p:bldP spid="54" grpId="0" animBg="1"/>
      <p:bldP spid="55" grpId="0" animBg="1"/>
      <p:bldP spid="56" grpId="0" animBg="1"/>
      <p:bldP spid="34" grpId="0" animBg="1"/>
      <p:bldP spid="43" grpId="0" animBg="1"/>
      <p:bldP spid="47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4" grpId="0"/>
      <p:bldP spid="72" grpId="0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1236</TotalTime>
  <Words>794</Words>
  <Application>Microsoft Office PowerPoint</Application>
  <PresentationFormat>Widescreen</PresentationFormat>
  <Paragraphs>248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SHAHADAT HUSSAIN</dc:creator>
  <cp:lastModifiedBy>SHAHADAT HUSSAIN</cp:lastModifiedBy>
  <cp:revision>118</cp:revision>
  <dcterms:created xsi:type="dcterms:W3CDTF">2020-06-18T16:34:20Z</dcterms:created>
  <dcterms:modified xsi:type="dcterms:W3CDTF">2020-07-10T15:21:26Z</dcterms:modified>
</cp:coreProperties>
</file>