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A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FA1A2-3B5D-4F5E-8549-E64070F5A1F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29ED4-EE54-4059-976D-847538833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29ED4-EE54-4059-976D-8475388333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29ED4-EE54-4059-976D-84753883339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F589-B776-4F26-8AE6-0A99E156299F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1916-917F-4611-9E59-9FB7FDA85EAB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92DC-681A-4567-BA08-56F5A1C6CF36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1D81-718E-4A99-957E-26F48985354A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F81F-C914-44DD-973F-4E87908B2A11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7335-ACBC-46EA-A335-61A5F2565462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645F-7896-4B95-A6B0-85012858CC1D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0F1B-ED32-4F51-9265-599F20C2EC0A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EA8F-BF41-4556-845B-DFCC6818579F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248E-6F9D-4FD7-AC77-06AE5E61339D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3930-6862-48C1-AC33-FB3DB73FF304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9646-74C8-4782-8E52-BB458DB154B8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SOHRAB HOSSAIN; Railway Public High School       toenglishhome@gmail.com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66F7-E12F-4688-AD87-E746D9589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ENGLISH FOR TODAY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Class V</a:t>
            </a:r>
            <a:r>
              <a:rPr lang="en-US" dirty="0" smtClean="0"/>
              <a:t>(</a:t>
            </a:r>
            <a:r>
              <a:rPr lang="en-US" b="1" dirty="0" err="1" smtClean="0"/>
              <a:t>পঞ্চম</a:t>
            </a:r>
            <a:r>
              <a:rPr lang="en-US" b="1" dirty="0" smtClean="0"/>
              <a:t> </a:t>
            </a:r>
            <a:r>
              <a:rPr lang="en-US" b="1" dirty="0" err="1" smtClean="0"/>
              <a:t>শ্রেণি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6400800" cy="17526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Occupation: FIRE FIGHTER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Unit: 9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Lesson: 1,2,3,4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266" name="AutoShape 2" descr="firefighter - Wiki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firefighter - Wiki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https://upload.wikimedia.org/wikipedia/commons/thumb/b/b2/US_Navy_080730-N-5277R-003_A_Commander%2C_Naval_Forces_Japan_firefighter_douses_a_fire_on_a_dummy_aircraft_during_the_annual_off-station_mishap_drill_at_Naval_Support_Facility_Kamiseya.jpg/220px-thumbn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95600" y="3733800"/>
            <a:ext cx="5486400" cy="2743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Prepared by: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MOHAMMAD SOHRAB HOSSAIN </a:t>
            </a:r>
          </a:p>
          <a:p>
            <a:pPr algn="r"/>
            <a:r>
              <a:rPr lang="en-US" b="1" dirty="0" smtClean="0"/>
              <a:t>B.A.(Hon’s); M.A.(English)</a:t>
            </a:r>
          </a:p>
          <a:p>
            <a:pPr algn="r"/>
            <a:r>
              <a:rPr lang="en-US" b="1" dirty="0" smtClean="0"/>
              <a:t>M.A.(English Language Teaching)</a:t>
            </a:r>
          </a:p>
          <a:p>
            <a:pPr algn="r"/>
            <a:r>
              <a:rPr lang="en-US" b="1" dirty="0" err="1" smtClean="0"/>
              <a:t>B.Ed</a:t>
            </a:r>
            <a:r>
              <a:rPr lang="en-US" b="1" dirty="0" smtClean="0"/>
              <a:t>; LLB</a:t>
            </a:r>
          </a:p>
          <a:p>
            <a:pPr algn="r"/>
            <a:r>
              <a:rPr lang="en-US" b="1" dirty="0" smtClean="0"/>
              <a:t>Senior Teacher(English)</a:t>
            </a:r>
          </a:p>
          <a:p>
            <a:pPr algn="r"/>
            <a:r>
              <a:rPr lang="en-US" b="1" dirty="0" smtClean="0"/>
              <a:t>Railway  Public High School</a:t>
            </a:r>
          </a:p>
          <a:p>
            <a:pPr algn="r"/>
            <a:r>
              <a:rPr lang="en-US" b="1" dirty="0" err="1" smtClean="0"/>
              <a:t>Chattogram</a:t>
            </a:r>
            <a:endParaRPr lang="en-US" b="1" dirty="0" smtClean="0"/>
          </a:p>
          <a:p>
            <a:pPr algn="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9254300">
            <a:off x="-68275" y="4490296"/>
            <a:ext cx="3210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WELCOME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8" descr="C:\Users\Win 7\Pictures\20200607_204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495800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9400"/>
            <a:ext cx="7772400" cy="3200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 a) T</a:t>
            </a:r>
            <a:r>
              <a:rPr lang="en-US" cap="none" dirty="0" smtClean="0"/>
              <a:t>rue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b) F</a:t>
            </a:r>
            <a:r>
              <a:rPr lang="en-US" cap="none" dirty="0" smtClean="0"/>
              <a:t>alse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c)T</a:t>
            </a:r>
            <a:r>
              <a:rPr lang="en-US" cap="none" dirty="0" smtClean="0"/>
              <a:t>rue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D)T</a:t>
            </a:r>
            <a:r>
              <a:rPr lang="en-US" cap="none" dirty="0" smtClean="0"/>
              <a:t>rue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E)T</a:t>
            </a:r>
            <a:r>
              <a:rPr lang="en-US" cap="none" dirty="0" smtClean="0"/>
              <a:t>rue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12191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no. 2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A709-5122-4550-ACBB-83CC5E8D6C93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292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3.. Answer the following questions 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676400"/>
            <a:ext cx="7772400" cy="441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a)What was the cause of the students’ fear?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b)What does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Raju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at present?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c)What are the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freetime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activities of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Raju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d)How can you describe the word ‘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safety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’?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e)Why was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Raju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paid money at first?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E721-7556-4B12-837C-8CFE9BEA450A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816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2999" y="1905000"/>
          <a:ext cx="6781801" cy="393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08"/>
                <a:gridCol w="6188393"/>
              </a:tblGrid>
              <a:tr h="670764">
                <a:tc>
                  <a:txBody>
                    <a:bodyPr/>
                    <a:lstStyle/>
                    <a:p>
                      <a:r>
                        <a:rPr lang="en-US" dirty="0" smtClean="0"/>
                        <a:t>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cause</a:t>
                      </a:r>
                      <a:r>
                        <a:rPr lang="en-US" baseline="0" dirty="0" smtClean="0"/>
                        <a:t> of students’ fear was the fire  in the school.</a:t>
                      </a:r>
                      <a:endParaRPr lang="en-US" dirty="0"/>
                    </a:p>
                  </a:txBody>
                  <a:tcPr/>
                </a:tc>
              </a:tr>
              <a:tr h="89910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Putting out fires, teaching safety to new firefighters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are </a:t>
                      </a:r>
                      <a:r>
                        <a:rPr lang="en-US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Raju’s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job at present. 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372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c)</a:t>
                      </a:r>
                      <a:endParaRPr lang="en-US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his free time,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Raju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teaches students about safety in schools.  </a:t>
                      </a:r>
                      <a:endParaRPr lang="en-US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910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d)</a:t>
                      </a:r>
                      <a:endParaRPr lang="en-US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Fire safety means we should not be panicked during fire, we should leave the building safely and quietly.</a:t>
                      </a:r>
                      <a:endParaRPr lang="en-US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910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e)</a:t>
                      </a:r>
                      <a:endParaRPr lang="en-US" b="1" dirty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F0"/>
                          </a:solidFill>
                          <a:effectLst/>
                        </a:rPr>
                        <a:t>Raju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effectLst/>
                        </a:rPr>
                        <a:t> was not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effectLst/>
                        </a:rPr>
                        <a:t> paid at first because then 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(</a:t>
                      </a:r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effectLst/>
                        </a:rPr>
                        <a:t>তখন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) 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effectLst/>
                        </a:rPr>
                        <a:t>he was working as a volunteer.</a:t>
                      </a:r>
                      <a:endParaRPr lang="en-US" b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371600" y="1219200"/>
            <a:ext cx="60198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no. 3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4E1-08C0-4C77-B0BE-20C8EC5FAD3B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578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4.Write a short composition on “Your choice of profession”. (Write at least five sentences using capital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letters,correct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spellings and punctuation marks.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0" y="1828800"/>
            <a:ext cx="434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choice of profession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514600"/>
            <a:ext cx="7620000" cy="365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I  am </a:t>
            </a:r>
            <a:r>
              <a:rPr lang="en-US" b="1" dirty="0" err="1" smtClean="0"/>
              <a:t>Shahran</a:t>
            </a:r>
            <a:r>
              <a:rPr lang="en-US" b="1" dirty="0" smtClean="0"/>
              <a:t>. I am a student of class five . Last year, there was a fire in my school. The firefighters rescued us </a:t>
            </a:r>
            <a:r>
              <a:rPr lang="en-US" b="1" dirty="0" err="1" smtClean="0"/>
              <a:t>safely.From</a:t>
            </a:r>
            <a:r>
              <a:rPr lang="en-US" b="1" dirty="0" smtClean="0"/>
              <a:t> then, I dreamt to be a firefighter. It is a challenging job. But it is a pleasure to save the lives from fire. By choosing this profession, I must gain the Almighty’s blessings . I shall give a new life to people. The pleasure of that joy knows no bounds . I shall try my best to make my dream true.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56D-A74A-41C6-8BF4-75FCEF3BA039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578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b="1" dirty="0" smtClean="0">
                <a:solidFill>
                  <a:srgbClr val="E22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en-US" b="1" dirty="0">
              <a:solidFill>
                <a:srgbClr val="E22A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0F1B-ED32-4F51-9265-599F20C2EC0A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54864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8444681">
            <a:off x="-256845" y="4057316"/>
            <a:ext cx="426323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Safe with your family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971800"/>
            <a:ext cx="5334000" cy="3200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Prepared by: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MOHAMMAD SOHRAB HOSSAIN </a:t>
            </a:r>
          </a:p>
          <a:p>
            <a:pPr algn="r"/>
            <a:r>
              <a:rPr lang="en-US" b="1" dirty="0" smtClean="0"/>
              <a:t>B.A.(Hon’s); M.A.(English)</a:t>
            </a:r>
          </a:p>
          <a:p>
            <a:pPr algn="r"/>
            <a:r>
              <a:rPr lang="en-US" b="1" dirty="0" smtClean="0"/>
              <a:t>M.A.(English Language Teaching)</a:t>
            </a:r>
          </a:p>
          <a:p>
            <a:pPr algn="r"/>
            <a:r>
              <a:rPr lang="en-US" b="1" dirty="0" err="1" smtClean="0"/>
              <a:t>B.Ed</a:t>
            </a:r>
            <a:r>
              <a:rPr lang="en-US" b="1" dirty="0" smtClean="0"/>
              <a:t>; LLB</a:t>
            </a:r>
          </a:p>
          <a:p>
            <a:pPr algn="r"/>
            <a:r>
              <a:rPr lang="en-US" b="1" dirty="0" smtClean="0"/>
              <a:t>Senior Teacher(English)</a:t>
            </a:r>
          </a:p>
          <a:p>
            <a:pPr algn="r"/>
            <a:r>
              <a:rPr lang="en-US" b="1" dirty="0" smtClean="0"/>
              <a:t>Railway  Public High School</a:t>
            </a:r>
          </a:p>
          <a:p>
            <a:pPr algn="r"/>
            <a:r>
              <a:rPr lang="en-US" b="1" dirty="0" err="1" smtClean="0"/>
              <a:t>Chattogram</a:t>
            </a:r>
            <a:endParaRPr lang="en-US" b="1" dirty="0" smtClean="0"/>
          </a:p>
          <a:p>
            <a:pPr algn="r"/>
            <a:endParaRPr lang="en-US" dirty="0"/>
          </a:p>
        </p:txBody>
      </p:sp>
      <p:pic>
        <p:nvPicPr>
          <p:cNvPr id="8" name="Picture 7" descr="C:\Users\Win 7\Pictures\20200607_204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038600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609600" y="1828800"/>
            <a:ext cx="3276600" cy="914400"/>
          </a:xfrm>
          <a:prstGeom prst="snip2DiagRect">
            <a:avLst/>
          </a:prstGeom>
          <a:solidFill>
            <a:srgbClr val="E22A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Learn new words with meanings</a:t>
            </a:r>
            <a:endParaRPr lang="en-US" b="1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609600" y="2895600"/>
            <a:ext cx="3276600" cy="914400"/>
          </a:xfrm>
          <a:prstGeom prst="snip2DiagRect">
            <a:avLst/>
          </a:prstGeom>
          <a:solidFill>
            <a:srgbClr val="E22A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Know about “</a:t>
            </a:r>
            <a:r>
              <a:rPr lang="en-US" b="1" dirty="0" smtClean="0">
                <a:solidFill>
                  <a:srgbClr val="002060"/>
                </a:solidFill>
              </a:rPr>
              <a:t>Parts of speech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609600" y="3962400"/>
            <a:ext cx="3276600" cy="914400"/>
          </a:xfrm>
          <a:prstGeom prst="snip2DiagRect">
            <a:avLst/>
          </a:prstGeom>
          <a:solidFill>
            <a:srgbClr val="E22A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Will know how to build up answer from the question</a:t>
            </a:r>
            <a:endParaRPr lang="en-US" b="1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4648200" y="1752600"/>
            <a:ext cx="3276600" cy="990600"/>
          </a:xfrm>
          <a:prstGeom prst="snip2DiagRect">
            <a:avLst/>
          </a:prstGeom>
          <a:solidFill>
            <a:srgbClr val="E22A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Will  be able to justify the accuracy of sentences by choosing ‘True/False’</a:t>
            </a:r>
            <a:endParaRPr lang="en-US" b="1" dirty="0"/>
          </a:p>
        </p:txBody>
      </p:sp>
      <p:sp>
        <p:nvSpPr>
          <p:cNvPr id="7" name="Snip Diagonal Corner Rectangle 6"/>
          <p:cNvSpPr/>
          <p:nvPr/>
        </p:nvSpPr>
        <p:spPr>
          <a:xfrm>
            <a:off x="4648200" y="2895600"/>
            <a:ext cx="3276600" cy="914400"/>
          </a:xfrm>
          <a:prstGeom prst="snip2DiagRect">
            <a:avLst/>
          </a:prstGeom>
          <a:solidFill>
            <a:srgbClr val="E22A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Will be able to write about his own choice of profession</a:t>
            </a:r>
            <a:endParaRPr lang="en-US" b="1" dirty="0"/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4648200" y="3962400"/>
            <a:ext cx="3276600" cy="914400"/>
          </a:xfrm>
          <a:prstGeom prst="snipRoundRect">
            <a:avLst/>
          </a:prstGeom>
          <a:solidFill>
            <a:srgbClr val="E22A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Will be able to </a:t>
            </a:r>
            <a:r>
              <a:rPr lang="en-US" b="1" dirty="0" smtClean="0">
                <a:solidFill>
                  <a:srgbClr val="002060"/>
                </a:solidFill>
              </a:rPr>
              <a:t>choice a suitable topic </a:t>
            </a:r>
            <a:r>
              <a:rPr lang="en-US" b="1" dirty="0" smtClean="0"/>
              <a:t>of writing passage</a:t>
            </a:r>
            <a:endParaRPr lang="en-US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D0-D394-4085-9C23-C591A2CD2FCA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40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More Than Firefighters | theindependentbd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Engraved LET" pitchFamily="2" charset="0"/>
              </a:rPr>
              <a:t>WE PUT OUT FIRE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Engraved LET" pitchFamily="2" charset="0"/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Engraved LET" pitchFamily="2" charset="0"/>
              </a:rPr>
              <a:t>WE ARE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Engraved LET" pitchFamily="2" charset="0"/>
              </a:rPr>
              <a:t>FIREFIGHTER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emy Engraved LET" pitchFamily="2" charset="0"/>
            </a:endParaRPr>
          </a:p>
        </p:txBody>
      </p:sp>
      <p:pic>
        <p:nvPicPr>
          <p:cNvPr id="7" name="Content Placeholder 6" descr="FIREFIGH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20056"/>
            <a:ext cx="7620000" cy="428625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A966-B4E2-4F1B-B188-0BA01458D3A8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292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20200710_1503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4648200"/>
          </a:xfrm>
        </p:spPr>
      </p:pic>
      <p:sp>
        <p:nvSpPr>
          <p:cNvPr id="4" name="Rounded Rectangle 3"/>
          <p:cNvSpPr/>
          <p:nvPr/>
        </p:nvSpPr>
        <p:spPr>
          <a:xfrm>
            <a:off x="457200" y="1600200"/>
            <a:ext cx="82296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text carefully and answer the questions no. 1,2,3,4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726-051C-41B5-B414-C81CDAC8079E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578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Abagail" pitchFamily="2" charset="0"/>
              </a:rPr>
              <a:t>INCREASE VOCABULARY</a:t>
            </a:r>
            <a:endParaRPr lang="en-US" b="1" dirty="0">
              <a:solidFill>
                <a:srgbClr val="7030A0"/>
              </a:solidFill>
              <a:latin typeface="Abagail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600200"/>
            <a:ext cx="1676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Long time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>
            <a:off x="1905000" y="18288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90800" y="1828800"/>
            <a:ext cx="1295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দীর্ঘ</a:t>
            </a:r>
            <a:r>
              <a:rPr lang="en-US" b="1" dirty="0" smtClean="0"/>
              <a:t> </a:t>
            </a:r>
            <a:r>
              <a:rPr lang="en-US" b="1" dirty="0" err="1" smtClean="0"/>
              <a:t>সময়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228600" y="2743200"/>
            <a:ext cx="1600200" cy="762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Ago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1828800" y="28956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90800" y="2895600"/>
            <a:ext cx="11430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আগে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52400" y="3657600"/>
            <a:ext cx="22860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There was a fire</a:t>
            </a:r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>
            <a:off x="2438400" y="38862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0" y="3733800"/>
            <a:ext cx="2286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অগ্নিকান্ড</a:t>
            </a:r>
            <a:r>
              <a:rPr lang="en-US" b="1" dirty="0" smtClean="0"/>
              <a:t> </a:t>
            </a:r>
            <a:r>
              <a:rPr lang="en-US" b="1" dirty="0" err="1" smtClean="0"/>
              <a:t>ঘটেছিল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152400" y="4648200"/>
            <a:ext cx="2209800" cy="762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Everyone</a:t>
            </a:r>
          </a:p>
          <a:p>
            <a:pPr algn="ctr"/>
            <a:r>
              <a:rPr lang="en-US" b="1" dirty="0" smtClean="0"/>
              <a:t>(</a:t>
            </a:r>
            <a:r>
              <a:rPr lang="en-US" sz="1200" b="1" dirty="0" smtClean="0"/>
              <a:t>singular number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>
            <a:off x="2286000" y="48006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971800" y="4800600"/>
            <a:ext cx="1295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প্রত্যেক</a:t>
            </a:r>
            <a:endParaRPr lang="en-US" b="1" dirty="0" smtClean="0"/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প্রতি</a:t>
            </a:r>
            <a:r>
              <a:rPr lang="en-US" b="1" dirty="0" smtClean="0"/>
              <a:t> +</a:t>
            </a:r>
            <a:r>
              <a:rPr lang="en-US" b="1" dirty="0" err="1" smtClean="0"/>
              <a:t>এক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81000" y="5562600"/>
            <a:ext cx="16002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Afraid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981200" y="56388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743200" y="56388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ভীত</a:t>
            </a:r>
            <a:r>
              <a:rPr lang="en-US" b="1" dirty="0" smtClean="0"/>
              <a:t>/</a:t>
            </a:r>
            <a:r>
              <a:rPr lang="en-US" b="1" dirty="0" err="1" smtClean="0"/>
              <a:t>ভয়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পাওয়া</a:t>
            </a:r>
            <a:endParaRPr lang="en-US" sz="1600" b="1" dirty="0"/>
          </a:p>
        </p:txBody>
      </p:sp>
      <p:sp>
        <p:nvSpPr>
          <p:cNvPr id="20" name="Oval 19"/>
          <p:cNvSpPr/>
          <p:nvPr/>
        </p:nvSpPr>
        <p:spPr>
          <a:xfrm>
            <a:off x="4876800" y="1371600"/>
            <a:ext cx="15240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 one/</a:t>
            </a:r>
          </a:p>
          <a:p>
            <a:pPr algn="ctr"/>
            <a:r>
              <a:rPr lang="en-US" b="1" dirty="0" smtClean="0"/>
              <a:t>none</a:t>
            </a:r>
            <a:endParaRPr lang="en-US" b="1" dirty="0"/>
          </a:p>
        </p:txBody>
      </p:sp>
      <p:sp>
        <p:nvSpPr>
          <p:cNvPr id="21" name="Right Arrow 20"/>
          <p:cNvSpPr/>
          <p:nvPr/>
        </p:nvSpPr>
        <p:spPr>
          <a:xfrm>
            <a:off x="6400800" y="16002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010400" y="1600200"/>
            <a:ext cx="11430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কেউ</a:t>
            </a:r>
            <a:r>
              <a:rPr lang="en-US" b="1" dirty="0" smtClean="0"/>
              <a:t> </a:t>
            </a:r>
            <a:r>
              <a:rPr lang="en-US" b="1" dirty="0" err="1" smtClean="0"/>
              <a:t>নয়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4800600" y="2362200"/>
            <a:ext cx="13716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Panic</a:t>
            </a:r>
          </a:p>
          <a:p>
            <a:pPr algn="ctr"/>
            <a:r>
              <a:rPr lang="en-US" dirty="0" smtClean="0"/>
              <a:t>(noun)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6172200" y="25908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10200" y="3352800"/>
            <a:ext cx="15240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Panicked</a:t>
            </a:r>
          </a:p>
          <a:p>
            <a:pPr algn="ctr"/>
            <a:r>
              <a:rPr lang="en-US" dirty="0" smtClean="0"/>
              <a:t>(</a:t>
            </a:r>
            <a:r>
              <a:rPr lang="en-US" sz="1600" dirty="0" smtClean="0"/>
              <a:t>adjective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6934200" y="35814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467600" y="3505200"/>
            <a:ext cx="1371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আতংকিত</a:t>
            </a:r>
            <a:r>
              <a:rPr lang="en-US" b="1" dirty="0" smtClean="0"/>
              <a:t>/</a:t>
            </a:r>
            <a:r>
              <a:rPr lang="en-US" b="1" dirty="0" err="1" smtClean="0"/>
              <a:t>ভয়ার্ত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6629400" y="2590800"/>
            <a:ext cx="14478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আতংক</a:t>
            </a:r>
            <a:r>
              <a:rPr lang="en-US" b="1" dirty="0" smtClean="0"/>
              <a:t>/</a:t>
            </a:r>
            <a:r>
              <a:rPr lang="en-US" b="1" dirty="0" err="1" smtClean="0"/>
              <a:t>ভয়</a:t>
            </a:r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5029200" y="4419600"/>
            <a:ext cx="1828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Leave</a:t>
            </a:r>
          </a:p>
          <a:p>
            <a:pPr algn="ctr"/>
            <a:r>
              <a:rPr lang="en-US" b="1" dirty="0" smtClean="0"/>
              <a:t>(to leave)</a:t>
            </a:r>
            <a:endParaRPr lang="en-US" b="1" dirty="0"/>
          </a:p>
        </p:txBody>
      </p:sp>
      <p:sp>
        <p:nvSpPr>
          <p:cNvPr id="30" name="Right Arrow 29"/>
          <p:cNvSpPr/>
          <p:nvPr/>
        </p:nvSpPr>
        <p:spPr>
          <a:xfrm>
            <a:off x="6858000" y="44958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239000" y="4419600"/>
            <a:ext cx="1676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ত্যাগ</a:t>
            </a:r>
            <a:r>
              <a:rPr lang="en-US" b="1" dirty="0" smtClean="0"/>
              <a:t> </a:t>
            </a:r>
            <a:r>
              <a:rPr lang="en-US" b="1" dirty="0" err="1" smtClean="0"/>
              <a:t>করা</a:t>
            </a:r>
            <a:endParaRPr lang="en-US" b="1" dirty="0" smtClean="0"/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ত্যাগ</a:t>
            </a:r>
            <a:r>
              <a:rPr lang="en-US" b="1" dirty="0" smtClean="0"/>
              <a:t> </a:t>
            </a:r>
            <a:r>
              <a:rPr lang="en-US" b="1" dirty="0" err="1" smtClean="0"/>
              <a:t>করতে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2" name="Freeform 31"/>
          <p:cNvSpPr/>
          <p:nvPr/>
        </p:nvSpPr>
        <p:spPr>
          <a:xfrm>
            <a:off x="5998788" y="4891489"/>
            <a:ext cx="1763198" cy="213911"/>
          </a:xfrm>
          <a:custGeom>
            <a:avLst/>
            <a:gdLst>
              <a:gd name="connsiteX0" fmla="*/ 16422 w 1763198"/>
              <a:gd name="connsiteY0" fmla="*/ 154236 h 319489"/>
              <a:gd name="connsiteX1" fmla="*/ 82523 w 1763198"/>
              <a:gd name="connsiteY1" fmla="*/ 198304 h 319489"/>
              <a:gd name="connsiteX2" fmla="*/ 115573 w 1763198"/>
              <a:gd name="connsiteY2" fmla="*/ 209321 h 319489"/>
              <a:gd name="connsiteX3" fmla="*/ 148624 w 1763198"/>
              <a:gd name="connsiteY3" fmla="*/ 242371 h 319489"/>
              <a:gd name="connsiteX4" fmla="*/ 214725 w 1763198"/>
              <a:gd name="connsiteY4" fmla="*/ 264405 h 319489"/>
              <a:gd name="connsiteX5" fmla="*/ 236759 w 1763198"/>
              <a:gd name="connsiteY5" fmla="*/ 297456 h 319489"/>
              <a:gd name="connsiteX6" fmla="*/ 302860 w 1763198"/>
              <a:gd name="connsiteY6" fmla="*/ 319489 h 319489"/>
              <a:gd name="connsiteX7" fmla="*/ 1272345 w 1763198"/>
              <a:gd name="connsiteY7" fmla="*/ 308472 h 319489"/>
              <a:gd name="connsiteX8" fmla="*/ 1437598 w 1763198"/>
              <a:gd name="connsiteY8" fmla="*/ 286439 h 319489"/>
              <a:gd name="connsiteX9" fmla="*/ 1536749 w 1763198"/>
              <a:gd name="connsiteY9" fmla="*/ 264405 h 319489"/>
              <a:gd name="connsiteX10" fmla="*/ 1602851 w 1763198"/>
              <a:gd name="connsiteY10" fmla="*/ 242371 h 319489"/>
              <a:gd name="connsiteX11" fmla="*/ 1668952 w 1763198"/>
              <a:gd name="connsiteY11" fmla="*/ 198304 h 319489"/>
              <a:gd name="connsiteX12" fmla="*/ 1702002 w 1763198"/>
              <a:gd name="connsiteY12" fmla="*/ 132203 h 319489"/>
              <a:gd name="connsiteX13" fmla="*/ 1724036 w 1763198"/>
              <a:gd name="connsiteY13" fmla="*/ 99152 h 319489"/>
              <a:gd name="connsiteX14" fmla="*/ 1735053 w 1763198"/>
              <a:gd name="connsiteY14" fmla="*/ 66101 h 319489"/>
              <a:gd name="connsiteX15" fmla="*/ 1757087 w 1763198"/>
              <a:gd name="connsiteY15" fmla="*/ 0 h 31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63198" h="319489">
                <a:moveTo>
                  <a:pt x="16422" y="154236"/>
                </a:moveTo>
                <a:cubicBezTo>
                  <a:pt x="95006" y="180432"/>
                  <a:pt x="0" y="143288"/>
                  <a:pt x="82523" y="198304"/>
                </a:cubicBezTo>
                <a:cubicBezTo>
                  <a:pt x="92185" y="204746"/>
                  <a:pt x="104556" y="205649"/>
                  <a:pt x="115573" y="209321"/>
                </a:cubicBezTo>
                <a:cubicBezTo>
                  <a:pt x="126590" y="220338"/>
                  <a:pt x="135004" y="234805"/>
                  <a:pt x="148624" y="242371"/>
                </a:cubicBezTo>
                <a:cubicBezTo>
                  <a:pt x="168927" y="253650"/>
                  <a:pt x="214725" y="264405"/>
                  <a:pt x="214725" y="264405"/>
                </a:cubicBezTo>
                <a:cubicBezTo>
                  <a:pt x="222070" y="275422"/>
                  <a:pt x="225531" y="290438"/>
                  <a:pt x="236759" y="297456"/>
                </a:cubicBezTo>
                <a:cubicBezTo>
                  <a:pt x="256454" y="309765"/>
                  <a:pt x="302860" y="319489"/>
                  <a:pt x="302860" y="319489"/>
                </a:cubicBezTo>
                <a:lnTo>
                  <a:pt x="1272345" y="308472"/>
                </a:lnTo>
                <a:cubicBezTo>
                  <a:pt x="1480005" y="304319"/>
                  <a:pt x="1345819" y="309384"/>
                  <a:pt x="1437598" y="286439"/>
                </a:cubicBezTo>
                <a:cubicBezTo>
                  <a:pt x="1500500" y="270713"/>
                  <a:pt x="1480200" y="281370"/>
                  <a:pt x="1536749" y="264405"/>
                </a:cubicBezTo>
                <a:cubicBezTo>
                  <a:pt x="1558995" y="257731"/>
                  <a:pt x="1583526" y="255254"/>
                  <a:pt x="1602851" y="242371"/>
                </a:cubicBezTo>
                <a:lnTo>
                  <a:pt x="1668952" y="198304"/>
                </a:lnTo>
                <a:cubicBezTo>
                  <a:pt x="1732102" y="103574"/>
                  <a:pt x="1656385" y="223435"/>
                  <a:pt x="1702002" y="132203"/>
                </a:cubicBezTo>
                <a:cubicBezTo>
                  <a:pt x="1707924" y="120360"/>
                  <a:pt x="1718115" y="110995"/>
                  <a:pt x="1724036" y="99152"/>
                </a:cubicBezTo>
                <a:cubicBezTo>
                  <a:pt x="1729229" y="88765"/>
                  <a:pt x="1729859" y="76488"/>
                  <a:pt x="1735053" y="66101"/>
                </a:cubicBezTo>
                <a:cubicBezTo>
                  <a:pt x="1763198" y="9811"/>
                  <a:pt x="1757087" y="58001"/>
                  <a:pt x="175708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05400" y="5181600"/>
            <a:ext cx="1828800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Quietly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5181600" y="5943600"/>
            <a:ext cx="1600200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Safely</a:t>
            </a:r>
            <a:endParaRPr lang="en-US" b="1" dirty="0"/>
          </a:p>
        </p:txBody>
      </p:sp>
      <p:sp>
        <p:nvSpPr>
          <p:cNvPr id="35" name="Right Arrow 34"/>
          <p:cNvSpPr/>
          <p:nvPr/>
        </p:nvSpPr>
        <p:spPr>
          <a:xfrm>
            <a:off x="6934200" y="52578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391400" y="5257800"/>
            <a:ext cx="1447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শান্তভাবে</a:t>
            </a:r>
            <a:endParaRPr lang="en-US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7239000" y="6019800"/>
            <a:ext cx="1676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নিরাপদভাবে</a:t>
            </a:r>
            <a:endParaRPr lang="en-US" b="1" dirty="0"/>
          </a:p>
        </p:txBody>
      </p:sp>
      <p:sp>
        <p:nvSpPr>
          <p:cNvPr id="38" name="Right Arrow 37"/>
          <p:cNvSpPr/>
          <p:nvPr/>
        </p:nvSpPr>
        <p:spPr>
          <a:xfrm>
            <a:off x="6781800" y="60198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55AB-FC52-493B-9A58-EDE1E2CBEAB4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152400"/>
            <a:ext cx="2133600" cy="762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Soon/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no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990600"/>
            <a:ext cx="1752600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752600"/>
            <a:ext cx="12192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362200"/>
            <a:ext cx="1676400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</a:p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Past:(thought)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4114800"/>
            <a:ext cx="1752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college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4876800"/>
            <a:ext cx="1752600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:(joined)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" y="5638800"/>
            <a:ext cx="16002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As a volunteer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81000" y="3200400"/>
            <a:ext cx="1828800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long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152400"/>
            <a:ext cx="1752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Didn’t get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0600" y="990600"/>
            <a:ext cx="19050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Didn’t mind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6800" y="1752600"/>
            <a:ext cx="1752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05400" y="2438400"/>
            <a:ext cx="12192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1600" y="3200400"/>
            <a:ext cx="14478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the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05400" y="3886200"/>
            <a:ext cx="13716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out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57800" y="4572000"/>
            <a:ext cx="12192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81600" y="5257800"/>
            <a:ext cx="16002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57800" y="5867400"/>
            <a:ext cx="14478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286000" y="304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057400" y="1066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52600" y="17526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905000" y="24384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209800" y="32766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981200" y="41910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981200" y="49530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905000" y="58674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629400" y="2286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705600" y="10668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629400" y="18288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6324600" y="25146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629400" y="32004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477000" y="38862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477000" y="45720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781800" y="52578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6705600" y="58674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895600" y="304800"/>
            <a:ext cx="16764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শীঘ্র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তাড়াতাড়ি</a:t>
            </a:r>
            <a:endParaRPr lang="en-US" sz="16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2667000" y="1066800"/>
            <a:ext cx="1447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দেখা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পত্যক্ষ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514600" y="1752600"/>
            <a:ext cx="1676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আঙ্গিনা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উঠান</a:t>
            </a:r>
            <a:endParaRPr lang="en-US" sz="16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2514600" y="24384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চিন্তা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করা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(</a:t>
            </a:r>
            <a:r>
              <a:rPr lang="en-US" sz="1400" b="1" dirty="0" err="1" smtClean="0"/>
              <a:t>চিন্তা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করল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2743200" y="3276600"/>
            <a:ext cx="15240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দীর্ঘ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সময়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ধরে</a:t>
            </a:r>
            <a:endParaRPr lang="en-US" sz="16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2667000" y="4191000"/>
            <a:ext cx="16002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কলেজ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পাশ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এর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পরে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2590800" y="4953000"/>
            <a:ext cx="1676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যোগ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দেওয়া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(</a:t>
            </a:r>
            <a:r>
              <a:rPr lang="en-US" sz="1400" b="1" dirty="0" err="1" smtClean="0"/>
              <a:t>যোগ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দিল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2514600" y="5867400"/>
            <a:ext cx="1752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স্বেচ্ছাসেবক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কর্মী</a:t>
            </a:r>
            <a:r>
              <a:rPr lang="en-US" sz="1400" b="1" dirty="0" smtClean="0"/>
              <a:t>)</a:t>
            </a:r>
            <a:r>
              <a:rPr lang="en-US" sz="1400" b="1" dirty="0" err="1" smtClean="0"/>
              <a:t>হিসাবে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7162800" y="228600"/>
            <a:ext cx="1447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পায়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নাই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পায়নি</a:t>
            </a:r>
            <a:endParaRPr lang="en-US" sz="14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7239000" y="990600"/>
            <a:ext cx="16002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কিছু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মনে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করে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নাই</a:t>
            </a:r>
            <a:endParaRPr lang="en-US" sz="14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7162800" y="1828800"/>
            <a:ext cx="1676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সার্বক্ষণিক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সব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সময়ের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48" name="Rounded Rectangle 47"/>
          <p:cNvSpPr/>
          <p:nvPr/>
        </p:nvSpPr>
        <p:spPr>
          <a:xfrm>
            <a:off x="6858000" y="2514600"/>
            <a:ext cx="1752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উপার্জন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আয়</a:t>
            </a:r>
            <a:endParaRPr lang="en-US" sz="14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0" y="3200400"/>
            <a:ext cx="1676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অধিকাংশ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সময়</a:t>
            </a:r>
            <a:endParaRPr lang="en-US" sz="14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7086600" y="3886200"/>
            <a:ext cx="19050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নিভানো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নির্বাপন</a:t>
            </a:r>
            <a:endParaRPr lang="en-US" sz="14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7086600" y="45720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নিরাপত্তা</a:t>
            </a:r>
            <a:endParaRPr lang="en-US" sz="160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7315200" y="5257800"/>
            <a:ext cx="1676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অবসর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সময়</a:t>
            </a:r>
            <a:endParaRPr lang="en-US" sz="16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7239000" y="5867400"/>
            <a:ext cx="1752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শোনা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অন্যের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কথা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>
          <a:xfrm>
            <a:off x="762000" y="6492875"/>
            <a:ext cx="2133600" cy="365125"/>
          </a:xfrm>
        </p:spPr>
        <p:txBody>
          <a:bodyPr/>
          <a:lstStyle/>
          <a:p>
            <a:fld id="{32F41B98-8A7E-41F3-9753-B39423BCF51E}" type="datetime2">
              <a:rPr lang="en-US" smtClean="0"/>
              <a:t>Friday, July 10, 2020</a:t>
            </a:fld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054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SOHRAB HOSSAIN; Railway Public High School       toenglishhome@gmail.com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1752600"/>
          <a:ext cx="60960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2057400"/>
                <a:gridCol w="457200"/>
                <a:gridCol w="3200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Charity/work without being paid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state of nervous </a:t>
                      </a:r>
                      <a:r>
                        <a:rPr lang="en-US" dirty="0" err="1" smtClean="0"/>
                        <a:t>excitement,confusion,distress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Quietly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condition of being protected from danger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Safety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extinguish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 smooth 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Volunteer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look or observe attentively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Put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during which an activity is stopped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85800" y="762000"/>
            <a:ext cx="6400800" cy="6096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Match the word of ‘column A’  with the suitable meaning of ‘column B’(more words given to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4D9C-7818-48E4-9427-9268E9C24277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578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8077200" cy="55626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no. 1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Albertus Extra Bold" pitchFamily="34" charset="0"/>
                <a:cs typeface="Aharoni" pitchFamily="2" charset="-79"/>
              </a:rPr>
              <a:t>a-vi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Albertus Extra Bold" pitchFamily="34" charset="0"/>
                <a:cs typeface="Aharoni" pitchFamily="2" charset="-79"/>
              </a:rPr>
              <a:t>b-ii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Albertus Extra Bold" pitchFamily="34" charset="0"/>
                <a:cs typeface="Aharoni" pitchFamily="2" charset="-79"/>
              </a:rPr>
              <a:t>c-v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Albertus Extra Bold" pitchFamily="34" charset="0"/>
                <a:cs typeface="Aharoni" pitchFamily="2" charset="-79"/>
              </a:rPr>
              <a:t>d-iii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Albertus Extra Bold" pitchFamily="34" charset="0"/>
                <a:cs typeface="Aharoni" pitchFamily="2" charset="-79"/>
              </a:rPr>
              <a:t>e-vii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Albertus Extra Bold" pitchFamily="34" charset="0"/>
                <a:cs typeface="Aharoni" pitchFamily="2" charset="-79"/>
              </a:rPr>
              <a:t>f-I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Albertus Extra Bold" pitchFamily="34" charset="0"/>
                <a:cs typeface="Aharoni" pitchFamily="2" charset="-79"/>
              </a:rPr>
              <a:t>g-iv</a:t>
            </a:r>
          </a:p>
          <a:p>
            <a:pPr algn="ctr"/>
            <a:endParaRPr lang="en-US" sz="4000" dirty="0" smtClean="0">
              <a:solidFill>
                <a:srgbClr val="FFFF00"/>
              </a:solidFill>
              <a:latin typeface="Albertus Extra Bold" pitchFamily="34" charset="0"/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4387-DFCB-44B4-ACB7-63FB8D22B53C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054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8001000" cy="5029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a student of primary school when there was a fire.</a:t>
            </a:r>
          </a:p>
          <a:p>
            <a:pPr marL="342900" indent="-34290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b)The students helped the teachers to leave the building quietly.</a:t>
            </a:r>
          </a:p>
          <a:p>
            <a:pPr marL="342900" indent="-34290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c)Initially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joined as a volunteer firefighter.</a:t>
            </a:r>
          </a:p>
          <a:p>
            <a:pPr marL="342900" indent="-34290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d)At present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talks to students about fire safety.</a:t>
            </a:r>
          </a:p>
          <a:p>
            <a:pPr marL="342900" indent="-34290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e)The fire fighters extinguished fire in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Raju’s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304800"/>
            <a:ext cx="7391400" cy="533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2.Write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‘True’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correct statement and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‘False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for incorrect  statement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C700-27B9-4775-B493-F99E546D5A32}" type="datetime2">
              <a:rPr lang="en-US" smtClean="0"/>
              <a:t>Friday, July 10,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6F7-E12F-4688-AD87-E746D95897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054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SOHRAB HOSSAIN; Railway Public High School       toenglishhome@gmail.com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885</Words>
  <Application>Microsoft Office PowerPoint</Application>
  <PresentationFormat>On-screen Show (4:3)</PresentationFormat>
  <Paragraphs>213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ENGLISH FOR TODAY  Class V(পঞ্চম শ্রেণি)</vt:lpstr>
      <vt:lpstr>Learning Outcomes</vt:lpstr>
      <vt:lpstr>WE PUT OUT FIRE WE ARE FIREFIGHTER</vt:lpstr>
      <vt:lpstr>Occupation</vt:lpstr>
      <vt:lpstr>INCREASE VOCABULARY</vt:lpstr>
      <vt:lpstr>Slide 6</vt:lpstr>
      <vt:lpstr>Slide 7</vt:lpstr>
      <vt:lpstr>Slide 8</vt:lpstr>
      <vt:lpstr>Slide 9</vt:lpstr>
      <vt:lpstr> a) True   b) False c)True  D)True  E)True</vt:lpstr>
      <vt:lpstr>3.. Answer the following questions .</vt:lpstr>
      <vt:lpstr>Slide 12</vt:lpstr>
      <vt:lpstr>4.Write a short composition on “Your choice of profession”. (Write at least five sentences using capital letters,correct spellings and punctuation marks.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V(পঞ্চম শ্রেণি)</dc:title>
  <dc:creator>Win 7</dc:creator>
  <cp:lastModifiedBy>Win 7</cp:lastModifiedBy>
  <cp:revision>55</cp:revision>
  <dcterms:created xsi:type="dcterms:W3CDTF">2020-07-10T06:06:24Z</dcterms:created>
  <dcterms:modified xsi:type="dcterms:W3CDTF">2020-07-10T11:40:28Z</dcterms:modified>
</cp:coreProperties>
</file>