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60" r:id="rId2"/>
    <p:sldId id="271" r:id="rId3"/>
    <p:sldId id="259" r:id="rId4"/>
    <p:sldId id="256" r:id="rId5"/>
    <p:sldId id="257" r:id="rId6"/>
    <p:sldId id="262" r:id="rId7"/>
    <p:sldId id="273" r:id="rId8"/>
    <p:sldId id="274" r:id="rId9"/>
    <p:sldId id="263" r:id="rId10"/>
    <p:sldId id="275" r:id="rId11"/>
    <p:sldId id="261" r:id="rId12"/>
    <p:sldId id="266" r:id="rId13"/>
    <p:sldId id="267" r:id="rId14"/>
    <p:sldId id="269"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7" autoAdjust="0"/>
    <p:restoredTop sz="94660"/>
  </p:normalViewPr>
  <p:slideViewPr>
    <p:cSldViewPr>
      <p:cViewPr varScale="1">
        <p:scale>
          <a:sx n="53" d="100"/>
          <a:sy n="53" d="100"/>
        </p:scale>
        <p:origin x="31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661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1777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37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986351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312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642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5245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5321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840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2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527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677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09-Jul-20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448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901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18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09-Jul-20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611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859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09-Jul-20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60055633"/>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OEL\Desktop\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04800" y="152400"/>
            <a:ext cx="3810000" cy="1066800"/>
          </a:xfrm>
        </p:spPr>
        <p:txBody>
          <a:bodyPr>
            <a:normAutofit fontScale="90000"/>
          </a:bodyPr>
          <a:lstStyle/>
          <a:p>
            <a:pPr algn="l"/>
            <a:r>
              <a:rPr lang="bn-BD" sz="8800" dirty="0" smtClean="0">
                <a:solidFill>
                  <a:schemeClr val="accent3">
                    <a:lumMod val="20000"/>
                    <a:lumOff val="80000"/>
                  </a:schemeClr>
                </a:solidFill>
              </a:rPr>
              <a:t>শুভেচ্ছা</a:t>
            </a:r>
            <a:endParaRPr lang="en-US" sz="8800" dirty="0">
              <a:solidFill>
                <a:schemeClr val="accent3">
                  <a:lumMod val="20000"/>
                  <a:lumOff val="80000"/>
                </a:schemeClr>
              </a:solidFill>
            </a:endParaRPr>
          </a:p>
        </p:txBody>
      </p:sp>
    </p:spTree>
    <p:extLst>
      <p:ext uri="{BB962C8B-B14F-4D97-AF65-F5344CB8AC3E}">
        <p14:creationId xmlns:p14="http://schemas.microsoft.com/office/powerpoint/2010/main" val="312712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3346"/>
            <a:ext cx="8686800" cy="7478970"/>
          </a:xfrm>
          <a:prstGeom prst="rect">
            <a:avLst/>
          </a:prstGeom>
          <a:noFill/>
        </p:spPr>
        <p:txBody>
          <a:bodyPr wrap="square" rtlCol="0">
            <a:spAutoFit/>
          </a:bodyPr>
          <a:lstStyle/>
          <a:p>
            <a:r>
              <a:rPr lang="bn-IN" sz="4000" dirty="0" smtClean="0">
                <a:latin typeface="NikoshBAN" panose="02000000000000000000" pitchFamily="2" charset="0"/>
                <a:cs typeface="NikoshBAN" panose="02000000000000000000" pitchFamily="2" charset="0"/>
              </a:rPr>
              <a:t>  শেয়ার ক্রয় করলে সেই অর্থ মূল্য স্থায়ী মূলধন হিসেবে বহাল থাকে।শেয়ার মূলধন জামানত বিহীন, সহজে মূলধন সুংগ্রহ করা যায়,বাজারে প্রবেশ ও করা যায় সহজে এবং শেয়ার হোল্ডারদের উপার্জন ক্ষমতা বৃদ্ধি পায়।  কোম্পানি কর্তৃক মুনাফার ভাগ পাওয়া যায় এবং কোম্পানির সুনাম বৃদ্ধি পেলে শেয়ারের মূল্য অনেকগুণ বেড়ে যায়। ফলে  শেয়ার মার্কেটে বিনিয়োগ থেকে মুনাফা পাওয়া অনিশ্চিত হলে</a:t>
            </a:r>
            <a:r>
              <a:rPr lang="en-SG" sz="4000" dirty="0" smtClean="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ও সবচেয়ে অধিক মুনাফা পাওয়ার সম্ভাবনা ও বেশী থাকে। শেয়ারে ঝুঁকি বেশী। এর পর ও শেয়ারের জনপ্রিয়তা বেশী। যার কারণে অধিক মুনাফার আশায়  জনগণ শেয়ার মার্কেটে বিনিয়োগ বেশী করে।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0143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965"/>
            <a:ext cx="7162800" cy="990599"/>
          </a:xfrm>
        </p:spPr>
        <p:txBody>
          <a:bodyPr>
            <a:noAutofit/>
          </a:bodyPr>
          <a:lstStyle/>
          <a:p>
            <a:pPr algn="l"/>
            <a:r>
              <a:rPr lang="bn-IN" sz="6000" dirty="0" smtClean="0">
                <a:latin typeface="NikoshBAN" pitchFamily="2" charset="0"/>
                <a:cs typeface="NikoshBAN" pitchFamily="2" charset="0"/>
              </a:rPr>
              <a:t>  শেয়ার মার্কেট ও বন্ড </a:t>
            </a:r>
            <a:r>
              <a:rPr lang="bn-BD" sz="6000" dirty="0" smtClean="0">
                <a:latin typeface="NikoshBAN" pitchFamily="2" charset="0"/>
                <a:cs typeface="NikoshBAN" pitchFamily="2" charset="0"/>
              </a:rPr>
              <a:t>বাজার  </a:t>
            </a:r>
            <a:endParaRPr lang="en-US" sz="6000" dirty="0">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6483" y="999564"/>
            <a:ext cx="4424082" cy="570603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999564"/>
            <a:ext cx="4576483" cy="5706036"/>
          </a:xfrm>
          <a:prstGeom prst="rect">
            <a:avLst/>
          </a:prstGeom>
        </p:spPr>
      </p:pic>
    </p:spTree>
    <p:extLst>
      <p:ext uri="{BB962C8B-B14F-4D97-AF65-F5344CB8AC3E}">
        <p14:creationId xmlns:p14="http://schemas.microsoft.com/office/powerpoint/2010/main" val="299765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 y="1280319"/>
            <a:ext cx="7848600" cy="792162"/>
          </a:xfrm>
        </p:spPr>
        <p:txBody>
          <a:bodyPr>
            <a:noAutofit/>
          </a:bodyPr>
          <a:lstStyle/>
          <a:p>
            <a:pPr algn="l"/>
            <a:r>
              <a:rPr lang="bn-BD" sz="7200" dirty="0" smtClean="0">
                <a:latin typeface="NikoshBAN" pitchFamily="2" charset="0"/>
                <a:cs typeface="NikoshBAN" pitchFamily="2" charset="0"/>
              </a:rPr>
              <a:t>         মূল্যায়ন </a:t>
            </a:r>
            <a:endParaRPr lang="en-US" sz="7200" dirty="0">
              <a:latin typeface="NikoshBAN" pitchFamily="2" charset="0"/>
              <a:cs typeface="NikoshBAN" pitchFamily="2" charset="0"/>
            </a:endParaRPr>
          </a:p>
        </p:txBody>
      </p:sp>
      <p:sp>
        <p:nvSpPr>
          <p:cNvPr id="3" name="Content Placeholder 2"/>
          <p:cNvSpPr>
            <a:spLocks noGrp="1"/>
          </p:cNvSpPr>
          <p:nvPr>
            <p:ph idx="1"/>
          </p:nvPr>
        </p:nvSpPr>
        <p:spPr>
          <a:xfrm>
            <a:off x="571500" y="2438400"/>
            <a:ext cx="7848600" cy="2743200"/>
          </a:xfrm>
        </p:spPr>
        <p:txBody>
          <a:bodyPr>
            <a:normAutofit fontScale="92500" lnSpcReduction="10000"/>
          </a:bodyPr>
          <a:lstStyle/>
          <a:p>
            <a:pPr marL="0" indent="0">
              <a:buNone/>
            </a:pPr>
            <a:r>
              <a:rPr lang="bn-BD" sz="4400" dirty="0" smtClean="0">
                <a:latin typeface="NikoshBAN" pitchFamily="2" charset="0"/>
                <a:cs typeface="NikoshBAN" pitchFamily="2" charset="0"/>
              </a:rPr>
              <a:t>১ । </a:t>
            </a:r>
            <a:r>
              <a:rPr lang="bn-IN" sz="4400" dirty="0" smtClean="0">
                <a:latin typeface="NikoshBAN" pitchFamily="2" charset="0"/>
                <a:cs typeface="NikoshBAN" pitchFamily="2" charset="0"/>
              </a:rPr>
              <a:t>বন্ড </a:t>
            </a:r>
            <a:r>
              <a:rPr lang="bn-BD" sz="4400" dirty="0" smtClean="0">
                <a:latin typeface="NikoshBAN" pitchFamily="2" charset="0"/>
                <a:cs typeface="NikoshBAN" pitchFamily="2" charset="0"/>
              </a:rPr>
              <a:t>বাজার </a:t>
            </a:r>
            <a:r>
              <a:rPr lang="en-US" sz="4400" dirty="0" err="1" smtClean="0">
                <a:latin typeface="NikoshBAN" pitchFamily="2" charset="0"/>
                <a:cs typeface="NikoshBAN" pitchFamily="2" charset="0"/>
              </a:rPr>
              <a:t>কী</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  </a:t>
            </a:r>
            <a:r>
              <a:rPr lang="bn-BD" sz="4400" dirty="0" smtClean="0">
                <a:latin typeface="NikoshBAN" pitchFamily="2" charset="0"/>
                <a:cs typeface="NikoshBAN" pitchFamily="2" charset="0"/>
              </a:rPr>
              <a:t> </a:t>
            </a:r>
          </a:p>
          <a:p>
            <a:pPr marL="0" indent="0">
              <a:buNone/>
            </a:pPr>
            <a:r>
              <a:rPr lang="bn-IN" sz="4400" dirty="0" smtClean="0">
                <a:latin typeface="NikoshBAN" pitchFamily="2" charset="0"/>
                <a:cs typeface="NikoshBAN" pitchFamily="2" charset="0"/>
              </a:rPr>
              <a:t>২ ।বন্ডে বিনিয়োগে ঝুঁকি কম কেন ?</a:t>
            </a:r>
          </a:p>
          <a:p>
            <a:pPr marL="0" indent="0">
              <a:buNone/>
            </a:pPr>
            <a:r>
              <a:rPr lang="bn-IN" sz="4400" dirty="0" smtClean="0">
                <a:latin typeface="NikoshBAN" pitchFamily="2" charset="0"/>
                <a:cs typeface="NikoshBAN" pitchFamily="2" charset="0"/>
              </a:rPr>
              <a:t>৩।শেয়ারে মুনাফা লাভের সম্ভাবনা বেশী থাকে কেন ?</a:t>
            </a:r>
            <a:r>
              <a:rPr lang="bn-BD" sz="4400" dirty="0" smtClean="0">
                <a:latin typeface="NikoshBAN" pitchFamily="2" charset="0"/>
                <a:cs typeface="NikoshBAN" pitchFamily="2" charset="0"/>
              </a:rPr>
              <a:t> </a:t>
            </a:r>
            <a:r>
              <a:rPr lang="bn-IN"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5052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947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iterate type="wd">
                                    <p:tmPct val="1000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iterate type="wd">
                                    <p:tmPct val="10000"/>
                                  </p:iterate>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24" y="955956"/>
            <a:ext cx="8458200" cy="715962"/>
          </a:xfrm>
        </p:spPr>
        <p:txBody>
          <a:bodyPr>
            <a:noAutofit/>
          </a:bodyPr>
          <a:lstStyle/>
          <a:p>
            <a:pPr algn="l"/>
            <a:r>
              <a:rPr lang="bn-BD" sz="6000" dirty="0" smtClean="0">
                <a:latin typeface="NikoshBAN" pitchFamily="2" charset="0"/>
                <a:cs typeface="NikoshBAN" pitchFamily="2" charset="0"/>
              </a:rPr>
              <a:t>            বাড়ির কাজ </a:t>
            </a:r>
            <a:endParaRPr lang="en-US" sz="6000" dirty="0">
              <a:latin typeface="NikoshBAN" pitchFamily="2" charset="0"/>
              <a:cs typeface="NikoshBAN" pitchFamily="2" charset="0"/>
            </a:endParaRPr>
          </a:p>
        </p:txBody>
      </p:sp>
      <p:sp>
        <p:nvSpPr>
          <p:cNvPr id="3" name="Content Placeholder 2"/>
          <p:cNvSpPr>
            <a:spLocks noGrp="1"/>
          </p:cNvSpPr>
          <p:nvPr>
            <p:ph idx="1"/>
          </p:nvPr>
        </p:nvSpPr>
        <p:spPr>
          <a:xfrm>
            <a:off x="457200" y="1676400"/>
            <a:ext cx="8305800" cy="3962400"/>
          </a:xfrm>
        </p:spPr>
        <p:txBody>
          <a:bodyPr>
            <a:normAutofit/>
          </a:bodyPr>
          <a:lstStyle/>
          <a:p>
            <a:pPr marL="0" indent="0">
              <a:buNone/>
            </a:pPr>
            <a:r>
              <a:rPr lang="bn-BD" sz="4800" dirty="0" smtClean="0">
                <a:latin typeface="NikoshBAN" pitchFamily="2" charset="0"/>
                <a:cs typeface="NikoshBAN" pitchFamily="2" charset="0"/>
              </a:rPr>
              <a:t>সিরাজ সাহেব একজন কলেজ শিক্ষক । স্টকএক্সচেঞ্জ নিবন্ধিত হাউজের মাধ্যমে তিনি একটি প্রতিষ্ঠিত কোম্পানির  কিছু শেয়ার ক্রয় করেন । অন্যদিকে তাঁর বন্ধু আমিন সাহেব </a:t>
            </a:r>
            <a:r>
              <a:rPr lang="en-US" sz="4800" dirty="0" smtClean="0">
                <a:latin typeface="NikoshBAN" pitchFamily="2" charset="0"/>
                <a:cs typeface="NikoshBAN" pitchFamily="2" charset="0"/>
              </a:rPr>
              <a:t>৫ </a:t>
            </a:r>
            <a:r>
              <a:rPr lang="en-US" sz="4800" dirty="0" err="1" smtClean="0">
                <a:latin typeface="NikoshBAN" pitchFamily="2" charset="0"/>
                <a:cs typeface="NikoshBAN" pitchFamily="2" charset="0"/>
              </a:rPr>
              <a:t>লক্ষ</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টাকার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সঞ্চয়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পত্র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ক্রয়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করেন</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33649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bn-BD" dirty="0" smtClean="0"/>
              <a:t> ।</a:t>
            </a:r>
            <a:endParaRPr lang="en-US" dirty="0"/>
          </a:p>
        </p:txBody>
      </p:sp>
      <p:sp>
        <p:nvSpPr>
          <p:cNvPr id="3" name="Content Placeholder 2"/>
          <p:cNvSpPr>
            <a:spLocks noGrp="1"/>
          </p:cNvSpPr>
          <p:nvPr>
            <p:ph idx="1"/>
          </p:nvPr>
        </p:nvSpPr>
        <p:spPr>
          <a:xfrm>
            <a:off x="304800" y="274638"/>
            <a:ext cx="8686800" cy="5943600"/>
          </a:xfrm>
        </p:spPr>
        <p:txBody>
          <a:bodyPr>
            <a:noAutofit/>
          </a:bodyPr>
          <a:lstStyle/>
          <a:p>
            <a:pPr marL="0" indent="0">
              <a:buNone/>
            </a:pPr>
            <a:r>
              <a:rPr lang="en-US" sz="4400" dirty="0" smtClean="0">
                <a:latin typeface="NikoshBAN" pitchFamily="2" charset="0"/>
                <a:cs typeface="NikoshBAN" pitchFamily="2" charset="0"/>
              </a:rPr>
              <a:t>1</a:t>
            </a:r>
            <a:r>
              <a:rPr lang="bn-BD" sz="4400" dirty="0" smtClean="0">
                <a:latin typeface="NikoshBAN" pitchFamily="2" charset="0"/>
                <a:cs typeface="NikoshBAN" pitchFamily="2" charset="0"/>
              </a:rPr>
              <a:t>। </a:t>
            </a:r>
            <a:r>
              <a:rPr lang="en-US" sz="4400" dirty="0" err="1" smtClean="0">
                <a:latin typeface="NikoshBAN" pitchFamily="2" charset="0"/>
                <a:cs typeface="NikoshBAN" pitchFamily="2" charset="0"/>
              </a:rPr>
              <a:t>বন্ড</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বাজার কী ? </a:t>
            </a:r>
          </a:p>
          <a:p>
            <a:pPr marL="0" indent="0">
              <a:buNone/>
            </a:pPr>
            <a:r>
              <a:rPr lang="bn-BD" sz="4400" dirty="0" smtClean="0">
                <a:latin typeface="NikoshBAN" pitchFamily="2" charset="0"/>
                <a:cs typeface="NikoshBAN" pitchFamily="2" charset="0"/>
              </a:rPr>
              <a:t>২।</a:t>
            </a:r>
            <a:r>
              <a:rPr lang="en-US" sz="4400" dirty="0" err="1" smtClean="0">
                <a:latin typeface="NikoshBAN" pitchFamily="2" charset="0"/>
                <a:cs typeface="NikoshBAN" pitchFamily="2" charset="0"/>
              </a:rPr>
              <a:t>শেয়ার</a:t>
            </a:r>
            <a:r>
              <a:rPr lang="en-US" sz="4400" dirty="0" smtClean="0">
                <a:latin typeface="NikoshBAN" pitchFamily="2" charset="0"/>
                <a:cs typeface="NikoshBAN" pitchFamily="2" charset="0"/>
              </a:rPr>
              <a:t> ও </a:t>
            </a:r>
            <a:r>
              <a:rPr lang="en-US" sz="4400" dirty="0" err="1" smtClean="0">
                <a:latin typeface="NikoshBAN" pitchFamily="2" charset="0"/>
                <a:cs typeface="NikoshBAN" pitchFamily="2" charset="0"/>
              </a:rPr>
              <a:t>বন্ডের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মধ্যে</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পার্থক্য</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 </a:t>
            </a:r>
          </a:p>
          <a:p>
            <a:pPr marL="0" indent="0">
              <a:buNone/>
            </a:pPr>
            <a:r>
              <a:rPr lang="bn-BD" sz="4400" dirty="0" smtClean="0">
                <a:latin typeface="NikoshBAN" pitchFamily="2" charset="0"/>
                <a:cs typeface="NikoshBAN" pitchFamily="2" charset="0"/>
              </a:rPr>
              <a:t>৩ ।</a:t>
            </a:r>
            <a:r>
              <a:rPr lang="en-US" sz="4400" dirty="0" err="1" smtClean="0">
                <a:latin typeface="NikoshBAN" pitchFamily="2" charset="0"/>
                <a:cs typeface="NikoshBAN" pitchFamily="2" charset="0"/>
              </a:rPr>
              <a:t>উদ্দীপকে</a:t>
            </a:r>
            <a:r>
              <a:rPr lang="en-US" sz="4400" dirty="0" smtClean="0">
                <a:latin typeface="NikoshBAN" pitchFamily="2" charset="0"/>
                <a:cs typeface="NikoshBAN" pitchFamily="2" charset="0"/>
              </a:rPr>
              <a:t> </a:t>
            </a:r>
            <a:r>
              <a:rPr lang="en-US" sz="4400" dirty="0" err="1">
                <a:latin typeface="NikoshBAN" pitchFamily="2" charset="0"/>
                <a:cs typeface="NikoshBAN" pitchFamily="2" charset="0"/>
              </a:rPr>
              <a:t>উল্লেখিত</a:t>
            </a:r>
            <a:r>
              <a:rPr lang="en-US" sz="4400" dirty="0">
                <a:latin typeface="NikoshBAN" pitchFamily="2" charset="0"/>
                <a:cs typeface="NikoshBAN" pitchFamily="2" charset="0"/>
              </a:rPr>
              <a:t> </a:t>
            </a:r>
            <a:r>
              <a:rPr lang="en-US" sz="4400" dirty="0" err="1">
                <a:latin typeface="NikoshBAN" pitchFamily="2" charset="0"/>
                <a:cs typeface="NikoshBAN" pitchFamily="2" charset="0"/>
              </a:rPr>
              <a:t>কোন</a:t>
            </a:r>
            <a:r>
              <a:rPr lang="en-US" sz="4400" dirty="0">
                <a:latin typeface="NikoshBAN" pitchFamily="2" charset="0"/>
                <a:cs typeface="NikoshBAN" pitchFamily="2" charset="0"/>
              </a:rPr>
              <a:t> </a:t>
            </a:r>
            <a:r>
              <a:rPr lang="en-US" sz="4400" dirty="0" err="1">
                <a:latin typeface="NikoshBAN" pitchFamily="2" charset="0"/>
                <a:cs typeface="NikoshBAN" pitchFamily="2" charset="0"/>
              </a:rPr>
              <a:t>বিনিয়োগ</a:t>
            </a:r>
            <a:r>
              <a:rPr lang="en-US" sz="4400" dirty="0">
                <a:latin typeface="NikoshBAN" pitchFamily="2" charset="0"/>
                <a:cs typeface="NikoshBAN" pitchFamily="2" charset="0"/>
              </a:rPr>
              <a:t> </a:t>
            </a:r>
            <a:r>
              <a:rPr lang="en-US" sz="4400" dirty="0" err="1">
                <a:latin typeface="NikoshBAN" pitchFamily="2" charset="0"/>
                <a:cs typeface="NikoshBAN" pitchFamily="2" charset="0"/>
              </a:rPr>
              <a:t>খাত</a:t>
            </a:r>
            <a:r>
              <a:rPr lang="en-US" sz="4400" dirty="0">
                <a:latin typeface="NikoshBAN" pitchFamily="2" charset="0"/>
                <a:cs typeface="NikoshBAN" pitchFamily="2" charset="0"/>
              </a:rPr>
              <a:t> </a:t>
            </a:r>
            <a:r>
              <a:rPr lang="en-US" sz="4400" dirty="0" err="1">
                <a:latin typeface="NikoshBAN" pitchFamily="2" charset="0"/>
                <a:cs typeface="NikoshBAN" pitchFamily="2" charset="0"/>
              </a:rPr>
              <a:t>থেকে</a:t>
            </a:r>
            <a:r>
              <a:rPr lang="en-US" sz="4400" dirty="0">
                <a:latin typeface="NikoshBAN" pitchFamily="2" charset="0"/>
                <a:cs typeface="NikoshBAN" pitchFamily="2" charset="0"/>
              </a:rPr>
              <a:t> </a:t>
            </a:r>
            <a:r>
              <a:rPr lang="en-US" sz="4400" dirty="0" err="1">
                <a:latin typeface="NikoshBAN" pitchFamily="2" charset="0"/>
                <a:cs typeface="NikoshBAN" pitchFamily="2" charset="0"/>
              </a:rPr>
              <a:t>নির্দিষ্ট</a:t>
            </a:r>
            <a:r>
              <a:rPr lang="en-US" sz="4400" dirty="0">
                <a:latin typeface="NikoshBAN" pitchFamily="2" charset="0"/>
                <a:cs typeface="NikoshBAN" pitchFamily="2" charset="0"/>
              </a:rPr>
              <a:t> </a:t>
            </a:r>
            <a:r>
              <a:rPr lang="en-US" sz="4400" dirty="0" err="1">
                <a:latin typeface="NikoshBAN" pitchFamily="2" charset="0"/>
                <a:cs typeface="NikoshBAN" pitchFamily="2" charset="0"/>
              </a:rPr>
              <a:t>এবং</a:t>
            </a:r>
            <a:r>
              <a:rPr lang="en-US" sz="4400" dirty="0">
                <a:latin typeface="NikoshBAN" pitchFamily="2" charset="0"/>
                <a:cs typeface="NikoshBAN" pitchFamily="2" charset="0"/>
              </a:rPr>
              <a:t> </a:t>
            </a:r>
            <a:r>
              <a:rPr lang="en-US" sz="4400" dirty="0" err="1">
                <a:latin typeface="NikoshBAN" pitchFamily="2" charset="0"/>
                <a:cs typeface="NikoshBAN" pitchFamily="2" charset="0"/>
              </a:rPr>
              <a:t>সুনিশ্চিত</a:t>
            </a:r>
            <a:r>
              <a:rPr lang="en-US" sz="4400" dirty="0">
                <a:latin typeface="NikoshBAN" pitchFamily="2" charset="0"/>
                <a:cs typeface="NikoshBAN" pitchFamily="2" charset="0"/>
              </a:rPr>
              <a:t> </a:t>
            </a:r>
            <a:r>
              <a:rPr lang="en-US" sz="4400" dirty="0" err="1">
                <a:latin typeface="NikoshBAN" pitchFamily="2" charset="0"/>
                <a:cs typeface="NikoshBAN" pitchFamily="2" charset="0"/>
              </a:rPr>
              <a:t>মুনাফা</a:t>
            </a:r>
            <a:r>
              <a:rPr lang="en-US" sz="4400" dirty="0">
                <a:latin typeface="NikoshBAN" pitchFamily="2" charset="0"/>
                <a:cs typeface="NikoshBAN" pitchFamily="2" charset="0"/>
              </a:rPr>
              <a:t> </a:t>
            </a:r>
            <a:r>
              <a:rPr lang="en-US" sz="4400" dirty="0" err="1">
                <a:latin typeface="NikoshBAN" pitchFamily="2" charset="0"/>
                <a:cs typeface="NikoshBAN" pitchFamily="2" charset="0"/>
              </a:rPr>
              <a:t>পাওয়া</a:t>
            </a:r>
            <a:r>
              <a:rPr lang="en-US" sz="4400" dirty="0">
                <a:latin typeface="NikoshBAN" pitchFamily="2" charset="0"/>
                <a:cs typeface="NikoshBAN" pitchFamily="2" charset="0"/>
              </a:rPr>
              <a:t> </a:t>
            </a:r>
            <a:r>
              <a:rPr lang="en-US" sz="4400" dirty="0" err="1">
                <a:latin typeface="NikoshBAN" pitchFamily="2" charset="0"/>
                <a:cs typeface="NikoshBAN" pitchFamily="2" charset="0"/>
              </a:rPr>
              <a:t>যাবে</a:t>
            </a:r>
            <a:r>
              <a:rPr lang="bn-BD" sz="4400" dirty="0">
                <a:latin typeface="NikoshBAN" pitchFamily="2" charset="0"/>
                <a:cs typeface="NikoshBAN" pitchFamily="2" charset="0"/>
              </a:rPr>
              <a:t> </a:t>
            </a:r>
            <a:r>
              <a:rPr lang="bn-BD" sz="4400" dirty="0" smtClean="0">
                <a:latin typeface="NikoshBAN" pitchFamily="2" charset="0"/>
                <a:cs typeface="NikoshBAN" pitchFamily="2" charset="0"/>
              </a:rPr>
              <a:t>?</a:t>
            </a:r>
            <a:r>
              <a:rPr lang="bn-BD" sz="4400" dirty="0" smtClean="0">
                <a:latin typeface="NikoshBAN" pitchFamily="2" charset="0"/>
                <a:cs typeface="NikoshBAN" pitchFamily="2" charset="0"/>
              </a:rPr>
              <a:t>ব্যাখ্যা</a:t>
            </a:r>
            <a:r>
              <a:rPr lang="en-SG" sz="4400" dirty="0" smtClean="0">
                <a:latin typeface="NikoshBAN" pitchFamily="2" charset="0"/>
                <a:cs typeface="NikoshBAN" pitchFamily="2" charset="0"/>
              </a:rPr>
              <a:t> </a:t>
            </a:r>
            <a:r>
              <a:rPr lang="en-US" sz="4400" dirty="0" err="1" smtClean="0">
                <a:latin typeface="NikoshBAN" pitchFamily="2" charset="0"/>
                <a:cs typeface="NikoshBAN" pitchFamily="2" charset="0"/>
              </a:rPr>
              <a:t>কর</a:t>
            </a:r>
            <a:r>
              <a:rPr lang="bn-BD" sz="4400" dirty="0" smtClean="0">
                <a:latin typeface="NikoshBAN" pitchFamily="2" charset="0"/>
                <a:cs typeface="NikoshBAN" pitchFamily="2" charset="0"/>
              </a:rPr>
              <a:t> । </a:t>
            </a:r>
            <a:r>
              <a:rPr lang="en-US" sz="4400" dirty="0" smtClean="0">
                <a:latin typeface="NikoshBAN" pitchFamily="2" charset="0"/>
                <a:cs typeface="NikoshBAN" pitchFamily="2" charset="0"/>
              </a:rPr>
              <a:t> </a:t>
            </a:r>
            <a:endParaRPr lang="bn-BD" sz="4400" dirty="0" smtClean="0">
              <a:latin typeface="NikoshBAN" pitchFamily="2" charset="0"/>
              <a:cs typeface="NikoshBAN" pitchFamily="2" charset="0"/>
            </a:endParaRPr>
          </a:p>
          <a:p>
            <a:pPr marL="0" indent="0">
              <a:buNone/>
            </a:pPr>
            <a:r>
              <a:rPr lang="bn-IN" sz="4400" dirty="0" smtClean="0">
                <a:latin typeface="NikoshBAN" pitchFamily="2" charset="0"/>
                <a:cs typeface="NikoshBAN" pitchFamily="2" charset="0"/>
              </a:rPr>
              <a:t>৪।উদ্দীপকে উল্লেখিত কোন বিনিয়োগ খাত থেকে মুনাফা পাওয়া অনিশ্চিত কিন্তু সব থেকে অধিক মুনাফা পাওয়ার সম্ভাবনা ও বেশি ?ব্যাখ্যা কর। </a:t>
            </a:r>
            <a:endParaRPr lang="en-US" sz="4400" dirty="0" smtClean="0">
              <a:latin typeface="NikoshBAN" pitchFamily="2" charset="0"/>
              <a:cs typeface="NikoshBAN" pitchFamily="2" charset="0"/>
            </a:endParaRPr>
          </a:p>
          <a:p>
            <a:pPr marL="0" indent="0">
              <a:buNone/>
            </a:pPr>
            <a:r>
              <a:rPr lang="bn-BD"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306025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3">
              <a:lumMod val="20000"/>
              <a:lumOff val="80000"/>
            </a:schemeClr>
          </a:solidFill>
        </p:spPr>
        <p:txBody>
          <a:bodyPr>
            <a:noAutofit/>
          </a:bodyPr>
          <a:lstStyle/>
          <a:p>
            <a:pPr algn="l"/>
            <a:r>
              <a:rPr lang="bn-BD" sz="9600" dirty="0" smtClean="0">
                <a:latin typeface="NikoshBAN" pitchFamily="2" charset="0"/>
                <a:cs typeface="NikoshBAN" pitchFamily="2" charset="0"/>
              </a:rPr>
              <a:t>     </a:t>
            </a:r>
            <a:r>
              <a:rPr lang="bn-IN" sz="9600" dirty="0" smtClean="0">
                <a:latin typeface="NikoshBAN" pitchFamily="2" charset="0"/>
                <a:cs typeface="NikoshBAN" pitchFamily="2" charset="0"/>
              </a:rPr>
              <a:t>   </a:t>
            </a:r>
            <a:r>
              <a:rPr lang="bn-BD" sz="9600" dirty="0" smtClean="0">
                <a:solidFill>
                  <a:schemeClr val="bg2"/>
                </a:solidFill>
                <a:latin typeface="NikoshBAN" pitchFamily="2" charset="0"/>
                <a:cs typeface="NikoshBAN" pitchFamily="2" charset="0"/>
              </a:rPr>
              <a:t>ধন্যবাদ</a:t>
            </a:r>
            <a:endParaRPr lang="en-US" sz="9600" dirty="0">
              <a:solidFill>
                <a:schemeClr val="bg2"/>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200"/>
            <a:ext cx="9144000" cy="5257800"/>
          </a:xfrm>
          <a:prstGeom prst="rect">
            <a:avLst/>
          </a:prstGeom>
        </p:spPr>
      </p:pic>
    </p:spTree>
    <p:extLst>
      <p:ext uri="{BB962C8B-B14F-4D97-AF65-F5344CB8AC3E}">
        <p14:creationId xmlns:p14="http://schemas.microsoft.com/office/powerpoint/2010/main" val="90764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3848" y="685800"/>
            <a:ext cx="3394209" cy="1524000"/>
          </a:xfrm>
        </p:spPr>
        <p:txBody>
          <a:bodyPr>
            <a:noAutofit/>
          </a:bodyPr>
          <a:lstStyle/>
          <a:p>
            <a:pPr algn="l"/>
            <a:r>
              <a:rPr lang="bn-BD" sz="6600" dirty="0">
                <a:latin typeface="NikoshBAN" panose="02000000000000000000" pitchFamily="2" charset="0"/>
                <a:cs typeface="NikoshBAN" panose="02000000000000000000" pitchFamily="2" charset="0"/>
              </a:rPr>
              <a:t>                 </a:t>
            </a:r>
            <a:r>
              <a:rPr lang="en-US" sz="6600" dirty="0" err="1">
                <a:latin typeface="NikoshBAN" panose="02000000000000000000" pitchFamily="2" charset="0"/>
                <a:cs typeface="NikoshBAN" panose="02000000000000000000" pitchFamily="2" charset="0"/>
              </a:rPr>
              <a:t>পরিচিতি</a:t>
            </a:r>
            <a:r>
              <a:rPr lang="en-US" sz="6600" dirty="0">
                <a:latin typeface="NikoshBAN" panose="02000000000000000000" pitchFamily="2" charset="0"/>
                <a:cs typeface="NikoshBAN" panose="02000000000000000000" pitchFamily="2" charset="0"/>
              </a:rPr>
              <a:t> </a:t>
            </a:r>
          </a:p>
        </p:txBody>
      </p:sp>
      <p:sp>
        <p:nvSpPr>
          <p:cNvPr id="3" name="Content Placeholder 2"/>
          <p:cNvSpPr>
            <a:spLocks noGrp="1"/>
          </p:cNvSpPr>
          <p:nvPr>
            <p:ph idx="1"/>
          </p:nvPr>
        </p:nvSpPr>
        <p:spPr>
          <a:xfrm>
            <a:off x="1143000" y="2438400"/>
            <a:ext cx="7055906" cy="3350417"/>
          </a:xfrm>
        </p:spPr>
        <p:txBody>
          <a:bodyPr>
            <a:noAutofit/>
          </a:bodyPr>
          <a:lstStyle/>
          <a:p>
            <a:pPr marL="0" indent="0">
              <a:buNone/>
            </a:pP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শ্যামল</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চক্রবর্ত্তী</a:t>
            </a:r>
            <a:r>
              <a:rPr lang="en-US" sz="4400" dirty="0">
                <a:latin typeface="NikoshBAN" panose="02000000000000000000" pitchFamily="2" charset="0"/>
                <a:cs typeface="NikoshBAN" panose="02000000000000000000" pitchFamily="2" charset="0"/>
              </a:rPr>
              <a:t> </a:t>
            </a:r>
          </a:p>
          <a:p>
            <a:pPr marL="0" indent="0">
              <a:buNone/>
            </a:pP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সহকারী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অধ্যাপক</a:t>
            </a:r>
            <a:r>
              <a:rPr lang="en-US" sz="4400" dirty="0">
                <a:latin typeface="NikoshBAN" panose="02000000000000000000" pitchFamily="2" charset="0"/>
                <a:cs typeface="NikoshBAN" panose="02000000000000000000" pitchFamily="2" charset="0"/>
              </a:rPr>
              <a:t> </a:t>
            </a:r>
          </a:p>
          <a:p>
            <a:pPr marL="0" indent="0">
              <a:buNone/>
            </a:pPr>
            <a:r>
              <a:rPr lang="en-US" sz="4400" dirty="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অর্থনীতি</a:t>
            </a:r>
            <a:r>
              <a:rPr lang="en-US" sz="4400" dirty="0" smtClean="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বিভাগ</a:t>
            </a:r>
            <a:r>
              <a:rPr lang="en-US" sz="4400" dirty="0">
                <a:latin typeface="NikoshBAN" panose="02000000000000000000" pitchFamily="2" charset="0"/>
                <a:cs typeface="NikoshBAN" panose="02000000000000000000" pitchFamily="2" charset="0"/>
              </a:rPr>
              <a:t> </a:t>
            </a:r>
          </a:p>
          <a:p>
            <a:pPr marL="0" indent="0">
              <a:buNone/>
            </a:pP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কানকিরহাট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কলেজ</a:t>
            </a:r>
            <a:r>
              <a:rPr lang="en-US" sz="4400" dirty="0">
                <a:latin typeface="NikoshBAN" panose="02000000000000000000" pitchFamily="2" charset="0"/>
                <a:cs typeface="NikoshBAN" panose="02000000000000000000" pitchFamily="2" charset="0"/>
              </a:rPr>
              <a:t> </a:t>
            </a:r>
          </a:p>
          <a:p>
            <a:pPr marL="0" indent="0">
              <a:buNone/>
            </a:pPr>
            <a:r>
              <a:rPr lang="en-US" sz="4400" dirty="0">
                <a:latin typeface="NikoshBAN" panose="02000000000000000000" pitchFamily="2" charset="0"/>
                <a:cs typeface="NikoshBAN" panose="02000000000000000000" pitchFamily="2" charset="0"/>
              </a:rPr>
              <a:t>         </a:t>
            </a:r>
          </a:p>
          <a:p>
            <a:pPr marL="0" indent="0">
              <a:buNone/>
            </a:pPr>
            <a:r>
              <a:rPr lang="en-US" sz="4400" dirty="0">
                <a:latin typeface="NikoshBAN" panose="02000000000000000000" pitchFamily="2" charset="0"/>
                <a:cs typeface="NikoshBAN" panose="02000000000000000000" pitchFamily="2" charset="0"/>
              </a:rPr>
              <a:t>  </a:t>
            </a:r>
            <a:endParaRPr lang="en-US" sz="4000" dirty="0">
              <a:cs typeface="NikoshBAN" panose="02000000000000000000" pitchFamily="2" charset="0"/>
            </a:endParaRPr>
          </a:p>
        </p:txBody>
      </p:sp>
    </p:spTree>
    <p:extLst>
      <p:ext uri="{BB962C8B-B14F-4D97-AF65-F5344CB8AC3E}">
        <p14:creationId xmlns:p14="http://schemas.microsoft.com/office/powerpoint/2010/main" val="64442262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828800"/>
            <a:ext cx="6019800" cy="2514599"/>
          </a:xfrm>
        </p:spPr>
        <p:txBody>
          <a:bodyPr>
            <a:normAutofit fontScale="85000" lnSpcReduction="20000"/>
          </a:bodyPr>
          <a:lstStyle/>
          <a:p>
            <a:pPr marL="0" indent="0">
              <a:buNone/>
            </a:pPr>
            <a:r>
              <a:rPr lang="bn-BD" sz="13800" dirty="0" smtClean="0">
                <a:latin typeface="NikoshBAN" pitchFamily="2" charset="0"/>
                <a:cs typeface="NikoshBAN" pitchFamily="2" charset="0"/>
              </a:rPr>
              <a:t>    </a:t>
            </a:r>
            <a:r>
              <a:rPr lang="bn-BD" sz="8000" dirty="0" smtClean="0">
                <a:latin typeface="NikoshBAN" pitchFamily="2" charset="0"/>
                <a:cs typeface="NikoshBAN" pitchFamily="2" charset="0"/>
              </a:rPr>
              <a:t>শ্রেণি দ্বাদশ  </a:t>
            </a:r>
          </a:p>
          <a:p>
            <a:pPr marL="0" indent="0">
              <a:buNone/>
            </a:pPr>
            <a:r>
              <a:rPr lang="bn-BD" sz="8000" dirty="0" smtClean="0">
                <a:latin typeface="NikoshBAN" pitchFamily="2" charset="0"/>
                <a:cs typeface="NikoshBAN" pitchFamily="2" charset="0"/>
              </a:rPr>
              <a:t>  </a:t>
            </a:r>
            <a:r>
              <a:rPr lang="en-US" sz="8000" dirty="0" smtClean="0">
                <a:latin typeface="NikoshBAN" pitchFamily="2" charset="0"/>
                <a:cs typeface="NikoshBAN" pitchFamily="2" charset="0"/>
              </a:rPr>
              <a:t> </a:t>
            </a:r>
            <a:r>
              <a:rPr lang="bn-BD" sz="8000" dirty="0" smtClean="0">
                <a:latin typeface="NikoshBAN" pitchFamily="2" charset="0"/>
                <a:cs typeface="NikoshBAN" pitchFamily="2" charset="0"/>
              </a:rPr>
              <a:t>অর্থনীতি </a:t>
            </a:r>
            <a:r>
              <a:rPr lang="en-US" sz="8000" dirty="0" smtClean="0">
                <a:latin typeface="NikoshBAN" pitchFamily="2" charset="0"/>
                <a:cs typeface="NikoshBAN" pitchFamily="2" charset="0"/>
              </a:rPr>
              <a:t>2</a:t>
            </a:r>
            <a:r>
              <a:rPr lang="bn-BD" sz="8000" dirty="0" smtClean="0">
                <a:latin typeface="NikoshBAN" pitchFamily="2" charset="0"/>
                <a:cs typeface="NikoshBAN" pitchFamily="2" charset="0"/>
              </a:rPr>
              <a:t>য় পত্র ।  </a:t>
            </a:r>
            <a:endParaRPr lang="en-US" sz="8000" dirty="0">
              <a:latin typeface="NikoshBAN" pitchFamily="2" charset="0"/>
              <a:cs typeface="NikoshBAN" pitchFamily="2" charset="0"/>
            </a:endParaRPr>
          </a:p>
        </p:txBody>
      </p:sp>
    </p:spTree>
    <p:extLst>
      <p:ext uri="{BB962C8B-B14F-4D97-AF65-F5344CB8AC3E}">
        <p14:creationId xmlns:p14="http://schemas.microsoft.com/office/powerpoint/2010/main" val="422237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71600"/>
            <a:ext cx="4114800" cy="990599"/>
          </a:xfrm>
        </p:spPr>
        <p:txBody>
          <a:bodyPr>
            <a:noAutofit/>
          </a:bodyPr>
          <a:lstStyle/>
          <a:p>
            <a:r>
              <a:rPr lang="bn-BD" sz="6600" dirty="0" smtClean="0">
                <a:latin typeface="NikoshBAN" panose="02000000000000000000" pitchFamily="2" charset="0"/>
                <a:cs typeface="NikoshBAN" panose="02000000000000000000" pitchFamily="2" charset="0"/>
              </a:rPr>
              <a:t>পাঠ</a:t>
            </a:r>
            <a:r>
              <a:rPr lang="en-US" sz="6600" dirty="0" smtClean="0"/>
              <a:t> </a:t>
            </a:r>
            <a:r>
              <a:rPr lang="bn-BD" sz="6600" dirty="0" smtClean="0">
                <a:latin typeface="NikoshBAN" panose="02000000000000000000" pitchFamily="2" charset="0"/>
                <a:cs typeface="NikoshBAN" panose="02000000000000000000" pitchFamily="2" charset="0"/>
              </a:rPr>
              <a:t>শিরোনাম</a:t>
            </a:r>
            <a:r>
              <a:rPr lang="bn-BD" sz="6600" dirty="0" smtClean="0"/>
              <a:t>  </a:t>
            </a:r>
            <a:endParaRPr lang="en-US" sz="6600" dirty="0"/>
          </a:p>
        </p:txBody>
      </p:sp>
      <p:sp>
        <p:nvSpPr>
          <p:cNvPr id="3" name="Subtitle 2"/>
          <p:cNvSpPr>
            <a:spLocks noGrp="1"/>
          </p:cNvSpPr>
          <p:nvPr>
            <p:ph type="subTitle" idx="1"/>
          </p:nvPr>
        </p:nvSpPr>
        <p:spPr>
          <a:xfrm>
            <a:off x="228600" y="2819400"/>
            <a:ext cx="9144000" cy="2133600"/>
          </a:xfrm>
        </p:spPr>
        <p:txBody>
          <a:bodyPr>
            <a:noAutofit/>
          </a:bodyPr>
          <a:lstStyle/>
          <a:p>
            <a:pPr algn="l"/>
            <a:r>
              <a:rPr lang="bn-BD" sz="6000" dirty="0" smtClean="0">
                <a:solidFill>
                  <a:schemeClr val="tx1"/>
                </a:solidFill>
                <a:latin typeface="NikoshBAN" pitchFamily="2" charset="0"/>
                <a:cs typeface="NikoshBAN" pitchFamily="2" charset="0"/>
              </a:rPr>
              <a:t> পুঁজিবাজার [</a:t>
            </a:r>
            <a:r>
              <a:rPr lang="en-US" sz="6000" dirty="0" err="1" smtClean="0">
                <a:solidFill>
                  <a:schemeClr val="tx1"/>
                </a:solidFill>
                <a:latin typeface="NikoshBAN" pitchFamily="2" charset="0"/>
                <a:cs typeface="NikoshBAN" pitchFamily="2" charset="0"/>
              </a:rPr>
              <a:t>শেয়ার</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মার্কেট</a:t>
            </a:r>
            <a:r>
              <a:rPr lang="en-US" sz="6000" dirty="0" smtClean="0">
                <a:solidFill>
                  <a:schemeClr val="tx1"/>
                </a:solidFill>
                <a:latin typeface="NikoshBAN" pitchFamily="2" charset="0"/>
                <a:cs typeface="NikoshBAN" pitchFamily="2" charset="0"/>
              </a:rPr>
              <a:t> ও </a:t>
            </a:r>
            <a:r>
              <a:rPr lang="en-US" sz="6000" dirty="0" err="1" smtClean="0">
                <a:solidFill>
                  <a:schemeClr val="tx1"/>
                </a:solidFill>
                <a:latin typeface="NikoshBAN" pitchFamily="2" charset="0"/>
                <a:cs typeface="NikoshBAN" pitchFamily="2" charset="0"/>
              </a:rPr>
              <a:t>বন্ড</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মার্কেট</a:t>
            </a:r>
            <a:r>
              <a:rPr lang="en-US" sz="6000" dirty="0" smtClean="0">
                <a:solidFill>
                  <a:schemeClr val="tx1"/>
                </a:solidFill>
                <a:latin typeface="NikoshBAN" pitchFamily="2" charset="0"/>
                <a:cs typeface="NikoshBAN" pitchFamily="2" charset="0"/>
              </a:rPr>
              <a:t> </a:t>
            </a:r>
            <a:r>
              <a:rPr lang="bn-BD" sz="6000" dirty="0" smtClean="0">
                <a:solidFill>
                  <a:schemeClr val="tx1"/>
                </a:solidFill>
                <a:latin typeface="NikoshBAN" pitchFamily="2" charset="0"/>
                <a:cs typeface="NikoshBAN" pitchFamily="2" charset="0"/>
              </a:rPr>
              <a:t>]</a:t>
            </a:r>
            <a:endParaRPr lang="en-SG" sz="6000" dirty="0" smtClean="0">
              <a:solidFill>
                <a:schemeClr val="tx1"/>
              </a:solidFill>
              <a:latin typeface="NikoshBAN" pitchFamily="2" charset="0"/>
              <a:cs typeface="NikoshBAN" pitchFamily="2" charset="0"/>
            </a:endParaRPr>
          </a:p>
          <a:p>
            <a:pPr algn="l"/>
            <a:r>
              <a:rPr lang="bn-BD" sz="6000" dirty="0" smtClean="0">
                <a:solidFill>
                  <a:schemeClr val="tx1"/>
                </a:solidFill>
                <a:latin typeface="NikoshBAN" pitchFamily="2" charset="0"/>
                <a:cs typeface="NikoshBAN" pitchFamily="2" charset="0"/>
              </a:rPr>
              <a:t>         </a:t>
            </a:r>
            <a:r>
              <a:rPr lang="en-US" sz="6000" dirty="0" smtClean="0">
                <a:solidFill>
                  <a:schemeClr val="tx1"/>
                </a:solidFill>
                <a:latin typeface="NikoshBAN" pitchFamily="2" charset="0"/>
                <a:cs typeface="NikoshBAN" pitchFamily="2" charset="0"/>
              </a:rPr>
              <a:t> </a:t>
            </a:r>
            <a:endParaRPr lang="en-US" sz="6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17420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85800"/>
            <a:ext cx="3124201" cy="990599"/>
          </a:xfrm>
        </p:spPr>
        <p:txBody>
          <a:bodyPr>
            <a:normAutofit fontScale="90000"/>
          </a:bodyPr>
          <a:lstStyle/>
          <a:p>
            <a:pPr algn="l"/>
            <a:r>
              <a:rPr lang="bn-BD" dirty="0" smtClean="0">
                <a:latin typeface="NikoshBAN" pitchFamily="2" charset="0"/>
                <a:cs typeface="NikoshBAN" pitchFamily="2" charset="0"/>
              </a:rPr>
              <a:t>  </a:t>
            </a:r>
            <a:r>
              <a:rPr lang="bn-BD" sz="8000" dirty="0" smtClean="0">
                <a:latin typeface="NikoshBAN" pitchFamily="2" charset="0"/>
                <a:cs typeface="NikoshBAN" pitchFamily="2" charset="0"/>
              </a:rPr>
              <a:t>শিখনফল     </a:t>
            </a:r>
            <a:endParaRPr lang="en-US" sz="8000" dirty="0">
              <a:latin typeface="NikoshBAN" pitchFamily="2" charset="0"/>
              <a:cs typeface="NikoshBAN" pitchFamily="2" charset="0"/>
            </a:endParaRPr>
          </a:p>
        </p:txBody>
      </p:sp>
      <p:sp>
        <p:nvSpPr>
          <p:cNvPr id="3" name="Subtitle 2"/>
          <p:cNvSpPr>
            <a:spLocks noGrp="1"/>
          </p:cNvSpPr>
          <p:nvPr>
            <p:ph type="subTitle" idx="1"/>
          </p:nvPr>
        </p:nvSpPr>
        <p:spPr>
          <a:xfrm>
            <a:off x="914400" y="1828800"/>
            <a:ext cx="7696200" cy="3200400"/>
          </a:xfrm>
        </p:spPr>
        <p:txBody>
          <a:bodyPr>
            <a:noAutofit/>
          </a:bodyPr>
          <a:lstStyle/>
          <a:p>
            <a:pPr algn="l"/>
            <a:r>
              <a:rPr lang="bn-IN" sz="4000" dirty="0" smtClean="0">
                <a:solidFill>
                  <a:schemeClr val="tx1"/>
                </a:solidFill>
              </a:rPr>
              <a:t>১। বন্ড মার্কেটের ধারনা ব্যাখ্যা করতে পারবে। </a:t>
            </a:r>
          </a:p>
          <a:p>
            <a:pPr algn="l"/>
            <a:r>
              <a:rPr lang="bn-IN" sz="4000" dirty="0" smtClean="0">
                <a:solidFill>
                  <a:schemeClr val="tx1"/>
                </a:solidFill>
              </a:rPr>
              <a:t>২। অর্থায়নের উৎস হিসাবে </a:t>
            </a:r>
            <a:r>
              <a:rPr lang="bn-BD" sz="4000" dirty="0" smtClean="0">
                <a:solidFill>
                  <a:schemeClr val="tx1"/>
                </a:solidFill>
              </a:rPr>
              <a:t>শেয়ার মার্কেটের</a:t>
            </a:r>
            <a:r>
              <a:rPr lang="bn-IN" sz="4000" dirty="0" smtClean="0">
                <a:solidFill>
                  <a:schemeClr val="tx1"/>
                </a:solidFill>
              </a:rPr>
              <a:t> </a:t>
            </a:r>
            <a:r>
              <a:rPr lang="bn-BD" sz="4000" dirty="0" smtClean="0">
                <a:solidFill>
                  <a:schemeClr val="tx1"/>
                </a:solidFill>
              </a:rPr>
              <a:t>সাথে</a:t>
            </a:r>
            <a:r>
              <a:rPr lang="bn-IN" sz="4000" dirty="0" smtClean="0">
                <a:solidFill>
                  <a:schemeClr val="tx1"/>
                </a:solidFill>
              </a:rPr>
              <a:t> বন্ড মার্কেটের </a:t>
            </a:r>
            <a:r>
              <a:rPr lang="bn-BD" sz="4000" dirty="0" smtClean="0">
                <a:solidFill>
                  <a:schemeClr val="tx1"/>
                </a:solidFill>
              </a:rPr>
              <a:t> তুলনা করতে পারবে । </a:t>
            </a:r>
            <a:endParaRPr lang="bn-BD" sz="4000" dirty="0">
              <a:solidFill>
                <a:schemeClr val="tx1"/>
              </a:solidFill>
            </a:endParaRPr>
          </a:p>
          <a:p>
            <a:pPr algn="l"/>
            <a:r>
              <a:rPr lang="bn-BD" sz="4000" dirty="0" smtClean="0">
                <a:solidFill>
                  <a:schemeClr val="tx1"/>
                </a:solidFill>
              </a:rPr>
              <a:t> </a:t>
            </a:r>
            <a:endParaRPr lang="en-US" sz="4000" dirty="0">
              <a:solidFill>
                <a:schemeClr val="tx1"/>
              </a:solidFill>
            </a:endParaRPr>
          </a:p>
        </p:txBody>
      </p:sp>
    </p:spTree>
    <p:extLst>
      <p:ext uri="{BB962C8B-B14F-4D97-AF65-F5344CB8AC3E}">
        <p14:creationId xmlns:p14="http://schemas.microsoft.com/office/powerpoint/2010/main" val="72462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iterate type="wd">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iterate type="wd">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3505200" cy="762000"/>
          </a:xfrm>
        </p:spPr>
        <p:txBody>
          <a:bodyPr>
            <a:noAutofit/>
          </a:bodyPr>
          <a:lstStyle/>
          <a:p>
            <a:pPr algn="l"/>
            <a:r>
              <a:rPr lang="bn-IN" sz="6600" dirty="0" smtClean="0">
                <a:latin typeface="NikoshBAN" pitchFamily="2" charset="0"/>
                <a:cs typeface="NikoshBAN" pitchFamily="2" charset="0"/>
              </a:rPr>
              <a:t> বন্ড</a:t>
            </a:r>
            <a:r>
              <a:rPr lang="bn-BD" sz="6600" dirty="0" smtClean="0">
                <a:latin typeface="NikoshBAN" pitchFamily="2" charset="0"/>
                <a:cs typeface="NikoshBAN" pitchFamily="2" charset="0"/>
              </a:rPr>
              <a:t> মার্কেট   </a:t>
            </a:r>
            <a:endParaRPr lang="en-US" sz="6600" dirty="0">
              <a:latin typeface="NikoshBAN" pitchFamily="2" charset="0"/>
              <a:cs typeface="NikoshBAN" pitchFamily="2" charset="0"/>
            </a:endParaRPr>
          </a:p>
        </p:txBody>
      </p:sp>
      <p:sp>
        <p:nvSpPr>
          <p:cNvPr id="5" name="Title 1"/>
          <p:cNvSpPr txBox="1">
            <a:spLocks/>
          </p:cNvSpPr>
          <p:nvPr/>
        </p:nvSpPr>
        <p:spPr>
          <a:xfrm>
            <a:off x="152399" y="914400"/>
            <a:ext cx="8839201" cy="541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err="1" smtClean="0">
                <a:latin typeface="NikoshBAN" pitchFamily="2" charset="0"/>
                <a:cs typeface="NikoshBAN" pitchFamily="2" charset="0"/>
              </a:rPr>
              <a:t>দীর্ঘমেয়াদি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অর্থায়নের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অন্যতম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উৎস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বন্ড</a:t>
            </a:r>
            <a:r>
              <a:rPr lang="en-US" dirty="0" smtClean="0">
                <a:latin typeface="NikoshBAN" pitchFamily="2" charset="0"/>
                <a:cs typeface="NikoshBAN" pitchFamily="2" charset="0"/>
              </a:rPr>
              <a:t> (Bond)।</a:t>
            </a:r>
            <a:r>
              <a:rPr lang="en-US" dirty="0" err="1" smtClean="0">
                <a:latin typeface="NikoshBAN" pitchFamily="2" charset="0"/>
                <a:cs typeface="NikoshBAN" pitchFamily="2" charset="0"/>
              </a:rPr>
              <a:t>এতে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ঋণের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পরিমান,সুদের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হার,পরিশোধের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সময়কাল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আরও</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শর্তাবলি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উল্লেখ</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থাকে।কর্পোরেশন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সরকার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এরূপ</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বন্ড</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ইস্যু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অতএব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দীর্ঘমেয়াদি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অর্থায়নের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প্রয়োজনে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সরকার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কর্পোরেশন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ঋণের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পরিমান,সুদের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হার,পরিশোধ</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অন্যান্য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ঋণের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দলিল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ইস্যু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বন্ড</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192768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iterate type="wd">
                                    <p:tmPct val="10000"/>
                                  </p:iterate>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305800" cy="5632311"/>
          </a:xfrm>
          <a:prstGeom prst="rect">
            <a:avLst/>
          </a:prstGeom>
          <a:noFill/>
        </p:spPr>
        <p:txBody>
          <a:bodyPr wrap="square" rtlCol="0">
            <a:spAutoFit/>
          </a:bodyPr>
          <a:lstStyle/>
          <a:p>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সাধারণত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ভাবে</a:t>
            </a:r>
            <a:r>
              <a:rPr lang="en-US" sz="3600" dirty="0" smtClean="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বন্ড ইস্যু করা হয়।</a:t>
            </a:r>
          </a:p>
          <a:p>
            <a:r>
              <a:rPr lang="bn-IN" sz="3600" dirty="0" smtClean="0">
                <a:latin typeface="NikoshBAN" panose="02000000000000000000" pitchFamily="2" charset="0"/>
                <a:cs typeface="NikoshBAN" panose="02000000000000000000" pitchFamily="2" charset="0"/>
              </a:rPr>
              <a:t>১।লিখিত মূল্যে</a:t>
            </a:r>
          </a:p>
          <a:p>
            <a:r>
              <a:rPr lang="bn-IN" sz="3600" dirty="0" smtClean="0">
                <a:latin typeface="NikoshBAN" panose="02000000000000000000" pitchFamily="2" charset="0"/>
                <a:cs typeface="NikoshBAN" panose="02000000000000000000" pitchFamily="2" charset="0"/>
              </a:rPr>
              <a:t>২।প্রিমিয়াম সহ </a:t>
            </a:r>
          </a:p>
          <a:p>
            <a:r>
              <a:rPr lang="bn-IN" sz="3600" dirty="0" smtClean="0">
                <a:latin typeface="NikoshBAN" panose="02000000000000000000" pitchFamily="2" charset="0"/>
                <a:cs typeface="NikoshBAN" panose="02000000000000000000" pitchFamily="2" charset="0"/>
              </a:rPr>
              <a:t>৩।বাট্টার মাধ্যমে।</a:t>
            </a:r>
            <a:endParaRPr lang="bn-IN" sz="3600" u="sng" dirty="0" smtClean="0">
              <a:latin typeface="NikoshBAN" panose="02000000000000000000" pitchFamily="2" charset="0"/>
              <a:cs typeface="NikoshBAN" panose="02000000000000000000" pitchFamily="2" charset="0"/>
            </a:endParaRPr>
          </a:p>
          <a:p>
            <a:r>
              <a:rPr lang="bn-IN" sz="3600" dirty="0" smtClean="0">
                <a:latin typeface="NikoshBAN" panose="02000000000000000000" pitchFamily="2" charset="0"/>
                <a:cs typeface="NikoshBAN" panose="02000000000000000000" pitchFamily="2" charset="0"/>
              </a:rPr>
              <a:t>বন্ডে ঋণের পরিমাণ, মেয়াদ,সুদের হার,ইত্যাদি সুস্পষ্টভাবে লিখিত থাকে।  বন্ড ক্রয়ের মাধ্যমে ক্রেতা ঋণ দাতায় পরিণত হয়।</a:t>
            </a:r>
          </a:p>
          <a:p>
            <a:r>
              <a:rPr lang="bn-IN" sz="3600" dirty="0" smtClean="0">
                <a:latin typeface="NikoshBAN" panose="02000000000000000000" pitchFamily="2" charset="0"/>
                <a:cs typeface="NikoshBAN" panose="02000000000000000000" pitchFamily="2" charset="0"/>
              </a:rPr>
              <a:t>এ খাত থাকে বিনিয়োগকারী নির্দিষ্ট হারে সুদ পায়।তাই বন্ড থেকে আয় বা মুনাফা নির্দিষ্ট এবং সুনিশ্চিত।কোম্পানির লাভ হোক বা না হোক সুদ পরিশোধ করতেই হয়।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69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8077200" cy="4154984"/>
          </a:xfrm>
          <a:prstGeom prst="rect">
            <a:avLst/>
          </a:prstGeom>
        </p:spPr>
        <p:txBody>
          <a:bodyPr wrap="square">
            <a:spAutoFit/>
          </a:bodyPr>
          <a:lstStyle/>
          <a:p>
            <a:r>
              <a:rPr lang="bn-IN" sz="4400" dirty="0">
                <a:latin typeface="NikoshBAN" panose="02000000000000000000" pitchFamily="2" charset="0"/>
                <a:cs typeface="NikoshBAN" panose="02000000000000000000" pitchFamily="2" charset="0"/>
              </a:rPr>
              <a:t>কোম্পানির লাভ হোক বা না হোক সুদ পরিশোধ করতেই হয়।  </a:t>
            </a:r>
            <a:endParaRPr lang="en-US" sz="4400" dirty="0">
              <a:latin typeface="NikoshBAN" panose="02000000000000000000" pitchFamily="2" charset="0"/>
              <a:cs typeface="NikoshBAN" panose="02000000000000000000" pitchFamily="2" charset="0"/>
            </a:endParaRPr>
          </a:p>
          <a:p>
            <a:r>
              <a:rPr lang="bn-IN" sz="4400" dirty="0" smtClean="0">
                <a:latin typeface="NikoshBAN" panose="02000000000000000000" pitchFamily="2" charset="0"/>
                <a:cs typeface="NikoshBAN" panose="02000000000000000000" pitchFamily="2" charset="0"/>
              </a:rPr>
              <a:t>বন্ডের মালিকগণ কারবারের কোনো দায় বহন করে না। তাই বন্ডে বিনিয়োগে ঝুঁকি নেই কিন্তু মুনাফা নির্দিষ্ট ও সুনিশ্চিত।   </a:t>
            </a:r>
          </a:p>
          <a:p>
            <a:r>
              <a:rPr lang="bn-IN" sz="4400" dirty="0" smtClean="0">
                <a:latin typeface="NikoshBAN" panose="02000000000000000000" pitchFamily="2" charset="0"/>
                <a:cs typeface="NikoshBAN" panose="02000000000000000000" pitchFamily="2" charset="0"/>
              </a:rPr>
              <a:t> </a:t>
            </a:r>
            <a:endParaRPr lang="en-US" sz="4400" dirty="0"/>
          </a:p>
        </p:txBody>
      </p:sp>
    </p:spTree>
    <p:extLst>
      <p:ext uri="{BB962C8B-B14F-4D97-AF65-F5344CB8AC3E}">
        <p14:creationId xmlns:p14="http://schemas.microsoft.com/office/powerpoint/2010/main" val="221682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248400"/>
          </a:xfrm>
        </p:spPr>
        <p:txBody>
          <a:bodyPr>
            <a:noAutofit/>
          </a:bodyPr>
          <a:lstStyle/>
          <a:p>
            <a:pPr algn="l"/>
            <a:r>
              <a:rPr lang="bn-BD" sz="4000" dirty="0" smtClean="0">
                <a:latin typeface="NikoshBAN" pitchFamily="2" charset="0"/>
                <a:cs typeface="NikoshBAN" pitchFamily="2" charset="0"/>
              </a:rPr>
              <a:t>শেয়া</a:t>
            </a:r>
            <a:r>
              <a:rPr lang="bn-IN" sz="4000" dirty="0" smtClean="0">
                <a:latin typeface="NikoshBAN" pitchFamily="2" charset="0"/>
                <a:cs typeface="NikoshBAN" pitchFamily="2" charset="0"/>
              </a:rPr>
              <a:t>র মার্কেটে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বিনিয়োগের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ঝুঁকি</a:t>
            </a:r>
            <a:r>
              <a:rPr lang="en-US" sz="4000" dirty="0" smtClean="0">
                <a:latin typeface="NikoshBAN" pitchFamily="2" charset="0"/>
                <a:cs typeface="NikoshBAN" pitchFamily="2" charset="0"/>
              </a:rPr>
              <a:t> ও  </a:t>
            </a:r>
            <a:r>
              <a:rPr lang="en-US" sz="4000" dirty="0" err="1" smtClean="0">
                <a:latin typeface="NikoshBAN" pitchFamily="2" charset="0"/>
                <a:cs typeface="NikoshBAN" pitchFamily="2" charset="0"/>
              </a:rPr>
              <a:t>অনিশ্চয়তা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থাকলে</a:t>
            </a:r>
            <a:r>
              <a:rPr lang="en-US" sz="4000" dirty="0" smtClean="0">
                <a:latin typeface="NikoshBAN" pitchFamily="2" charset="0"/>
                <a:cs typeface="NikoshBAN" pitchFamily="2" charset="0"/>
              </a:rPr>
              <a:t> ও </a:t>
            </a:r>
            <a:r>
              <a:rPr lang="en-US" sz="4000" dirty="0" err="1" smtClean="0">
                <a:latin typeface="NikoshBAN" pitchFamily="2" charset="0"/>
                <a:cs typeface="NikoshBAN" pitchFamily="2" charset="0"/>
              </a:rPr>
              <a:t>সবচেয়ে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অধিক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মুনাফা</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পাওয়ার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সম্ভাবনা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বেশী</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দীর্ঘমেয়াদি</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ঋণযোগ্য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তহবিলের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বাজার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পুঁজি</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বাজার।অর্থায়নের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কয়টি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উৎস</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রয়েছে</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মধ্যে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এটি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অন্যতম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পুঁজি</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বাজার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থেকে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অর্থায়নের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প্রধান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মাধ্যম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কোম্পানির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শেয়ার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পুঁজি</a:t>
            </a:r>
            <a:r>
              <a:rPr lang="bn-IN" sz="4000" dirty="0" smtClean="0">
                <a:latin typeface="NikoshBAN" pitchFamily="2" charset="0"/>
                <a:cs typeface="NikoshBAN" pitchFamily="2" charset="0"/>
              </a:rPr>
              <a:t> </a:t>
            </a:r>
            <a:r>
              <a:rPr lang="en-US" sz="4000" dirty="0" err="1" smtClean="0">
                <a:latin typeface="NikoshBAN" pitchFamily="2" charset="0"/>
                <a:cs typeface="NikoshBAN" pitchFamily="2" charset="0"/>
              </a:rPr>
              <a:t>বাজারে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শেয়ার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মুনাফা</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পাওয়া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অনিশ্চত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হলেও</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অধিক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মুনাফা</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পাওয়ার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সম্ভাবনা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বেশী</a:t>
            </a:r>
            <a:r>
              <a:rPr lang="en-US" sz="4000" dirty="0" smtClean="0">
                <a:latin typeface="NikoshBAN" pitchFamily="2" charset="0"/>
                <a:cs typeface="NikoshBAN" pitchFamily="2" charset="0"/>
              </a:rPr>
              <a:t> । </a:t>
            </a:r>
            <a:r>
              <a:rPr lang="en-US" sz="4000" dirty="0" err="1" smtClean="0">
                <a:latin typeface="NikoshBAN" pitchFamily="2" charset="0"/>
                <a:cs typeface="NikoshBAN" pitchFamily="2" charset="0"/>
              </a:rPr>
              <a:t>শেয়ার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মূল্যের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অস্বাভাবিক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উঠানামা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মূলধনের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অভাব</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ইত্যাদি</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কারণে</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মুনাফা</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পাওয়া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অনিশ্চিত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পড়ে</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7021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606</TotalTime>
  <Words>522</Words>
  <Application>Microsoft Office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NikoshBAN</vt:lpstr>
      <vt:lpstr>Vrinda</vt:lpstr>
      <vt:lpstr>Wingdings 3</vt:lpstr>
      <vt:lpstr>Ion</vt:lpstr>
      <vt:lpstr>শুভেচ্ছা</vt:lpstr>
      <vt:lpstr>                 পরিচিতি </vt:lpstr>
      <vt:lpstr>PowerPoint Presentation</vt:lpstr>
      <vt:lpstr>পাঠ শিরোনাম  </vt:lpstr>
      <vt:lpstr>  শিখনফল     </vt:lpstr>
      <vt:lpstr> বন্ড মার্কেট   </vt:lpstr>
      <vt:lpstr>PowerPoint Presentation</vt:lpstr>
      <vt:lpstr>PowerPoint Presentation</vt:lpstr>
      <vt:lpstr>শেয়ার মার্কেটে বিনিয়োগের ঝুঁকি ও  অনিশ্চয়তা থাকলে ও সবচেয়ে অধিক  মুনাফা পাওয়ার সম্ভাবনা বেশী। দীর্ঘমেয়াদি ঋণযোগ্য তহবিলের বাজার হলো পুঁজি  বাজার।অর্থায়নের যে কয়টি উৎস রয়েছে তার মধ্যে এটি অন্যতম। পুঁজি বাজার থেকে অর্থায়নের প্রধান মাধ্যম হলো কোম্পানির শেয়ার ।পুঁজি বাজারে শেয়ার ক্রয় করার পর মুনাফা পাওয়া অনিশ্চত হলেও অধিক মুনাফা পাওয়ার সম্ভাবনা বেশী । শেয়ার মূল্যের অস্বাভাবিক উঠানামা, মূলধনের অভাব ইত্যাদি কারণে মুনাফা পাওয়া অনিশ্চিত হয়ে পড়ে।  </vt:lpstr>
      <vt:lpstr>PowerPoint Presentation</vt:lpstr>
      <vt:lpstr>  শেয়ার মার্কেট ও বন্ড বাজার  </vt:lpstr>
      <vt:lpstr>         মূল্যায়ন </vt:lpstr>
      <vt:lpstr>            বাড়ির কাজ </vt:lpstr>
      <vt:lpstr> ।</vt:lpstr>
      <vt:lpstr>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Alamgir Hossain</dc:creator>
  <cp:lastModifiedBy>HP</cp:lastModifiedBy>
  <cp:revision>90</cp:revision>
  <dcterms:created xsi:type="dcterms:W3CDTF">2006-08-16T00:00:00Z</dcterms:created>
  <dcterms:modified xsi:type="dcterms:W3CDTF">2020-07-09T12:32:46Z</dcterms:modified>
</cp:coreProperties>
</file>