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61" r:id="rId3"/>
    <p:sldId id="282" r:id="rId4"/>
    <p:sldId id="285" r:id="rId5"/>
    <p:sldId id="298" r:id="rId6"/>
    <p:sldId id="277" r:id="rId7"/>
    <p:sldId id="269" r:id="rId8"/>
    <p:sldId id="290" r:id="rId9"/>
    <p:sldId id="287" r:id="rId10"/>
    <p:sldId id="297" r:id="rId11"/>
    <p:sldId id="288" r:id="rId12"/>
    <p:sldId id="289" r:id="rId13"/>
    <p:sldId id="294" r:id="rId14"/>
    <p:sldId id="293" r:id="rId15"/>
    <p:sldId id="295" r:id="rId16"/>
    <p:sldId id="296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C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7941" autoAdjust="0"/>
  </p:normalViewPr>
  <p:slideViewPr>
    <p:cSldViewPr>
      <p:cViewPr>
        <p:scale>
          <a:sx n="75" d="100"/>
          <a:sy n="75" d="100"/>
        </p:scale>
        <p:origin x="-6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E9C61-191F-4188-BE51-7478F372FC1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1E086-7AEC-4607-BAA8-882A01F2C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44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1E086-7AEC-4607-BAA8-882A01F2C2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23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1E086-7AEC-4607-BAA8-882A01F2C2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8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1E086-7AEC-4607-BAA8-882A01F2C27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2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1E086-7AEC-4607-BAA8-882A01F2C27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6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F3A01B-5D04-4CF5-A52F-7D37E7F1226C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F211D2-B3F5-4063-AE2A-0C01F4F90A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320552"/>
            <a:ext cx="9144000" cy="7178552"/>
            <a:chOff x="0" y="-320552"/>
            <a:chExt cx="9144000" cy="7178552"/>
          </a:xfrm>
        </p:grpSpPr>
        <p:pic>
          <p:nvPicPr>
            <p:cNvPr id="2" name="Picture 6" descr="ros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320552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>
            <a:xfrm>
              <a:off x="1500166" y="5288340"/>
              <a:ext cx="614365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600" b="1" i="1" dirty="0" smtClean="0">
                  <a:solidFill>
                    <a:schemeClr val="accent1"/>
                  </a:solidFill>
                  <a:latin typeface="Times New Roman" pitchFamily="18" charset="0"/>
                  <a:cs typeface="Times New Roman" pitchFamily="18" charset="0"/>
                </a:rPr>
                <a:t>Welcome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825661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 Black" pitchFamily="34" charset="0"/>
              </a:rPr>
              <a:t>How to identify various kinds of </a:t>
            </a:r>
            <a:r>
              <a:rPr lang="en-US" sz="2800" dirty="0" smtClean="0">
                <a:latin typeface="Arial Black" pitchFamily="34" charset="0"/>
              </a:rPr>
              <a:t>degrees?</a:t>
            </a:r>
            <a:r>
              <a:rPr lang="en-US" sz="2800" dirty="0">
                <a:latin typeface="Arial Black" pitchFamily="34" charset="0"/>
              </a:rPr>
              <a:t/>
            </a:r>
            <a:br>
              <a:rPr lang="en-US" sz="2800" dirty="0">
                <a:latin typeface="Arial Black" pitchFamily="34" charset="0"/>
              </a:rPr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098584"/>
              </p:ext>
            </p:extLst>
          </p:nvPr>
        </p:nvGraphicFramePr>
        <p:xfrm>
          <a:off x="457200" y="1935162"/>
          <a:ext cx="8363271" cy="4374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757"/>
                <a:gridCol w="2787757"/>
                <a:gridCol w="2787757"/>
              </a:tblGrid>
              <a:tr h="677955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Positive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Comparative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Superlative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</a:tr>
              <a:tr h="677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(a) Start with</a:t>
                      </a:r>
                      <a:r>
                        <a:rPr lang="en-US" sz="2000" baseline="0" dirty="0" smtClean="0"/>
                        <a:t> ‘No other’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(a) Than any other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(a) The +superlative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11701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(b) Start with ‘Very few’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(b) Than all/most other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(b) One</a:t>
                      </a:r>
                      <a:r>
                        <a:rPr lang="en-US" sz="2000" baseline="0" dirty="0" smtClean="0"/>
                        <a:t> of the +superlative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117014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(c) As/so  adjective as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(c)</a:t>
                      </a:r>
                      <a:r>
                        <a:rPr lang="en-US" sz="2000" baseline="0" dirty="0" smtClean="0"/>
                        <a:t> Comparative form of adjective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(c)</a:t>
                      </a:r>
                      <a:r>
                        <a:rPr lang="en-US" sz="2000" baseline="0" dirty="0" smtClean="0"/>
                        <a:t> Superlative form of adjective</a:t>
                      </a:r>
                      <a:endParaRPr lang="en-US" sz="2000" dirty="0"/>
                    </a:p>
                  </a:txBody>
                  <a:tcPr marT="45714" marB="45714"/>
                </a:tc>
              </a:tr>
              <a:tr h="6779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(d) As……As/So….As</a:t>
                      </a:r>
                      <a:endParaRPr lang="en-US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(d)  Than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(d)              X</a:t>
                      </a:r>
                      <a:endParaRPr lang="en-US" sz="20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18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extBox 1048671"/>
          <p:cNvSpPr txBox="1"/>
          <p:nvPr/>
        </p:nvSpPr>
        <p:spPr>
          <a:xfrm>
            <a:off x="2699792" y="446360"/>
            <a:ext cx="2376264" cy="646331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Rule - 01</a:t>
            </a:r>
            <a:endParaRPr lang="en-GB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3" name="TextBox 1048672"/>
          <p:cNvSpPr txBox="1"/>
          <p:nvPr/>
        </p:nvSpPr>
        <p:spPr>
          <a:xfrm>
            <a:off x="138504" y="1196338"/>
            <a:ext cx="9005496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400" b="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Sup: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 </a:t>
            </a:r>
            <a:r>
              <a:rPr 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verb + the + </a:t>
            </a:r>
            <a:r>
              <a:rPr lang="en-US" altLang="en-US" sz="2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sup. form of adjective </a:t>
            </a:r>
            <a:r>
              <a:rPr lang="en-US" altLang="en-US" sz="24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extension.    </a:t>
            </a:r>
            <a:endParaRPr lang="en-GB" sz="24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4" name="TextBox 1048673"/>
          <p:cNvSpPr txBox="1"/>
          <p:nvPr/>
        </p:nvSpPr>
        <p:spPr>
          <a:xfrm>
            <a:off x="108461" y="1783079"/>
            <a:ext cx="892803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Example: He is the best boy in the class.</a:t>
            </a:r>
            <a:endParaRPr lang="en-GB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5" name="TextBox 1048674"/>
          <p:cNvSpPr txBox="1"/>
          <p:nvPr/>
        </p:nvSpPr>
        <p:spPr>
          <a:xfrm>
            <a:off x="2" y="2395219"/>
            <a:ext cx="9036496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Com: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ub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verb +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com. form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adjective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than any other +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extension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6" name="TextBox 1048675"/>
          <p:cNvSpPr txBox="1"/>
          <p:nvPr/>
        </p:nvSpPr>
        <p:spPr>
          <a:xfrm>
            <a:off x="0" y="3573016"/>
            <a:ext cx="9036497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 : He is better than any other boy in the class.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7" name="TextBox 1048676"/>
          <p:cNvSpPr txBox="1"/>
          <p:nvPr/>
        </p:nvSpPr>
        <p:spPr>
          <a:xfrm>
            <a:off x="0" y="5868310"/>
            <a:ext cx="889248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Example: No other boy in the class is as good as he.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8" name="TextBox 1048677"/>
          <p:cNvSpPr txBox="1"/>
          <p:nvPr/>
        </p:nvSpPr>
        <p:spPr>
          <a:xfrm>
            <a:off x="60670" y="4501333"/>
            <a:ext cx="8975828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sz="28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 other + extension +verb + as/so +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pos. form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adjective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as + sub.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469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2" grpId="0" animBg="1"/>
      <p:bldP spid="1048673" grpId="0"/>
      <p:bldP spid="1048674" grpId="0"/>
      <p:bldP spid="1048675" grpId="0"/>
      <p:bldP spid="1048676" grpId="0"/>
      <p:bldP spid="1048677" grpId="0"/>
      <p:bldP spid="10486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extBox 1048678"/>
          <p:cNvSpPr txBox="1"/>
          <p:nvPr/>
        </p:nvSpPr>
        <p:spPr>
          <a:xfrm>
            <a:off x="3333139" y="1"/>
            <a:ext cx="2477723" cy="707886"/>
          </a:xfrm>
          <a:prstGeom prst="rect">
            <a:avLst/>
          </a:prstGeom>
          <a:solidFill>
            <a:srgbClr val="FFFFFF"/>
          </a:solidFill>
          <a:ln w="63500">
            <a:solidFill>
              <a:srgbClr val="0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Rule:02</a:t>
            </a:r>
            <a:endParaRPr lang="en-GB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0" name="TextBox 1048679"/>
          <p:cNvSpPr txBox="1"/>
          <p:nvPr/>
        </p:nvSpPr>
        <p:spPr>
          <a:xfrm>
            <a:off x="28381" y="1120138"/>
            <a:ext cx="8908861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Sup: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ub </a:t>
            </a:r>
            <a:r>
              <a:rPr 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verb + 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one of the</a:t>
            </a:r>
            <a:r>
              <a:rPr 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alt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sup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form of adjective </a:t>
            </a:r>
            <a:r>
              <a:rPr lang="en-US" alt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extension.    </a:t>
            </a:r>
            <a:endParaRPr lang="en-GB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1" name="TextBox 1048680"/>
          <p:cNvSpPr txBox="1"/>
          <p:nvPr/>
        </p:nvSpPr>
        <p:spPr>
          <a:xfrm>
            <a:off x="46613" y="2298678"/>
            <a:ext cx="7573608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Example: He is one of the best boy in the class.</a:t>
            </a:r>
            <a:endParaRPr lang="en-GB" sz="2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2" name="TextBox 1048681"/>
          <p:cNvSpPr txBox="1"/>
          <p:nvPr/>
        </p:nvSpPr>
        <p:spPr>
          <a:xfrm>
            <a:off x="56485" y="2872272"/>
            <a:ext cx="8987945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Com: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ub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verb +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com.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form of adjective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 most other +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extension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3" name="TextBox 1048682"/>
          <p:cNvSpPr txBox="1"/>
          <p:nvPr/>
        </p:nvSpPr>
        <p:spPr>
          <a:xfrm>
            <a:off x="-4069" y="4178276"/>
            <a:ext cx="952325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 : He is better than most other boy in the class.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4" name="TextBox 1048683"/>
          <p:cNvSpPr txBox="1"/>
          <p:nvPr/>
        </p:nvSpPr>
        <p:spPr>
          <a:xfrm>
            <a:off x="108461" y="4958519"/>
            <a:ext cx="7828039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u="none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Veryfew</a:t>
            </a:r>
            <a:r>
              <a:rPr lang="en-US" sz="2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extension +verb + as/so +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pos. form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of adjective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 as + sub.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5" name="TextBox 1048684"/>
          <p:cNvSpPr txBox="1"/>
          <p:nvPr/>
        </p:nvSpPr>
        <p:spPr>
          <a:xfrm>
            <a:off x="9871" y="6051397"/>
            <a:ext cx="9285869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Example: Very few boys in the class are as good as he.</a:t>
            </a:r>
            <a:endParaRPr lang="en-GB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1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9" grpId="0" animBg="1"/>
      <p:bldP spid="1048680" grpId="0"/>
      <p:bldP spid="1048681" grpId="0"/>
      <p:bldP spid="1048682" grpId="0"/>
      <p:bldP spid="1048683" grpId="0"/>
      <p:bldP spid="1048684" grpId="0"/>
      <p:bldP spid="10486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594" y="152400"/>
            <a:ext cx="3792105" cy="4572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marL="18288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</a:p>
        </p:txBody>
      </p:sp>
      <p:sp>
        <p:nvSpPr>
          <p:cNvPr id="3" name="Rectangle 2"/>
          <p:cNvSpPr/>
          <p:nvPr/>
        </p:nvSpPr>
        <p:spPr>
          <a:xfrm>
            <a:off x="69850" y="685800"/>
            <a:ext cx="892175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rgbClr val="6644F4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6644F4"/>
                </a:solidFill>
                <a:latin typeface="Times New Roman" pitchFamily="18" charset="0"/>
                <a:cs typeface="Times New Roman" pitchFamily="18" charset="0"/>
              </a:rPr>
              <a:t>ind </a:t>
            </a:r>
            <a:r>
              <a:rPr lang="en-US" sz="2800" dirty="0">
                <a:solidFill>
                  <a:srgbClr val="6644F4"/>
                </a:solidFill>
                <a:latin typeface="Times New Roman" pitchFamily="18" charset="0"/>
                <a:cs typeface="Times New Roman" pitchFamily="18" charset="0"/>
              </a:rPr>
              <a:t>out the correct </a:t>
            </a:r>
            <a:r>
              <a:rPr lang="en-US" sz="2800" dirty="0" smtClean="0">
                <a:solidFill>
                  <a:srgbClr val="6644F4"/>
                </a:solidFill>
                <a:latin typeface="Times New Roman" pitchFamily="18" charset="0"/>
                <a:cs typeface="Times New Roman" pitchFamily="18" charset="0"/>
              </a:rPr>
              <a:t>answer from the alternatives</a:t>
            </a:r>
            <a:r>
              <a:rPr lang="en-US" sz="3200" dirty="0" smtClean="0">
                <a:solidFill>
                  <a:srgbClr val="6644F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6644F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850" y="1174173"/>
            <a:ext cx="8915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Computer </a:t>
            </a:r>
            <a:r>
              <a:rPr lang="en-US" alt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one of ..........inventions of modern science.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9850" y="2133600"/>
            <a:ext cx="2971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a. </a:t>
            </a:r>
            <a:r>
              <a:rPr lang="en-US" altLang="en-US" sz="2400" dirty="0" smtClean="0">
                <a:solidFill>
                  <a:schemeClr val="tx1"/>
                </a:solidFill>
              </a:rPr>
              <a:t>the </a:t>
            </a:r>
            <a:r>
              <a:rPr lang="en-US" altLang="en-US" sz="2400" dirty="0">
                <a:solidFill>
                  <a:schemeClr val="tx1"/>
                </a:solidFill>
              </a:rPr>
              <a:t>great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38400" y="2140527"/>
            <a:ext cx="2971800" cy="5264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b. </a:t>
            </a:r>
            <a:r>
              <a:rPr lang="en-US" altLang="en-US" sz="2400" dirty="0" smtClean="0">
                <a:solidFill>
                  <a:schemeClr val="tx1"/>
                </a:solidFill>
              </a:rPr>
              <a:t>the </a:t>
            </a:r>
            <a:r>
              <a:rPr lang="en-US" altLang="en-US" sz="2400" dirty="0">
                <a:solidFill>
                  <a:schemeClr val="tx1"/>
                </a:solidFill>
              </a:rPr>
              <a:t>greater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05400" y="2168236"/>
            <a:ext cx="2971800" cy="4987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c. </a:t>
            </a:r>
            <a:r>
              <a:rPr lang="en-US" altLang="en-US" sz="2400" dirty="0">
                <a:solidFill>
                  <a:schemeClr val="tx1"/>
                </a:solidFill>
              </a:rPr>
              <a:t>t</a:t>
            </a:r>
            <a:r>
              <a:rPr lang="en-US" altLang="en-US" sz="2400" dirty="0" smtClean="0">
                <a:solidFill>
                  <a:schemeClr val="tx1"/>
                </a:solidFill>
              </a:rPr>
              <a:t>he </a:t>
            </a:r>
            <a:r>
              <a:rPr lang="en-US" altLang="en-US" sz="2400" dirty="0">
                <a:solidFill>
                  <a:schemeClr val="tx1"/>
                </a:solidFill>
              </a:rPr>
              <a:t>greatest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2141" y="2796885"/>
            <a:ext cx="89154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2.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Padma</a:t>
            </a:r>
            <a:r>
              <a:rPr lang="en-US" altLang="en-US" sz="2400" dirty="0" smtClean="0">
                <a:solidFill>
                  <a:schemeClr val="tx1"/>
                </a:solidFill>
              </a:rPr>
              <a:t> is.....................than any other river.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7036" y="3352800"/>
            <a:ext cx="2098964" cy="5922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a. </a:t>
            </a:r>
            <a:r>
              <a:rPr lang="en-US" altLang="en-US" sz="2400" dirty="0" smtClean="0">
                <a:solidFill>
                  <a:schemeClr val="tx1"/>
                </a:solidFill>
              </a:rPr>
              <a:t>large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89595" y="3370118"/>
            <a:ext cx="2153805" cy="574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b. </a:t>
            </a:r>
            <a:r>
              <a:rPr lang="en-US" altLang="en-US" sz="2400" dirty="0" smtClean="0">
                <a:solidFill>
                  <a:schemeClr val="tx1"/>
                </a:solidFill>
              </a:rPr>
              <a:t>larger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9200" y="3361459"/>
            <a:ext cx="2971800" cy="574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c. </a:t>
            </a:r>
            <a:r>
              <a:rPr lang="en-US" altLang="en-US" sz="2400" dirty="0">
                <a:solidFill>
                  <a:schemeClr val="tx1"/>
                </a:solidFill>
              </a:rPr>
              <a:t>t</a:t>
            </a:r>
            <a:r>
              <a:rPr lang="en-US" altLang="en-US" sz="2400" dirty="0" smtClean="0">
                <a:solidFill>
                  <a:schemeClr val="tx1"/>
                </a:solidFill>
              </a:rPr>
              <a:t>he largest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850" y="3945082"/>
            <a:ext cx="8915400" cy="516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solidFill>
                  <a:schemeClr val="tx1"/>
                </a:solidFill>
              </a:rPr>
              <a:t>3</a:t>
            </a:r>
            <a:r>
              <a:rPr lang="en-US" altLang="en-US" sz="2400" dirty="0" smtClean="0">
                <a:solidFill>
                  <a:schemeClr val="tx1"/>
                </a:solidFill>
              </a:rPr>
              <a:t>. She is</a:t>
            </a:r>
            <a:r>
              <a:rPr lang="en-US" altLang="en-US" sz="2400" dirty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a ...............house wife.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8281" y="4478482"/>
            <a:ext cx="2143703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a. </a:t>
            </a:r>
            <a:r>
              <a:rPr lang="en-US" altLang="en-US" sz="2400" dirty="0" smtClean="0">
                <a:solidFill>
                  <a:schemeClr val="tx1"/>
                </a:solidFill>
              </a:rPr>
              <a:t>good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63415" y="4461164"/>
            <a:ext cx="19050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  b</a:t>
            </a:r>
            <a:r>
              <a:rPr lang="en-US" altLang="en-US" sz="2400" dirty="0">
                <a:solidFill>
                  <a:schemeClr val="tx1"/>
                </a:solidFill>
              </a:rPr>
              <a:t>. </a:t>
            </a:r>
            <a:r>
              <a:rPr lang="en-US" altLang="en-US" sz="2400" dirty="0" smtClean="0">
                <a:solidFill>
                  <a:schemeClr val="tx1"/>
                </a:solidFill>
              </a:rPr>
              <a:t>well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30725" y="4495800"/>
            <a:ext cx="22098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c. </a:t>
            </a:r>
            <a:r>
              <a:rPr lang="en-US" altLang="en-US" sz="2400" dirty="0">
                <a:solidFill>
                  <a:schemeClr val="tx1"/>
                </a:solidFill>
              </a:rPr>
              <a:t>t</a:t>
            </a:r>
            <a:r>
              <a:rPr lang="en-US" altLang="en-US" sz="2400" dirty="0" smtClean="0">
                <a:solidFill>
                  <a:schemeClr val="tx1"/>
                </a:solidFill>
              </a:rPr>
              <a:t>he best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706582" y="4940300"/>
            <a:ext cx="9220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      4.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Tangail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</a:rPr>
              <a:t>is ................than any other district in Bangladesh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8281" y="5715000"/>
            <a:ext cx="1458119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a. </a:t>
            </a:r>
            <a:r>
              <a:rPr lang="en-US" sz="2400" dirty="0" smtClean="0">
                <a:solidFill>
                  <a:schemeClr val="tx1"/>
                </a:solidFill>
              </a:rPr>
              <a:t>famous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43749" y="5607627"/>
            <a:ext cx="239965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. more </a:t>
            </a:r>
            <a:r>
              <a:rPr lang="en-US" sz="2400" dirty="0">
                <a:solidFill>
                  <a:schemeClr val="tx1"/>
                </a:solidFill>
              </a:rPr>
              <a:t>famous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99841" y="5645727"/>
            <a:ext cx="2479675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. most </a:t>
            </a:r>
            <a:r>
              <a:rPr lang="en-US" sz="2400" dirty="0">
                <a:solidFill>
                  <a:schemeClr val="tx1"/>
                </a:solidFill>
              </a:rPr>
              <a:t>famous</a:t>
            </a:r>
          </a:p>
        </p:txBody>
      </p:sp>
    </p:spTree>
    <p:extLst>
      <p:ext uri="{BB962C8B-B14F-4D97-AF65-F5344CB8AC3E}">
        <p14:creationId xmlns:p14="http://schemas.microsoft.com/office/powerpoint/2010/main" val="420415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9" grpId="0"/>
      <p:bldP spid="10" grpId="0"/>
      <p:bldP spid="11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4D030A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8702" name="Rectangle 2"/>
          <p:cNvSpPr/>
          <p:nvPr/>
        </p:nvSpPr>
        <p:spPr>
          <a:xfrm flipH="1">
            <a:off x="312921" y="153312"/>
            <a:ext cx="7715458" cy="54646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Work                                   </a:t>
            </a:r>
            <a:endParaRPr lang="en-GB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3" name="Rectangle 5"/>
          <p:cNvSpPr/>
          <p:nvPr/>
        </p:nvSpPr>
        <p:spPr>
          <a:xfrm>
            <a:off x="312921" y="3288702"/>
            <a:ext cx="7715461" cy="224676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 horse runs --------than a cow. 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The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 is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-----today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yesterday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Tanvir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one the ------ men in the village.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Sumi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-----of all the girls in our class.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This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is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-------I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ever read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4" name="Rectangle 6"/>
          <p:cNvSpPr/>
          <p:nvPr/>
        </p:nvSpPr>
        <p:spPr>
          <a:xfrm>
            <a:off x="312922" y="2296619"/>
            <a:ext cx="7715461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tall	fast	 hot           interesting  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705" name="Rectangle 7"/>
          <p:cNvSpPr/>
          <p:nvPr/>
        </p:nvSpPr>
        <p:spPr>
          <a:xfrm>
            <a:off x="305492" y="969009"/>
            <a:ext cx="7722889" cy="95410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 in each gap with correct form of degree using the words from the box below.</a:t>
            </a:r>
            <a:endParaRPr lang="en-GB" sz="28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 rot="10800000" flipV="1">
            <a:off x="351923" y="5994866"/>
            <a:ext cx="129383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1.faster    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 rot="10800000" flipV="1">
            <a:off x="1763688" y="5994866"/>
            <a:ext cx="129383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2.hotter     </a:t>
            </a:r>
          </a:p>
        </p:txBody>
      </p:sp>
      <p:sp>
        <p:nvSpPr>
          <p:cNvPr id="12" name="Rectangle 11"/>
          <p:cNvSpPr/>
          <p:nvPr/>
        </p:nvSpPr>
        <p:spPr>
          <a:xfrm rot="10800000" flipV="1">
            <a:off x="3131840" y="5997853"/>
            <a:ext cx="1698903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3.tallest     </a:t>
            </a:r>
          </a:p>
        </p:txBody>
      </p:sp>
      <p:sp>
        <p:nvSpPr>
          <p:cNvPr id="13" name="Rectangle 12"/>
          <p:cNvSpPr/>
          <p:nvPr/>
        </p:nvSpPr>
        <p:spPr>
          <a:xfrm rot="10800000" flipV="1">
            <a:off x="4932040" y="5994866"/>
            <a:ext cx="1728192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4.happiest</a:t>
            </a: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6876255" y="5997852"/>
            <a:ext cx="2085927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5.interesting     </a:t>
            </a:r>
          </a:p>
        </p:txBody>
      </p:sp>
    </p:spTree>
    <p:extLst>
      <p:ext uri="{BB962C8B-B14F-4D97-AF65-F5344CB8AC3E}">
        <p14:creationId xmlns:p14="http://schemas.microsoft.com/office/powerpoint/2010/main" val="11008548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4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2" grpId="0" animBg="1"/>
      <p:bldP spid="1048703" grpId="0" animBg="1"/>
      <p:bldP spid="1048704" grpId="0" animBg="1"/>
      <p:bldP spid="1048705" grpId="0" animBg="1"/>
      <p:bldP spid="7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23664" y="1988840"/>
            <a:ext cx="8991600" cy="4267200"/>
          </a:xfrm>
        </p:spPr>
        <p:txBody>
          <a:bodyPr>
            <a:noAutofit/>
          </a:bodyPr>
          <a:lstStyle/>
          <a:p>
            <a:pPr marL="514350" indent="-514350" algn="just">
              <a:defRPr/>
            </a:pPr>
            <a:r>
              <a:rPr lang="en-US" altLang="en-US" dirty="0" smtClean="0">
                <a:solidFill>
                  <a:srgbClr val="6644F4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sz="2800" dirty="0" smtClean="0">
                <a:solidFill>
                  <a:srgbClr val="6644F4"/>
                </a:solidFill>
                <a:latin typeface="Times New Roman" pitchFamily="18" charset="0"/>
                <a:cs typeface="Times New Roman" pitchFamily="18" charset="0"/>
              </a:rPr>
              <a:t>Fill in the gaps with appropriate forms of adjectives given in the parenthesis.</a:t>
            </a:r>
            <a:endParaRPr lang="en-US" alt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I meet a.......................(taller) boy in a bazar. 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is not .............(tall) than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my brother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My brother 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the................(tall)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boy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the village. He is  also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 good player. No other boy in the village is as .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.................(cleverer) as my brother. He is one of the  .................(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honest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boys in the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village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838200"/>
          </a:xfr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en-US" sz="6000" b="0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283384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3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Rounded Rectangle 6"/>
          <p:cNvSpPr/>
          <p:nvPr/>
        </p:nvSpPr>
        <p:spPr>
          <a:xfrm>
            <a:off x="1979712" y="1017142"/>
            <a:ext cx="4562953" cy="89969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900" b="1" dirty="0" smtClean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  </a:t>
            </a:r>
            <a:endParaRPr lang="en-GB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3" name="TextBox 1048592"/>
          <p:cNvSpPr txBox="1"/>
          <p:nvPr/>
        </p:nvSpPr>
        <p:spPr>
          <a:xfrm>
            <a:off x="467544" y="4005064"/>
            <a:ext cx="712979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3.He is stronger than I. (positive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4" name="TextBox 1048593"/>
          <p:cNvSpPr txBox="1"/>
          <p:nvPr/>
        </p:nvSpPr>
        <p:spPr>
          <a:xfrm>
            <a:off x="251520" y="3386584"/>
            <a:ext cx="8469772" cy="4770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2. No other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in the village is as wise as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Fuad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(superlative)</a:t>
            </a:r>
            <a:endParaRPr lang="en-GB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5" name="TextBox 1048594"/>
          <p:cNvSpPr txBox="1"/>
          <p:nvPr/>
        </p:nvSpPr>
        <p:spPr>
          <a:xfrm>
            <a:off x="574975" y="2636912"/>
            <a:ext cx="8455643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Akbar is one of the greatest kings in India.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(comparative</a:t>
            </a:r>
            <a:r>
              <a:rPr lang="en-US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6" name="TextBox 1048595"/>
          <p:cNvSpPr txBox="1"/>
          <p:nvPr/>
        </p:nvSpPr>
        <p:spPr>
          <a:xfrm>
            <a:off x="-269413" y="1916832"/>
            <a:ext cx="9682825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 the following sentences as directed in bracket.</a:t>
            </a: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7" name="TextBox 1048596"/>
          <p:cNvSpPr txBox="1"/>
          <p:nvPr/>
        </p:nvSpPr>
        <p:spPr>
          <a:xfrm>
            <a:off x="318063" y="4890472"/>
            <a:ext cx="8507872" cy="181588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   </a:t>
            </a:r>
            <a:r>
              <a:rPr lang="en-US" sz="2400" dirty="0" smtClean="0">
                <a:solidFill>
                  <a:srgbClr val="000000"/>
                </a:solidFill>
              </a:rPr>
              <a:t>4</a:t>
            </a:r>
            <a:r>
              <a:rPr lang="en-US" sz="2400" dirty="0">
                <a:solidFill>
                  <a:srgbClr val="000000"/>
                </a:solidFill>
              </a:rPr>
              <a:t>. Very few </a:t>
            </a:r>
            <a:r>
              <a:rPr lang="en-US" sz="2400" dirty="0" smtClean="0">
                <a:solidFill>
                  <a:srgbClr val="000000"/>
                </a:solidFill>
              </a:rPr>
              <a:t>girls in the class are as intelligent as </a:t>
            </a:r>
            <a:r>
              <a:rPr lang="en-US" sz="2400" dirty="0" err="1" smtClean="0">
                <a:solidFill>
                  <a:srgbClr val="000000"/>
                </a:solidFill>
              </a:rPr>
              <a:t>Jui</a:t>
            </a:r>
            <a:r>
              <a:rPr lang="en-US" sz="2400" dirty="0" smtClean="0">
                <a:solidFill>
                  <a:srgbClr val="000000"/>
                </a:solidFill>
              </a:rPr>
              <a:t>. (</a:t>
            </a:r>
            <a:r>
              <a:rPr lang="en-US" sz="2400" dirty="0">
                <a:solidFill>
                  <a:srgbClr val="000000"/>
                </a:solidFill>
              </a:rPr>
              <a:t>superlative) 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endParaRPr lang="en-US" sz="2000" dirty="0" smtClean="0">
              <a:solidFill>
                <a:srgbClr val="000000"/>
              </a:solidFill>
            </a:endParaRP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sz="2000" dirty="0" smtClean="0">
                <a:solidFill>
                  <a:srgbClr val="000000"/>
                </a:solidFill>
              </a:rPr>
              <a:t>5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r>
              <a:rPr lang="en-US" sz="2000" dirty="0" err="1">
                <a:solidFill>
                  <a:srgbClr val="000000"/>
                </a:solidFill>
              </a:rPr>
              <a:t>Tanvir</a:t>
            </a:r>
            <a:r>
              <a:rPr lang="en-US" sz="2000" dirty="0">
                <a:solidFill>
                  <a:srgbClr val="000000"/>
                </a:solidFill>
              </a:rPr>
              <a:t> is cleverer than any other boy in the school.(comparative)    </a:t>
            </a:r>
            <a:endParaRPr lang="en-GB" sz="2000" dirty="0">
              <a:solidFill>
                <a:srgbClr val="000000"/>
              </a:solidFill>
            </a:endParaRPr>
          </a:p>
          <a:p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1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animBg="1"/>
      <p:bldP spid="1048593" grpId="0"/>
      <p:bldP spid="1048594" grpId="0"/>
      <p:bldP spid="1048595" grpId="0"/>
      <p:bldP spid="1048596" grpId="0"/>
      <p:bldP spid="10485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2844" y="714356"/>
            <a:ext cx="9001156" cy="5810256"/>
            <a:chOff x="142844" y="714356"/>
            <a:chExt cx="9001156" cy="5810256"/>
          </a:xfrm>
        </p:grpSpPr>
        <p:sp>
          <p:nvSpPr>
            <p:cNvPr id="6" name="TextBox 5"/>
            <p:cNvSpPr txBox="1"/>
            <p:nvPr/>
          </p:nvSpPr>
          <p:spPr>
            <a:xfrm>
              <a:off x="142844" y="714356"/>
              <a:ext cx="9001156" cy="92333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5400" dirty="0" smtClean="0">
                  <a:solidFill>
                    <a:srgbClr val="C00000"/>
                  </a:solidFill>
                </a:rPr>
                <a:t>Thank You, every body.</a:t>
              </a:r>
              <a:endParaRPr lang="en-US" sz="5400" dirty="0">
                <a:solidFill>
                  <a:srgbClr val="C00000"/>
                </a:solidFill>
              </a:endParaRPr>
            </a:p>
          </p:txBody>
        </p:sp>
        <p:pic>
          <p:nvPicPr>
            <p:cNvPr id="7" name="Picture 7" descr="chin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400" y="1571612"/>
              <a:ext cx="8991600" cy="4953000"/>
            </a:xfrm>
            <a:prstGeom prst="rect">
              <a:avLst/>
            </a:prstGeom>
            <a:noFill/>
            <a:ln/>
            <a:effectLst/>
          </p:spPr>
        </p:pic>
      </p:grpSp>
    </p:spTree>
    <p:extLst>
      <p:ext uri="{BB962C8B-B14F-4D97-AF65-F5344CB8AC3E}">
        <p14:creationId xmlns:p14="http://schemas.microsoft.com/office/powerpoint/2010/main" val="26755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857224" y="714356"/>
            <a:ext cx="6324600" cy="20574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4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Teacher’s Identity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472" y="2786058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Name: </a:t>
            </a:r>
            <a:r>
              <a:rPr lang="en-US" sz="36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Md.Bul</a:t>
            </a:r>
            <a:r>
              <a:rPr lang="en-US" sz="36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bul</a:t>
            </a:r>
            <a:r>
              <a:rPr lang="en-US" sz="3600" b="1" dirty="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 Husain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Post: Assistant Teacher (English)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School’s Name: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Chantara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Gano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High School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Upazilla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Ghatail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Dist.: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Tangail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Email : bulbulhusain2@gmail.com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028" y="3006302"/>
            <a:ext cx="1515616" cy="151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9929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1600200" y="457200"/>
            <a:ext cx="5867400" cy="12954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rgbClr val="FF99FF"/>
                </a:solidFill>
                <a:latin typeface="Times New Roman" pitchFamily="18" charset="0"/>
                <a:cs typeface="Times New Roman" pitchFamily="18" charset="0"/>
              </a:rPr>
              <a:t>Lesson Information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857224" y="2000240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Class- Eight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Sub: English second Paper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Unit- Four, Lesson-one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Time: 50 minutes</a:t>
            </a:r>
          </a:p>
          <a:p>
            <a:pPr>
              <a:buFontTx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Date:07.07.2020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4D030A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7" name="Group 5"/>
          <p:cNvGrpSpPr/>
          <p:nvPr/>
        </p:nvGrpSpPr>
        <p:grpSpPr>
          <a:xfrm>
            <a:off x="251520" y="2012297"/>
            <a:ext cx="8784976" cy="4662823"/>
            <a:chOff x="1747882" y="963983"/>
            <a:chExt cx="8696235" cy="5711137"/>
          </a:xfrm>
        </p:grpSpPr>
        <p:grpSp>
          <p:nvGrpSpPr>
            <p:cNvPr id="58" name="Group 6"/>
            <p:cNvGrpSpPr/>
            <p:nvPr/>
          </p:nvGrpSpPr>
          <p:grpSpPr>
            <a:xfrm>
              <a:off x="1747882" y="963983"/>
              <a:ext cx="8696235" cy="5711137"/>
              <a:chOff x="1747882" y="963983"/>
              <a:chExt cx="8696235" cy="5711137"/>
            </a:xfrm>
          </p:grpSpPr>
          <p:grpSp>
            <p:nvGrpSpPr>
              <p:cNvPr id="59" name="Group 10"/>
              <p:cNvGrpSpPr/>
              <p:nvPr/>
            </p:nvGrpSpPr>
            <p:grpSpPr>
              <a:xfrm>
                <a:off x="1747882" y="963983"/>
                <a:ext cx="8696235" cy="5711137"/>
                <a:chOff x="575364" y="1055689"/>
                <a:chExt cx="7720497" cy="5711137"/>
              </a:xfrm>
            </p:grpSpPr>
            <p:pic>
              <p:nvPicPr>
                <p:cNvPr id="2097173" name="Picture 12"/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65208"/>
                <a:stretch>
                  <a:fillRect/>
                </a:stretch>
              </p:blipFill>
              <p:spPr>
                <a:xfrm>
                  <a:off x="5512905" y="2374003"/>
                  <a:ext cx="2782956" cy="4381435"/>
                </a:xfrm>
                <a:prstGeom prst="rect">
                  <a:avLst/>
                </a:prstGeom>
              </p:spPr>
            </p:pic>
            <p:pic>
              <p:nvPicPr>
                <p:cNvPr id="2097174" name="Picture 13"/>
                <p:cNvPicPr>
                  <a:picLocks noChangeAspect="1"/>
                </p:cNvPicPr>
                <p:nvPr/>
              </p:nvPicPr>
              <p:blipFill rotWithShape="1">
                <a:blip r:embed="rId2"/>
                <a:srcRect l="39362" r="37443"/>
                <a:stretch>
                  <a:fillRect/>
                </a:stretch>
              </p:blipFill>
              <p:spPr>
                <a:xfrm>
                  <a:off x="3657601" y="1658387"/>
                  <a:ext cx="1855304" cy="5097051"/>
                </a:xfrm>
                <a:prstGeom prst="rect">
                  <a:avLst/>
                </a:prstGeom>
              </p:spPr>
            </p:pic>
            <p:pic>
              <p:nvPicPr>
                <p:cNvPr id="2097175" name="Picture 14"/>
                <p:cNvPicPr>
                  <a:picLocks noChangeAspect="1"/>
                </p:cNvPicPr>
                <p:nvPr/>
              </p:nvPicPr>
              <p:blipFill rotWithShape="1">
                <a:blip r:embed="rId2"/>
                <a:srcRect r="61135"/>
                <a:stretch>
                  <a:fillRect/>
                </a:stretch>
              </p:blipFill>
              <p:spPr>
                <a:xfrm>
                  <a:off x="575364" y="1055689"/>
                  <a:ext cx="3108740" cy="5711137"/>
                </a:xfrm>
                <a:prstGeom prst="rect">
                  <a:avLst/>
                </a:prstGeom>
              </p:spPr>
            </p:pic>
          </p:grpSp>
          <p:sp>
            <p:nvSpPr>
              <p:cNvPr id="1048645" name="Rectangle 11"/>
              <p:cNvSpPr/>
              <p:nvPr/>
            </p:nvSpPr>
            <p:spPr>
              <a:xfrm>
                <a:off x="9144000" y="6440557"/>
                <a:ext cx="1300117" cy="2231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48646" name="Rounded Rectangle 7"/>
            <p:cNvSpPr/>
            <p:nvPr/>
          </p:nvSpPr>
          <p:spPr>
            <a:xfrm>
              <a:off x="7445197" y="2618155"/>
              <a:ext cx="2673891" cy="904747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r>
                <a:rPr lang="en-US" sz="6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Tall</a:t>
              </a:r>
              <a:endParaRPr lang="en-GB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8647" name="Rounded Rectangle 8"/>
            <p:cNvSpPr/>
            <p:nvPr/>
          </p:nvSpPr>
          <p:spPr>
            <a:xfrm>
              <a:off x="2341306" y="1100461"/>
              <a:ext cx="2634424" cy="95631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r>
                <a:rPr lang="en-US" sz="6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Tallest</a:t>
              </a:r>
              <a:endParaRPr lang="en-GB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8648" name="Rounded Rectangle 9"/>
            <p:cNvSpPr/>
            <p:nvPr/>
          </p:nvSpPr>
          <p:spPr>
            <a:xfrm>
              <a:off x="5474887" y="1758351"/>
              <a:ext cx="2484615" cy="86558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r>
                <a:rPr lang="en-US" sz="6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Taller</a:t>
              </a:r>
              <a:endParaRPr lang="en-GB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48649" name="TextBox 1048648"/>
          <p:cNvSpPr txBox="1"/>
          <p:nvPr/>
        </p:nvSpPr>
        <p:spPr>
          <a:xfrm>
            <a:off x="353791" y="723099"/>
            <a:ext cx="8336066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00B0F0"/>
                </a:solidFill>
              </a:rPr>
              <a:t>Look at the following </a:t>
            </a:r>
            <a:r>
              <a:rPr lang="en-US" sz="3600" b="1" i="1" dirty="0" smtClean="0">
                <a:solidFill>
                  <a:srgbClr val="00B0F0"/>
                </a:solidFill>
              </a:rPr>
              <a:t>pictures </a:t>
            </a:r>
            <a:r>
              <a:rPr lang="en-US" sz="3600" i="1" dirty="0" smtClean="0">
                <a:solidFill>
                  <a:srgbClr val="00B0F0"/>
                </a:solidFill>
              </a:rPr>
              <a:t>and </a:t>
            </a:r>
            <a:r>
              <a:rPr lang="en-US" sz="3600" i="1" dirty="0">
                <a:solidFill>
                  <a:srgbClr val="00B0F0"/>
                </a:solidFill>
              </a:rPr>
              <a:t>try to guess what our today’s lesson is.....</a:t>
            </a:r>
          </a:p>
          <a:p>
            <a:pPr algn="ctr"/>
            <a:r>
              <a:rPr lang="en-US" sz="3600" b="1" i="1" dirty="0" smtClean="0">
                <a:solidFill>
                  <a:srgbClr val="FFFF00"/>
                </a:solidFill>
              </a:rPr>
              <a:t>.    </a:t>
            </a:r>
            <a:endParaRPr lang="en-GB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766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2540000" cy="1905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85800"/>
            <a:ext cx="24384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85800"/>
            <a:ext cx="1800199" cy="1885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124200"/>
            <a:ext cx="2590800" cy="2133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450" y="3052465"/>
            <a:ext cx="1981200" cy="21291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2590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590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More beautiful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25863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Most beautiful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257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Comfortable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5257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More comfortable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5257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comfortable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chair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000" y="3124200"/>
            <a:ext cx="2438400" cy="216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2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7992888" cy="20882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Today we will learn about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Comparison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adjectives/Degree of adjectives’.</a:t>
            </a:r>
            <a:endParaRPr lang="en-US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32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3429000"/>
            <a:ext cx="8229600" cy="217456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8686800" cy="838200"/>
          </a:xfrm>
          <a:prstGeom prst="ellipse">
            <a:avLst/>
          </a:prstGeom>
          <a:solidFill>
            <a:srgbClr val="14CC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normAutofit fontScale="90000"/>
          </a:bodyPr>
          <a:lstStyle/>
          <a:p>
            <a:pPr algn="ctr"/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Learning outcomes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642910" y="2071678"/>
            <a:ext cx="821537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By the end of the lesson, learners will have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to-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know the various kinds of degrees .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use different kinds of degrees in their real life.</a:t>
            </a:r>
            <a:endParaRPr lang="en-GB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learn the structure of various kinds of degrees</a:t>
            </a:r>
            <a:r>
              <a:rPr lang="en-US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41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6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‘Degree </a:t>
            </a:r>
            <a:r>
              <a:rPr lang="en-US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adjectives’.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degree in English grammar refers to the level or intensity of an adjective or adverb. There are three degrees of comparison.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4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3"/>
          <p:cNvSpPr/>
          <p:nvPr/>
        </p:nvSpPr>
        <p:spPr>
          <a:xfrm>
            <a:off x="-1404664" y="0"/>
            <a:ext cx="11953328" cy="6858000"/>
          </a:xfrm>
          <a:prstGeom prst="rect">
            <a:avLst/>
          </a:prstGeom>
          <a:noFill/>
          <a:ln w="76200">
            <a:solidFill>
              <a:srgbClr val="4D030A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8665" name="Oval 1"/>
          <p:cNvSpPr/>
          <p:nvPr/>
        </p:nvSpPr>
        <p:spPr>
          <a:xfrm>
            <a:off x="3371671" y="3491019"/>
            <a:ext cx="1954539" cy="2081329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degree</a:t>
            </a:r>
            <a:endParaRPr lang="en-GB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6" name="Oval 4"/>
          <p:cNvSpPr/>
          <p:nvPr/>
        </p:nvSpPr>
        <p:spPr>
          <a:xfrm>
            <a:off x="100481" y="4046473"/>
            <a:ext cx="2808142" cy="2425148"/>
          </a:xfrm>
          <a:prstGeom prst="ellipse">
            <a:avLst/>
          </a:prstGeom>
          <a:solidFill>
            <a:srgbClr val="65FF6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uperlative degree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7" name="Oval 5"/>
          <p:cNvSpPr/>
          <p:nvPr/>
        </p:nvSpPr>
        <p:spPr>
          <a:xfrm>
            <a:off x="5805666" y="4046473"/>
            <a:ext cx="3025137" cy="2425148"/>
          </a:xfrm>
          <a:prstGeom prst="ellipse">
            <a:avLst/>
          </a:prstGeom>
          <a:solidFill>
            <a:srgbClr val="65FF6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omparative degree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8" name="Oval 6"/>
          <p:cNvSpPr/>
          <p:nvPr/>
        </p:nvSpPr>
        <p:spPr>
          <a:xfrm>
            <a:off x="2712875" y="90694"/>
            <a:ext cx="3141764" cy="2425148"/>
          </a:xfrm>
          <a:prstGeom prst="ellipse">
            <a:avLst/>
          </a:prstGeom>
          <a:solidFill>
            <a:srgbClr val="65FF6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ositive degree</a:t>
            </a: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69" name="Right Arrow 2"/>
          <p:cNvSpPr/>
          <p:nvPr/>
        </p:nvSpPr>
        <p:spPr>
          <a:xfrm rot="16200000">
            <a:off x="3865819" y="2458539"/>
            <a:ext cx="1008519" cy="11231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1048670" name="Right Arrow 7"/>
          <p:cNvSpPr/>
          <p:nvPr/>
        </p:nvSpPr>
        <p:spPr>
          <a:xfrm rot="9553039">
            <a:off x="2680801" y="4118752"/>
            <a:ext cx="747334" cy="11696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8671" name="Right Arrow 8"/>
          <p:cNvSpPr/>
          <p:nvPr/>
        </p:nvSpPr>
        <p:spPr>
          <a:xfrm rot="1570042">
            <a:off x="5114920" y="4285116"/>
            <a:ext cx="703307" cy="13924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402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5" grpId="0" animBg="1"/>
      <p:bldP spid="1048666" grpId="0" animBg="1"/>
      <p:bldP spid="1048667" grpId="0" animBg="1"/>
      <p:bldP spid="1048668" grpId="0" animBg="1"/>
      <p:bldP spid="1048669" grpId="0" animBg="1"/>
      <p:bldP spid="1048670" grpId="0" animBg="1"/>
      <p:bldP spid="104867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3153</TotalTime>
  <Words>801</Words>
  <Application>Microsoft Office PowerPoint</Application>
  <PresentationFormat>On-screen Show (4:3)</PresentationFormat>
  <Paragraphs>117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 we will learn about ‘Comparison of adjectives/Degree of adjectives’.</vt:lpstr>
      <vt:lpstr>Learning outcomes</vt:lpstr>
      <vt:lpstr>‘Degree of adjectives’.</vt:lpstr>
      <vt:lpstr>PowerPoint Presentation</vt:lpstr>
      <vt:lpstr>How to identify various kinds of degrees? </vt:lpstr>
      <vt:lpstr>PowerPoint Presentation</vt:lpstr>
      <vt:lpstr>PowerPoint Presentation</vt:lpstr>
      <vt:lpstr>Individual Work</vt:lpstr>
      <vt:lpstr>PowerPoint Presentation</vt:lpstr>
      <vt:lpstr>Evaluation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doel</cp:lastModifiedBy>
  <cp:revision>348</cp:revision>
  <dcterms:created xsi:type="dcterms:W3CDTF">2013-03-16T05:27:15Z</dcterms:created>
  <dcterms:modified xsi:type="dcterms:W3CDTF">2020-07-10T12:17:04Z</dcterms:modified>
</cp:coreProperties>
</file>