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79DCFF"/>
    <a:srgbClr val="00FF99"/>
    <a:srgbClr val="FF6699"/>
    <a:srgbClr val="00CC99"/>
    <a:srgbClr val="F1A673"/>
    <a:srgbClr val="4113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F25D2E-8E07-494B-9676-0A6FFD3B0F93}"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53226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F25D2E-8E07-494B-9676-0A6FFD3B0F93}"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85549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F25D2E-8E07-494B-9676-0A6FFD3B0F93}"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266582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F25D2E-8E07-494B-9676-0A6FFD3B0F93}"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181433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F25D2E-8E07-494B-9676-0A6FFD3B0F93}"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173051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F25D2E-8E07-494B-9676-0A6FFD3B0F93}"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268746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F25D2E-8E07-494B-9676-0A6FFD3B0F93}" type="datetimeFigureOut">
              <a:rPr lang="en-US" smtClean="0"/>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346484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F25D2E-8E07-494B-9676-0A6FFD3B0F93}"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51398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25D2E-8E07-494B-9676-0A6FFD3B0F93}" type="datetimeFigureOut">
              <a:rPr lang="en-US" smtClean="0"/>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148283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F25D2E-8E07-494B-9676-0A6FFD3B0F93}"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69142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F25D2E-8E07-494B-9676-0A6FFD3B0F93}"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AE3C6-3370-447F-BCEA-716BBEBD3C62}" type="slidenum">
              <a:rPr lang="en-US" smtClean="0"/>
              <a:t>‹#›</a:t>
            </a:fld>
            <a:endParaRPr lang="en-US"/>
          </a:p>
        </p:txBody>
      </p:sp>
    </p:spTree>
    <p:extLst>
      <p:ext uri="{BB962C8B-B14F-4D97-AF65-F5344CB8AC3E}">
        <p14:creationId xmlns:p14="http://schemas.microsoft.com/office/powerpoint/2010/main" val="5491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25D2E-8E07-494B-9676-0A6FFD3B0F93}" type="datetimeFigureOut">
              <a:rPr lang="en-US" smtClean="0"/>
              <a:t>7/10/2020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AE3C6-3370-447F-BCEA-716BBEBD3C62}" type="slidenum">
              <a:rPr lang="en-US" smtClean="0"/>
              <a:t>‹#›</a:t>
            </a:fld>
            <a:endParaRPr lang="en-US"/>
          </a:p>
        </p:txBody>
      </p:sp>
    </p:spTree>
    <p:extLst>
      <p:ext uri="{BB962C8B-B14F-4D97-AF65-F5344CB8AC3E}">
        <p14:creationId xmlns:p14="http://schemas.microsoft.com/office/powerpoint/2010/main" val="2261230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647" y="1065068"/>
            <a:ext cx="8666018" cy="4551219"/>
            <a:chOff x="318655" y="401781"/>
            <a:chExt cx="11554691" cy="6068292"/>
          </a:xfrm>
        </p:grpSpPr>
        <p:sp>
          <p:nvSpPr>
            <p:cNvPr id="2" name="Rectangle 1"/>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129" y="1542647"/>
            <a:ext cx="5985489" cy="3596060"/>
          </a:xfrm>
          <a:prstGeom prst="rect">
            <a:avLst/>
          </a:prstGeom>
          <a:solidFill>
            <a:srgbClr val="FFFFFF">
              <a:shade val="85000"/>
            </a:srgbClr>
          </a:solidFill>
          <a:ln w="88900" cap="sq">
            <a:solidFill>
              <a:schemeClr val="accent4">
                <a:lumMod val="60000"/>
                <a:lumOff val="40000"/>
              </a:schemeClr>
            </a:solidFill>
            <a:miter lim="800000"/>
          </a:ln>
          <a:effectLst>
            <a:glow rad="2286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964045" y="1542646"/>
            <a:ext cx="3740728" cy="923330"/>
          </a:xfrm>
          <a:prstGeom prst="rect">
            <a:avLst/>
          </a:prstGeom>
          <a:noFill/>
        </p:spPr>
        <p:txBody>
          <a:bodyPr wrap="square" rtlCol="0">
            <a:spAutoFit/>
          </a:bodyPr>
          <a:lstStyle/>
          <a:p>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স্বাগতম</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Sun 6"/>
          <p:cNvSpPr/>
          <p:nvPr/>
        </p:nvSpPr>
        <p:spPr>
          <a:xfrm>
            <a:off x="374070"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un 8"/>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Sun 9"/>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un 10"/>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5212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10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554398" y="1639713"/>
            <a:ext cx="5910514" cy="3401929"/>
          </a:xfrm>
          <a:prstGeom prst="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0" name="TextBox 9"/>
          <p:cNvSpPr txBox="1"/>
          <p:nvPr/>
        </p:nvSpPr>
        <p:spPr>
          <a:xfrm>
            <a:off x="3550817" y="2064346"/>
            <a:ext cx="1523295" cy="55399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একক কাজ</a:t>
            </a:r>
            <a:endParaRPr lang="en-US" sz="3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TextBox 10"/>
          <p:cNvSpPr txBox="1"/>
          <p:nvPr/>
        </p:nvSpPr>
        <p:spPr>
          <a:xfrm>
            <a:off x="6075873" y="1826057"/>
            <a:ext cx="119584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b="1" dirty="0">
                <a:ln w="11430"/>
                <a:effectLst>
                  <a:outerShdw blurRad="50800" dist="39000" dir="5460000" algn="tl">
                    <a:srgbClr val="000000">
                      <a:alpha val="38000"/>
                    </a:srgbClr>
                  </a:outerShdw>
                </a:effectLst>
                <a:latin typeface="NikoshBAN" pitchFamily="2" charset="0"/>
                <a:cs typeface="NikoshBAN" pitchFamily="2" charset="0"/>
              </a:rPr>
              <a:t>সময় – ৫ মিঃ</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2" name="TextBox 11"/>
          <p:cNvSpPr txBox="1"/>
          <p:nvPr/>
        </p:nvSpPr>
        <p:spPr>
          <a:xfrm>
            <a:off x="1865260" y="3340676"/>
            <a:ext cx="5288788"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28625" indent="-428625">
              <a:buFont typeface="Wingdings" pitchFamily="2" charset="2"/>
              <a:buChar char="Ø"/>
            </a:pPr>
            <a:r>
              <a:rPr lang="bn-IN" sz="3000" b="1" spc="38" dirty="0">
                <a:ln w="11430">
                  <a:solidFill>
                    <a:srgbClr val="0070C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গোষ্ঠীবদ্ধ বা সংঘবদ্ধ বসতি কাকে বলে?</a:t>
            </a:r>
            <a:endParaRPr lang="en-US" sz="3300" b="1" spc="38" dirty="0">
              <a:ln w="11430">
                <a:solidFill>
                  <a:srgbClr val="0070C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7930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128897" y="1298864"/>
            <a:ext cx="4657606"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100" dirty="0">
                <a:solidFill>
                  <a:schemeClr val="bg1"/>
                </a:solidFill>
              </a:rPr>
              <a:t>বিক্ষিপ্ত বসতি</a:t>
            </a:r>
            <a:endParaRPr lang="en-US" sz="2100" dirty="0">
              <a:solidFill>
                <a:schemeClr val="bg1"/>
              </a:solidFill>
            </a:endParaRPr>
          </a:p>
          <a:p>
            <a:pPr algn="ctr"/>
            <a:r>
              <a:rPr lang="bn-IN" sz="1350" dirty="0">
                <a:solidFill>
                  <a:srgbClr val="00B0F0"/>
                </a:solidFill>
                <a:latin typeface="NikoshBAN" panose="02000000000000000000" pitchFamily="2" charset="0"/>
                <a:cs typeface="NikoshBAN" panose="02000000000000000000" pitchFamily="2" charset="0"/>
              </a:rPr>
              <a:t>(</a:t>
            </a:r>
            <a:r>
              <a:rPr lang="en-US" sz="1350" dirty="0">
                <a:solidFill>
                  <a:srgbClr val="00B0F0"/>
                </a:solidFill>
                <a:latin typeface="NikoshBAN" panose="02000000000000000000" pitchFamily="2" charset="0"/>
                <a:cs typeface="NikoshBAN" panose="02000000000000000000" pitchFamily="2" charset="0"/>
              </a:rPr>
              <a:t>Dispersed settlement</a:t>
            </a:r>
            <a:r>
              <a:rPr lang="bn-IN" sz="1500" dirty="0">
                <a:solidFill>
                  <a:srgbClr val="00B0F0"/>
                </a:solidFill>
                <a:latin typeface="NikoshBAN" panose="02000000000000000000" pitchFamily="2" charset="0"/>
                <a:cs typeface="NikoshBAN" panose="02000000000000000000" pitchFamily="2" charset="0"/>
              </a:rPr>
              <a:t>)</a:t>
            </a:r>
            <a:endParaRPr lang="en-US" sz="1500" dirty="0">
              <a:solidFill>
                <a:srgbClr val="00B0F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15108" y="2327564"/>
            <a:ext cx="2124596" cy="1962444"/>
          </a:xfrm>
          <a:prstGeom prst="rect">
            <a:avLst/>
          </a:prstGeom>
          <a:solidFill>
            <a:srgbClr val="FFFFFF">
              <a:shade val="85000"/>
            </a:srgbClr>
          </a:solidFill>
          <a:ln w="88900" cap="sq">
            <a:solidFill>
              <a:srgbClr val="FF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1603717" y="2545374"/>
            <a:ext cx="3903785" cy="1200329"/>
          </a:xfrm>
          <a:prstGeom prst="rect">
            <a:avLst/>
          </a:prstGeom>
        </p:spPr>
        <p:style>
          <a:lnRef idx="0">
            <a:scrgbClr r="0" g="0" b="0"/>
          </a:lnRef>
          <a:fillRef idx="1003">
            <a:schemeClr val="dk1"/>
          </a:fillRef>
          <a:effectRef idx="0">
            <a:scrgbClr r="0" g="0" b="0"/>
          </a:effectRef>
          <a:fontRef idx="major"/>
        </p:style>
        <p:txBody>
          <a:bodyPr wrap="square" rtlCol="0">
            <a:spAutoFit/>
          </a:bodyPr>
          <a:lstStyle/>
          <a:p>
            <a:r>
              <a:rPr lang="bn-IN" sz="2400" dirty="0">
                <a:solidFill>
                  <a:schemeClr val="bg1"/>
                </a:solidFill>
                <a:latin typeface="NikoshBAN" panose="02000000000000000000" pitchFamily="2" charset="0"/>
                <a:cs typeface="NikoshBAN" panose="02000000000000000000" pitchFamily="2" charset="0"/>
              </a:rPr>
              <a:t>      এই ধরনের বসতিতে একটি পরিবার অন্যান্য পরিবার থেকে ছড়ানো ছিটানো অবস্থায় বসবাস করে।</a:t>
            </a:r>
            <a:endParaRPr lang="en-US" sz="2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378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75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146" y="1867408"/>
            <a:ext cx="3117513" cy="2608117"/>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3" cstate="screen">
            <a:extLst>
              <a:ext uri="{28A0092B-C50C-407E-A947-70E740481C1C}">
                <a14:useLocalDpi xmlns:a14="http://schemas.microsoft.com/office/drawing/2010/main" val="0"/>
              </a:ext>
            </a:extLst>
          </a:blip>
          <a:srcRect l="11669" t="9470" r="1477" b="13927"/>
          <a:stretch/>
        </p:blipFill>
        <p:spPr>
          <a:xfrm>
            <a:off x="5273146" y="1867407"/>
            <a:ext cx="3117513" cy="2608117"/>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val="0"/>
              </a:ext>
            </a:extLst>
          </a:blip>
          <a:srcRect l="5791" t="6000" r="6479" b="11293"/>
          <a:stretch/>
        </p:blipFill>
        <p:spPr>
          <a:xfrm>
            <a:off x="5273146" y="1867406"/>
            <a:ext cx="3117513" cy="2623703"/>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ounded Rectangle 13"/>
          <p:cNvSpPr/>
          <p:nvPr/>
        </p:nvSpPr>
        <p:spPr>
          <a:xfrm>
            <a:off x="1508599" y="1689082"/>
            <a:ext cx="3302391" cy="296476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dirty="0">
                <a:latin typeface="NikoshBAN" panose="02000000000000000000" pitchFamily="2" charset="0"/>
                <a:cs typeface="NikoshBAN" panose="02000000000000000000" pitchFamily="2" charset="0"/>
              </a:rPr>
              <a:t>কানাডা, যুক্ত্ররাষ্ট্রের খামার বসতি অস্ট্রেলিয়ার মেষ পালন কেন্দ্র এই ধরনের বসতির উদাহরণ। কখনো কখনো দুটি বা তিনটি পরিবার একত্রে বসবাস করে। হিমালয়ের বন্ধুর পার্বত্য অঞ্চলে এমন কিছু বসতি আছে যেখানকার এক অঞ্চলের উপত্যকার অধিবাসীদের সঙ্গে অন্যদিকের উপত্যকাবাসীদের সারা জীবনে দেখা সাক্ষাৎ হয় না। এই ধরনের বসতিগুলো বিক্ষিপ্ত বসতির পর্যায়ে পড়ে। </a:t>
            </a:r>
            <a:endParaRPr lang="en-US" dirty="0">
              <a:latin typeface="NikoshBAN" panose="02000000000000000000" pitchFamily="2" charset="0"/>
              <a:cs typeface="NikoshBAN" panose="02000000000000000000" pitchFamily="2" charset="0"/>
            </a:endParaRPr>
          </a:p>
        </p:txBody>
      </p:sp>
      <p:sp>
        <p:nvSpPr>
          <p:cNvPr id="16" name="Rounded Rectangle 15"/>
          <p:cNvSpPr/>
          <p:nvPr/>
        </p:nvSpPr>
        <p:spPr>
          <a:xfrm>
            <a:off x="1132290" y="4774624"/>
            <a:ext cx="6759287" cy="5507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dirty="0">
                <a:latin typeface="NikoshBAN" panose="02000000000000000000" pitchFamily="2" charset="0"/>
                <a:cs typeface="NikoshBAN" panose="02000000000000000000" pitchFamily="2" charset="0"/>
              </a:rPr>
              <a:t>বিক্ষিপ্ত বসতির দুটি প্রধান বৈশিষ্ট্য হলো  - ক) দুটি বসতির মধ্য যথেষ্ট ব্যবধান, </a:t>
            </a:r>
          </a:p>
          <a:p>
            <a:pPr algn="ctr"/>
            <a:r>
              <a:rPr lang="bn-IN" dirty="0">
                <a:latin typeface="NikoshBAN" panose="02000000000000000000" pitchFamily="2" charset="0"/>
                <a:cs typeface="NikoshBAN" panose="02000000000000000000" pitchFamily="2" charset="0"/>
              </a:rPr>
              <a:t>                                                 খ) অতি ক্ষুদ্র পরিবারভূক্ত বসতি।</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139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out)">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out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ashVert">
          <a:fgClr>
            <a:schemeClr val="accent1"/>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395851" y="1433136"/>
            <a:ext cx="6372977" cy="3770201"/>
          </a:xfrm>
          <a:prstGeom prst="rect">
            <a:avLst/>
          </a:prstGeom>
          <a:ln w="57150">
            <a:solidFill>
              <a:srgbClr val="00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0" name="TextBox 9"/>
          <p:cNvSpPr txBox="1"/>
          <p:nvPr/>
        </p:nvSpPr>
        <p:spPr>
          <a:xfrm>
            <a:off x="3668568" y="1647034"/>
            <a:ext cx="1866217" cy="600164"/>
          </a:xfrm>
          <a:prstGeom prst="rect">
            <a:avLst/>
          </a:prstGeom>
          <a:solidFill>
            <a:srgbClr val="66FF33"/>
          </a:solidFill>
        </p:spPr>
        <p:txBody>
          <a:bodyPr wrap="none">
            <a:spAutoFit/>
          </a:bodyPr>
          <a:lstStyle/>
          <a:p>
            <a:pPr>
              <a:defRPr/>
            </a:pPr>
            <a:r>
              <a:rPr lang="bn-IN" sz="33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জোড়ায়</a:t>
            </a:r>
            <a:r>
              <a:rPr lang="en-US" sz="33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 </a:t>
            </a:r>
            <a:r>
              <a:rPr lang="en-US" sz="3300" b="1" dirty="0" err="1">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কাজ</a:t>
            </a:r>
            <a:endParaRPr lang="bn-BD" sz="33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endParaRPr>
          </a:p>
        </p:txBody>
      </p:sp>
      <p:grpSp>
        <p:nvGrpSpPr>
          <p:cNvPr id="11" name="Group 14"/>
          <p:cNvGrpSpPr>
            <a:grpSpLocks/>
          </p:cNvGrpSpPr>
          <p:nvPr/>
        </p:nvGrpSpPr>
        <p:grpSpPr bwMode="auto">
          <a:xfrm>
            <a:off x="1478756" y="1658312"/>
            <a:ext cx="6290072" cy="591784"/>
            <a:chOff x="114087" y="197056"/>
            <a:chExt cx="9339197" cy="798195"/>
          </a:xfrm>
          <a:effectLst>
            <a:glow rad="228600">
              <a:schemeClr val="accent1">
                <a:satMod val="175000"/>
                <a:alpha val="40000"/>
              </a:schemeClr>
            </a:glow>
          </a:effectLst>
        </p:grpSpPr>
        <p:grpSp>
          <p:nvGrpSpPr>
            <p:cNvPr id="12" name="Group 15"/>
            <p:cNvGrpSpPr>
              <a:grpSpLocks/>
            </p:cNvGrpSpPr>
            <p:nvPr/>
          </p:nvGrpSpPr>
          <p:grpSpPr bwMode="auto">
            <a:xfrm>
              <a:off x="114087" y="219642"/>
              <a:ext cx="2960754" cy="775609"/>
              <a:chOff x="114087" y="219642"/>
              <a:chExt cx="2960754" cy="775609"/>
            </a:xfrm>
          </p:grpSpPr>
          <p:pic>
            <p:nvPicPr>
              <p:cNvPr id="17" name="Picture 16"/>
              <p:cNvPicPr>
                <a:picLocks noChangeAspect="1"/>
              </p:cNvPicPr>
              <p:nvPr/>
            </p:nvPicPr>
            <p:blipFill>
              <a:blip r:embed="rId3"/>
              <a:stretch>
                <a:fillRect/>
              </a:stretch>
            </p:blipFill>
            <p:spPr>
              <a:xfrm rot="16200000">
                <a:off x="260240" y="73489"/>
                <a:ext cx="702776" cy="995082"/>
              </a:xfrm>
              <a:prstGeom prst="ellipse">
                <a:avLst/>
              </a:prstGeom>
              <a:ln>
                <a:noFill/>
              </a:ln>
              <a:effectLst>
                <a:softEdge rad="112500"/>
              </a:effectLst>
            </p:spPr>
          </p:pic>
          <p:pic>
            <p:nvPicPr>
              <p:cNvPr id="18" name="Picture 4" descr="http://prothom-aloblog.com/img/uploads/585450e522f8540e2dc1f3b19b220f54.jpg"/>
              <p:cNvPicPr>
                <a:picLocks noChangeAspect="1" noChangeArrowheads="1"/>
              </p:cNvPicPr>
              <p:nvPr/>
            </p:nvPicPr>
            <p:blipFill>
              <a:blip r:embed="rId4"/>
              <a:srcRect/>
              <a:stretch>
                <a:fillRect/>
              </a:stretch>
            </p:blipFill>
            <p:spPr bwMode="auto">
              <a:xfrm>
                <a:off x="1189851" y="299657"/>
                <a:ext cx="887506" cy="542744"/>
              </a:xfrm>
              <a:prstGeom prst="rect">
                <a:avLst/>
              </a:prstGeom>
              <a:noFill/>
              <a:ln w="9525">
                <a:noFill/>
                <a:miter lim="800000"/>
                <a:headEnd/>
                <a:tailEnd/>
              </a:ln>
            </p:spPr>
          </p:pic>
          <p:pic>
            <p:nvPicPr>
              <p:cNvPr id="19" name="Picture 18"/>
              <p:cNvPicPr>
                <a:picLocks noChangeAspect="1"/>
              </p:cNvPicPr>
              <p:nvPr/>
            </p:nvPicPr>
            <p:blipFill>
              <a:blip r:embed="rId3"/>
              <a:stretch>
                <a:fillRect/>
              </a:stretch>
            </p:blipFill>
            <p:spPr>
              <a:xfrm rot="5400000">
                <a:off x="2225912" y="146323"/>
                <a:ext cx="702775" cy="995082"/>
              </a:xfrm>
              <a:prstGeom prst="ellipse">
                <a:avLst/>
              </a:prstGeom>
              <a:ln>
                <a:noFill/>
              </a:ln>
              <a:effectLst>
                <a:softEdge rad="112500"/>
              </a:effectLst>
            </p:spPr>
          </p:pic>
        </p:grpSp>
        <p:grpSp>
          <p:nvGrpSpPr>
            <p:cNvPr id="13" name="Group 16"/>
            <p:cNvGrpSpPr>
              <a:grpSpLocks/>
            </p:cNvGrpSpPr>
            <p:nvPr/>
          </p:nvGrpSpPr>
          <p:grpSpPr bwMode="auto">
            <a:xfrm>
              <a:off x="6491188" y="197056"/>
              <a:ext cx="2962096" cy="725361"/>
              <a:chOff x="332435" y="197058"/>
              <a:chExt cx="2962096" cy="725361"/>
            </a:xfrm>
          </p:grpSpPr>
          <p:pic>
            <p:nvPicPr>
              <p:cNvPr id="14" name="Picture 13"/>
              <p:cNvPicPr>
                <a:picLocks noChangeAspect="1"/>
              </p:cNvPicPr>
              <p:nvPr/>
            </p:nvPicPr>
            <p:blipFill>
              <a:blip r:embed="rId3"/>
              <a:stretch>
                <a:fillRect/>
              </a:stretch>
            </p:blipFill>
            <p:spPr>
              <a:xfrm rot="16200000">
                <a:off x="479140" y="50353"/>
                <a:ext cx="705416" cy="998825"/>
              </a:xfrm>
              <a:prstGeom prst="ellipse">
                <a:avLst/>
              </a:prstGeom>
              <a:ln>
                <a:noFill/>
              </a:ln>
              <a:effectLst>
                <a:softEdge rad="112500"/>
              </a:effectLst>
            </p:spPr>
          </p:pic>
          <p:pic>
            <p:nvPicPr>
              <p:cNvPr id="15" name="Picture 4" descr="http://prothom-aloblog.com/img/uploads/585450e522f8540e2dc1f3b19b220f54.jpg"/>
              <p:cNvPicPr>
                <a:picLocks noChangeAspect="1" noChangeArrowheads="1"/>
              </p:cNvPicPr>
              <p:nvPr/>
            </p:nvPicPr>
            <p:blipFill>
              <a:blip r:embed="rId4"/>
              <a:srcRect/>
              <a:stretch>
                <a:fillRect/>
              </a:stretch>
            </p:blipFill>
            <p:spPr bwMode="auto">
              <a:xfrm>
                <a:off x="1331261" y="299657"/>
                <a:ext cx="887506" cy="542744"/>
              </a:xfrm>
              <a:prstGeom prst="rect">
                <a:avLst/>
              </a:prstGeom>
              <a:noFill/>
              <a:ln w="9525">
                <a:noFill/>
                <a:miter lim="800000"/>
                <a:headEnd/>
                <a:tailEnd/>
              </a:ln>
            </p:spPr>
          </p:pic>
          <p:pic>
            <p:nvPicPr>
              <p:cNvPr id="16" name="Picture 15"/>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grpSp>
        <p:nvGrpSpPr>
          <p:cNvPr id="20" name="Group 19"/>
          <p:cNvGrpSpPr/>
          <p:nvPr/>
        </p:nvGrpSpPr>
        <p:grpSpPr>
          <a:xfrm>
            <a:off x="3980228" y="2497207"/>
            <a:ext cx="1244239" cy="1208646"/>
            <a:chOff x="6291293" y="1750672"/>
            <a:chExt cx="2015039" cy="1907648"/>
          </a:xfrm>
        </p:grpSpPr>
        <p:pic>
          <p:nvPicPr>
            <p:cNvPr id="21" name="Picture 2" descr="E:\MOTIAR\Flower\A_Pair_Kids_Making_Paper_Cutouts_Royalty_Free_Clipart_Picture_110305-168188-86105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91293" y="1750672"/>
              <a:ext cx="2015039" cy="14692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444735" y="3221123"/>
              <a:ext cx="1708154" cy="4371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1200" b="1" dirty="0">
                  <a:solidFill>
                    <a:schemeClr val="tx1"/>
                  </a:solidFill>
                </a:rPr>
                <a:t>সময়.৬ মিঃ</a:t>
              </a:r>
              <a:endParaRPr lang="en-US" sz="1200" b="1" dirty="0">
                <a:solidFill>
                  <a:schemeClr val="tx1"/>
                </a:solidFill>
              </a:endParaRPr>
            </a:p>
          </p:txBody>
        </p:sp>
      </p:grpSp>
      <p:sp>
        <p:nvSpPr>
          <p:cNvPr id="23" name="TextBox 22"/>
          <p:cNvSpPr txBox="1"/>
          <p:nvPr/>
        </p:nvSpPr>
        <p:spPr>
          <a:xfrm>
            <a:off x="2013372" y="3783676"/>
            <a:ext cx="5420356" cy="5078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2700" b="1" spc="38" dirty="0">
                <a:ln w="11430">
                  <a:solidFill>
                    <a:srgbClr val="002060"/>
                  </a:solidFill>
                </a:ln>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১। বিক্ষিপ্ত বসতি কাকে বলে? দুটি বৈশিষ্ট লিখ।</a:t>
            </a:r>
            <a:endParaRPr lang="en-US" sz="2400" b="1" spc="38" dirty="0">
              <a:ln w="11430">
                <a:solidFill>
                  <a:srgbClr val="002060"/>
                </a:solidFill>
              </a:ln>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560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3"/>
                                        </p:tgtEl>
                                        <p:attrNameLst>
                                          <p:attrName>ppt_y</p:attrName>
                                        </p:attrNameLst>
                                      </p:cBhvr>
                                      <p:tavLst>
                                        <p:tav tm="0">
                                          <p:val>
                                            <p:strVal val="#ppt_y"/>
                                          </p:val>
                                        </p:tav>
                                        <p:tav tm="100000">
                                          <p:val>
                                            <p:strVal val="#ppt_y"/>
                                          </p:val>
                                        </p:tav>
                                      </p:tavLst>
                                    </p:anim>
                                    <p:anim calcmode="lin" valueType="num">
                                      <p:cBhvr>
                                        <p:cTn id="4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444336" y="1298864"/>
            <a:ext cx="5870864"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000" dirty="0">
              <a:solidFill>
                <a:schemeClr val="bg1"/>
              </a:solidFill>
            </a:endParaRPr>
          </a:p>
          <a:p>
            <a:pPr algn="ctr"/>
            <a:r>
              <a:rPr lang="bn-IN" sz="3000" dirty="0">
                <a:solidFill>
                  <a:schemeClr val="bg1"/>
                </a:solidFill>
              </a:rPr>
              <a:t>রৈখিক বসতি</a:t>
            </a:r>
            <a:endParaRPr lang="en-US" sz="3000" dirty="0">
              <a:solidFill>
                <a:schemeClr val="bg1"/>
              </a:solidFill>
            </a:endParaRPr>
          </a:p>
          <a:p>
            <a:pPr algn="ctr"/>
            <a:r>
              <a:rPr lang="bn-IN" sz="1500" dirty="0">
                <a:solidFill>
                  <a:srgbClr val="00B0F0"/>
                </a:solidFill>
                <a:latin typeface="NikoshBAN" panose="02000000000000000000" pitchFamily="2" charset="0"/>
                <a:cs typeface="NikoshBAN" panose="02000000000000000000" pitchFamily="2" charset="0"/>
              </a:rPr>
              <a:t>(</a:t>
            </a:r>
            <a:r>
              <a:rPr lang="en-US" sz="1500" dirty="0">
                <a:solidFill>
                  <a:srgbClr val="00B0F0"/>
                </a:solidFill>
                <a:latin typeface="NikoshBAN" panose="02000000000000000000" pitchFamily="2" charset="0"/>
                <a:cs typeface="NikoshBAN" panose="02000000000000000000" pitchFamily="2" charset="0"/>
              </a:rPr>
              <a:t>Linear settlement</a:t>
            </a:r>
            <a:r>
              <a:rPr lang="bn-IN" dirty="0">
                <a:solidFill>
                  <a:srgbClr val="00B0F0"/>
                </a:solidFill>
                <a:latin typeface="NikoshBAN" panose="02000000000000000000" pitchFamily="2" charset="0"/>
                <a:cs typeface="NikoshBAN" panose="02000000000000000000" pitchFamily="2" charset="0"/>
              </a:rPr>
              <a:t>)</a:t>
            </a:r>
            <a:endParaRPr lang="en-US" dirty="0">
              <a:solidFill>
                <a:srgbClr val="00B0F0"/>
              </a:solidFill>
              <a:latin typeface="NikoshBAN" panose="02000000000000000000" pitchFamily="2" charset="0"/>
              <a:cs typeface="NikoshBAN" panose="02000000000000000000" pitchFamily="2" charset="0"/>
            </a:endParaRPr>
          </a:p>
          <a:p>
            <a:pPr algn="ctr"/>
            <a:endParaRPr lang="en-US" sz="2100" dirty="0">
              <a:solidFill>
                <a:schemeClr val="bg1"/>
              </a:solidFill>
            </a:endParaRPr>
          </a:p>
        </p:txBody>
      </p:sp>
      <p:sp>
        <p:nvSpPr>
          <p:cNvPr id="16" name="Flowchart: Display 15"/>
          <p:cNvSpPr/>
          <p:nvPr/>
        </p:nvSpPr>
        <p:spPr>
          <a:xfrm>
            <a:off x="5081449" y="2488623"/>
            <a:ext cx="3106839" cy="2249633"/>
          </a:xfrm>
          <a:prstGeom prst="flowChartDisplay">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dirty="0" err="1">
                <a:latin typeface="NikoshBAN" panose="02000000000000000000" pitchFamily="2" charset="0"/>
                <a:cs typeface="NikoshBAN" panose="02000000000000000000" pitchFamily="2" charset="0"/>
              </a:rPr>
              <a:t>এই</a:t>
            </a:r>
            <a:r>
              <a:rPr lang="en-US" sz="2100" dirty="0">
                <a:latin typeface="NikoshBAN" panose="02000000000000000000" pitchFamily="2" charset="0"/>
                <a:cs typeface="NikoshBAN" panose="02000000000000000000" pitchFamily="2" charset="0"/>
              </a:rPr>
              <a:t> </a:t>
            </a:r>
            <a:r>
              <a:rPr lang="en-US" sz="2100" dirty="0" err="1">
                <a:latin typeface="NikoshBAN" panose="02000000000000000000" pitchFamily="2" charset="0"/>
                <a:cs typeface="NikoshBAN" panose="02000000000000000000" pitchFamily="2" charset="0"/>
              </a:rPr>
              <a:t>ধরনের</a:t>
            </a:r>
            <a:r>
              <a:rPr lang="en-US" sz="2100" dirty="0">
                <a:latin typeface="NikoshBAN" panose="02000000000000000000" pitchFamily="2" charset="0"/>
                <a:cs typeface="NikoshBAN" panose="02000000000000000000" pitchFamily="2" charset="0"/>
              </a:rPr>
              <a:t> </a:t>
            </a:r>
            <a:r>
              <a:rPr lang="en-US" sz="2100" dirty="0" err="1">
                <a:latin typeface="NikoshBAN" panose="02000000000000000000" pitchFamily="2" charset="0"/>
                <a:cs typeface="NikoshBAN" panose="02000000000000000000" pitchFamily="2" charset="0"/>
              </a:rPr>
              <a:t>বসতিতে</a:t>
            </a:r>
            <a:r>
              <a:rPr lang="bn-IN" sz="2100" dirty="0">
                <a:latin typeface="NikoshBAN" panose="02000000000000000000" pitchFamily="2" charset="0"/>
                <a:cs typeface="NikoshBAN" panose="02000000000000000000" pitchFamily="2" charset="0"/>
              </a:rPr>
              <a:t> বাড়িগুলো একই সরলরেখায় গড়ে ওঠে। প্রধানত প্রাকৃতিক এবং কিছু ক্ষেত্রে সামাজিক কারণ এই ধরনের বসতি গড়ে সাহায্য করে </a:t>
            </a:r>
            <a:r>
              <a:rPr lang="en-US" sz="2100" dirty="0">
                <a:latin typeface="NikoshBAN" panose="02000000000000000000" pitchFamily="2" charset="0"/>
                <a:cs typeface="NikoshBAN" panose="02000000000000000000" pitchFamily="2" charset="0"/>
              </a:rPr>
              <a:t>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351" y="2543671"/>
            <a:ext cx="3332997" cy="204017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653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584" y="2040799"/>
            <a:ext cx="3576603" cy="2179493"/>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le 9"/>
          <p:cNvSpPr/>
          <p:nvPr/>
        </p:nvSpPr>
        <p:spPr>
          <a:xfrm>
            <a:off x="1080649" y="1721936"/>
            <a:ext cx="2912585" cy="273493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r>
              <a:rPr lang="bn-IN" dirty="0">
                <a:solidFill>
                  <a:schemeClr val="bg1"/>
                </a:solidFill>
                <a:latin typeface="NikoshBAN" panose="02000000000000000000" pitchFamily="2" charset="0"/>
                <a:cs typeface="NikoshBAN" panose="02000000000000000000" pitchFamily="2" charset="0"/>
              </a:rPr>
              <a:t>নদীর প্রাকৃতিক বাঁধ, নদীর কিনারা, রাস্তার কিনারা প্রভৃতি স্থানে এই ধরনের বসতি গড়ে ওঠে। এই অবস্থায় গড়ে ওঠা পূঞ্জীভূত রৈখিক ধরনের বসতিগুলোর মধ্যে কিছুটা ফাঁকা থাকে। এই ফাঁকা স্থানটুকু ব্যবহৃত হয় খামার হিসেবে। বন্যামুক্ত সমস্ত উচ্চভূমি এই ধরনের বসতির জন্য সুবিধাজনক।</a:t>
            </a:r>
            <a:endParaRPr lang="en-US"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530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p:cNvSpPr/>
          <p:nvPr/>
        </p:nvSpPr>
        <p:spPr>
          <a:xfrm>
            <a:off x="3759839" y="1478032"/>
            <a:ext cx="1499631" cy="591560"/>
          </a:xfrm>
          <a:prstGeom prst="round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2400" dirty="0"/>
              <a:t>মূল্যায়ন </a:t>
            </a:r>
            <a:endParaRPr lang="en-US" sz="2400" dirty="0">
              <a:latin typeface="NikoshBAN" panose="02000000000000000000" pitchFamily="2" charset="0"/>
              <a:cs typeface="NikoshBAN" panose="02000000000000000000" pitchFamily="2" charset="0"/>
            </a:endParaRPr>
          </a:p>
        </p:txBody>
      </p:sp>
      <p:sp>
        <p:nvSpPr>
          <p:cNvPr id="10" name="Rounded Rectangle 9"/>
          <p:cNvSpPr/>
          <p:nvPr/>
        </p:nvSpPr>
        <p:spPr>
          <a:xfrm>
            <a:off x="6430534" y="1310251"/>
            <a:ext cx="1350818" cy="376790"/>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bn-IN" sz="1350" dirty="0">
                <a:solidFill>
                  <a:schemeClr val="bg1"/>
                </a:solidFill>
              </a:rPr>
              <a:t>সময়ঃ ৬ মিনিট</a:t>
            </a:r>
            <a:endParaRPr lang="en-US" sz="1350" dirty="0">
              <a:solidFill>
                <a:schemeClr val="bg1"/>
              </a:solidFill>
            </a:endParaRPr>
          </a:p>
        </p:txBody>
      </p:sp>
      <p:sp>
        <p:nvSpPr>
          <p:cNvPr id="11" name="Round Same Side Corner Rectangle 10"/>
          <p:cNvSpPr/>
          <p:nvPr/>
        </p:nvSpPr>
        <p:spPr>
          <a:xfrm>
            <a:off x="2520158" y="2235848"/>
            <a:ext cx="4298132" cy="2798562"/>
          </a:xfrm>
          <a:prstGeom prst="round2SameRect">
            <a:avLst/>
          </a:prstGeom>
          <a:solidFill>
            <a:srgbClr val="002060"/>
          </a:solidFill>
        </p:spPr>
        <p:style>
          <a:lnRef idx="1">
            <a:schemeClr val="accent2"/>
          </a:lnRef>
          <a:fillRef idx="3">
            <a:schemeClr val="accent2"/>
          </a:fillRef>
          <a:effectRef idx="2">
            <a:schemeClr val="accent2"/>
          </a:effectRef>
          <a:fontRef idx="minor">
            <a:schemeClr val="lt1"/>
          </a:fontRef>
        </p:style>
        <p:txBody>
          <a:bodyPr rtlCol="0" anchor="ctr"/>
          <a:lstStyle/>
          <a:p>
            <a:pPr>
              <a:spcBef>
                <a:spcPts val="900"/>
              </a:spcBef>
              <a:spcAft>
                <a:spcPts val="900"/>
              </a:spcAft>
            </a:pPr>
            <a:r>
              <a:rPr lang="bn-IN" dirty="0"/>
              <a:t>১। মানুষ কেন একত্রে বসবাস করে?</a:t>
            </a:r>
          </a:p>
          <a:p>
            <a:pPr>
              <a:spcBef>
                <a:spcPts val="900"/>
              </a:spcBef>
              <a:spcAft>
                <a:spcPts val="900"/>
              </a:spcAft>
            </a:pPr>
            <a:r>
              <a:rPr lang="bn-IN" dirty="0"/>
              <a:t>২। বিক্ষিপ্ত বসতি গড়ে উঠার অন্যতম </a:t>
            </a:r>
          </a:p>
          <a:p>
            <a:pPr>
              <a:spcBef>
                <a:spcPts val="900"/>
              </a:spcBef>
              <a:spcAft>
                <a:spcPts val="900"/>
              </a:spcAft>
            </a:pPr>
            <a:r>
              <a:rPr lang="bn-IN" dirty="0"/>
              <a:t>     কারণ কি?</a:t>
            </a:r>
          </a:p>
          <a:p>
            <a:pPr>
              <a:spcBef>
                <a:spcPts val="900"/>
              </a:spcBef>
              <a:spcAft>
                <a:spcPts val="900"/>
              </a:spcAft>
            </a:pPr>
            <a:r>
              <a:rPr lang="bn-IN" dirty="0"/>
              <a:t>৩। রৈখিক বসতির ফাঁকা স্থানে কি গড়ে</a:t>
            </a:r>
          </a:p>
          <a:p>
            <a:pPr>
              <a:spcBef>
                <a:spcPts val="900"/>
              </a:spcBef>
              <a:spcAft>
                <a:spcPts val="900"/>
              </a:spcAft>
            </a:pPr>
            <a:r>
              <a:rPr lang="bn-IN" dirty="0"/>
              <a:t>     উঠে? </a:t>
            </a:r>
            <a:endParaRPr lang="en-US" dirty="0"/>
          </a:p>
        </p:txBody>
      </p:sp>
    </p:spTree>
    <p:extLst>
      <p:ext uri="{BB962C8B-B14F-4D97-AF65-F5344CB8AC3E}">
        <p14:creationId xmlns:p14="http://schemas.microsoft.com/office/powerpoint/2010/main" val="37708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edge">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2000">
              <a:schemeClr val="accent1">
                <a:lumMod val="5000"/>
                <a:lumOff val="95000"/>
              </a:schemeClr>
            </a:gs>
            <a:gs pos="6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p:cNvSpPr/>
          <p:nvPr/>
        </p:nvSpPr>
        <p:spPr>
          <a:xfrm>
            <a:off x="3759839" y="1478032"/>
            <a:ext cx="1869780" cy="591560"/>
          </a:xfrm>
          <a:prstGeom prst="round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2400" dirty="0" smtClean="0"/>
              <a:t>দলীয় কাজ </a:t>
            </a:r>
            <a:endParaRPr lang="en-US" sz="2400" dirty="0">
              <a:latin typeface="NikoshBAN" panose="02000000000000000000" pitchFamily="2" charset="0"/>
              <a:cs typeface="NikoshBAN" panose="02000000000000000000" pitchFamily="2" charset="0"/>
            </a:endParaRPr>
          </a:p>
        </p:txBody>
      </p:sp>
      <p:sp>
        <p:nvSpPr>
          <p:cNvPr id="10" name="Rounded Rectangle 9"/>
          <p:cNvSpPr/>
          <p:nvPr/>
        </p:nvSpPr>
        <p:spPr>
          <a:xfrm>
            <a:off x="6430534" y="1310251"/>
            <a:ext cx="1350818" cy="376790"/>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bn-IN" sz="1350" dirty="0">
                <a:solidFill>
                  <a:schemeClr val="bg1"/>
                </a:solidFill>
              </a:rPr>
              <a:t>সময়ঃ </a:t>
            </a:r>
            <a:r>
              <a:rPr lang="bn-IN" sz="1350" dirty="0" smtClean="0">
                <a:solidFill>
                  <a:schemeClr val="bg1"/>
                </a:solidFill>
              </a:rPr>
              <a:t>৫ মিনিট</a:t>
            </a:r>
            <a:endParaRPr lang="en-US" sz="1350" dirty="0">
              <a:solidFill>
                <a:schemeClr val="bg1"/>
              </a:solidFill>
            </a:endParaRPr>
          </a:p>
        </p:txBody>
      </p:sp>
      <p:sp>
        <p:nvSpPr>
          <p:cNvPr id="11" name="TextBox 10"/>
          <p:cNvSpPr txBox="1"/>
          <p:nvPr/>
        </p:nvSpPr>
        <p:spPr>
          <a:xfrm>
            <a:off x="1473214" y="2224255"/>
            <a:ext cx="6072884" cy="584775"/>
          </a:xfrm>
          <a:prstGeom prst="rect">
            <a:avLst/>
          </a:prstGeom>
          <a:solidFill>
            <a:schemeClr val="accent6">
              <a:lumMod val="20000"/>
              <a:lumOff val="80000"/>
            </a:scheme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solidFill>
                    <a:srgbClr val="7030A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১।  </a:t>
            </a:r>
            <a:r>
              <a:rPr lang="bn-IN" sz="3200" b="1" spc="50" dirty="0" smtClean="0">
                <a:ln w="11430">
                  <a:solidFill>
                    <a:schemeClr val="accent2">
                      <a:lumMod val="75000"/>
                    </a:schemeClr>
                  </a:solidFill>
                </a:ln>
                <a:effectLst>
                  <a:outerShdw blurRad="76200" dist="50800" dir="5400000" algn="tl" rotWithShape="0">
                    <a:srgbClr val="000000">
                      <a:alpha val="65000"/>
                    </a:srgbClr>
                  </a:outerShdw>
                </a:effectLst>
                <a:latin typeface="NikoshBAN" pitchFamily="2" charset="0"/>
                <a:cs typeface="NikoshBAN" pitchFamily="2" charset="0"/>
              </a:rPr>
              <a:t>গ্রামীণ বসতির ধরণ নিচের ছকাকারে লিখ।</a:t>
            </a:r>
            <a:endParaRPr lang="en-US" sz="2800" b="1" spc="50" dirty="0">
              <a:ln w="11430">
                <a:solidFill>
                  <a:schemeClr val="accent2">
                    <a:lumMod val="75000"/>
                  </a:schemeClr>
                </a:solidFill>
              </a:ln>
              <a:effectLst>
                <a:outerShdw blurRad="76200" dist="50800" dir="5400000" algn="tl" rotWithShape="0">
                  <a:srgbClr val="000000">
                    <a:alpha val="65000"/>
                  </a:srgbClr>
                </a:outerShdw>
              </a:effectLst>
              <a:latin typeface="NikoshBAN" pitchFamily="2" charset="0"/>
              <a:cs typeface="NikoshBAN" pitchFamily="2"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643048556"/>
              </p:ext>
            </p:extLst>
          </p:nvPr>
        </p:nvGraphicFramePr>
        <p:xfrm>
          <a:off x="1324327" y="3062379"/>
          <a:ext cx="6863199" cy="1285240"/>
        </p:xfrm>
        <a:graphic>
          <a:graphicData uri="http://schemas.openxmlformats.org/drawingml/2006/table">
            <a:tbl>
              <a:tblPr firstRow="1" bandRow="1">
                <a:tableStyleId>{073A0DAA-6AF3-43AB-8588-CEC1D06C72B9}</a:tableStyleId>
              </a:tblPr>
              <a:tblGrid>
                <a:gridCol w="3103879">
                  <a:extLst>
                    <a:ext uri="{9D8B030D-6E8A-4147-A177-3AD203B41FA5}">
                      <a16:colId xmlns:a16="http://schemas.microsoft.com/office/drawing/2014/main" val="3752750585"/>
                    </a:ext>
                  </a:extLst>
                </a:gridCol>
                <a:gridCol w="1685581">
                  <a:extLst>
                    <a:ext uri="{9D8B030D-6E8A-4147-A177-3AD203B41FA5}">
                      <a16:colId xmlns:a16="http://schemas.microsoft.com/office/drawing/2014/main" val="311651029"/>
                    </a:ext>
                  </a:extLst>
                </a:gridCol>
                <a:gridCol w="2073739">
                  <a:extLst>
                    <a:ext uri="{9D8B030D-6E8A-4147-A177-3AD203B41FA5}">
                      <a16:colId xmlns:a16="http://schemas.microsoft.com/office/drawing/2014/main" val="3589108390"/>
                    </a:ext>
                  </a:extLst>
                </a:gridCol>
              </a:tblGrid>
              <a:tr h="370840">
                <a:tc>
                  <a:txBody>
                    <a:bodyPr/>
                    <a:lstStyle/>
                    <a:p>
                      <a:r>
                        <a:rPr lang="bn-IN" dirty="0" smtClean="0"/>
                        <a:t>গোষ্ঠীবদ্ধ</a:t>
                      </a:r>
                      <a:r>
                        <a:rPr lang="bn-IN" baseline="0" dirty="0" smtClean="0"/>
                        <a:t> বা সংঘবদ্ধ বসতি</a:t>
                      </a:r>
                      <a:endParaRPr lang="en-US" dirty="0"/>
                    </a:p>
                  </a:txBody>
                  <a:tcPr/>
                </a:tc>
                <a:tc>
                  <a:txBody>
                    <a:bodyPr/>
                    <a:lstStyle/>
                    <a:p>
                      <a:r>
                        <a:rPr lang="bn-IN" dirty="0" smtClean="0"/>
                        <a:t>বিক্ষিপ্ত</a:t>
                      </a:r>
                      <a:r>
                        <a:rPr lang="bn-IN" baseline="0" dirty="0" smtClean="0"/>
                        <a:t> বসতি</a:t>
                      </a:r>
                      <a:endParaRPr lang="en-US" dirty="0"/>
                    </a:p>
                  </a:txBody>
                  <a:tcPr/>
                </a:tc>
                <a:tc>
                  <a:txBody>
                    <a:bodyPr/>
                    <a:lstStyle/>
                    <a:p>
                      <a:r>
                        <a:rPr lang="bn-IN" dirty="0" smtClean="0"/>
                        <a:t>রৈ</a:t>
                      </a:r>
                      <a:r>
                        <a:rPr lang="bn-IN" baseline="0" dirty="0" smtClean="0"/>
                        <a:t>খিক বসতি</a:t>
                      </a:r>
                      <a:endParaRPr lang="en-US" dirty="0"/>
                    </a:p>
                  </a:txBody>
                  <a:tcPr/>
                </a:tc>
                <a:extLst>
                  <a:ext uri="{0D108BD9-81ED-4DB2-BD59-A6C34878D82A}">
                    <a16:rowId xmlns:a16="http://schemas.microsoft.com/office/drawing/2014/main" val="855285276"/>
                  </a:ext>
                </a:extLst>
              </a:tr>
              <a:tr h="370840">
                <a:tc>
                  <a:txBody>
                    <a:bodyPr/>
                    <a:lstStyle/>
                    <a:p>
                      <a:pPr marL="0" indent="0">
                        <a:buFont typeface="Wingdings" panose="05000000000000000000" pitchFamily="2" charset="2"/>
                        <a:buNone/>
                      </a:pPr>
                      <a:r>
                        <a:rPr lang="en-US" dirty="0" smtClean="0"/>
                        <a:t>*</a:t>
                      </a:r>
                      <a:endParaRPr lang="bn-IN"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a:t>
                      </a:r>
                      <a:endParaRPr lang="bn-IN"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a:t>
                      </a:r>
                      <a:endParaRPr lang="bn-IN" dirty="0" smtClean="0"/>
                    </a:p>
                  </a:txBody>
                  <a:tcPr/>
                </a:tc>
                <a:tc>
                  <a:txBody>
                    <a:bodyPr/>
                    <a:lstStyle/>
                    <a:p>
                      <a:pPr marL="0" indent="0">
                        <a:buFont typeface="Wingdings" panose="05000000000000000000" pitchFamily="2" charset="2"/>
                        <a:buNone/>
                      </a:pPr>
                      <a:r>
                        <a:rPr lang="en-US" dirty="0" smtClean="0"/>
                        <a:t>*</a:t>
                      </a:r>
                      <a:endParaRPr lang="bn-IN"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a:t>
                      </a:r>
                      <a:endParaRPr lang="bn-IN"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a:t>
                      </a:r>
                      <a:endParaRPr lang="bn-IN" dirty="0" smtClean="0"/>
                    </a:p>
                  </a:txBody>
                  <a:tcPr/>
                </a:tc>
                <a:tc>
                  <a:txBody>
                    <a:bodyPr/>
                    <a:lstStyle/>
                    <a:p>
                      <a:pPr marL="0" indent="0">
                        <a:buFont typeface="Wingdings" panose="05000000000000000000" pitchFamily="2" charset="2"/>
                        <a:buNone/>
                      </a:pPr>
                      <a:r>
                        <a:rPr lang="en-US" dirty="0" smtClean="0"/>
                        <a:t>*</a:t>
                      </a:r>
                      <a:endParaRPr lang="bn-IN"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a:t>
                      </a:r>
                      <a:endParaRPr lang="bn-IN"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a:t>
                      </a:r>
                      <a:endParaRPr lang="bn-IN" dirty="0" smtClean="0"/>
                    </a:p>
                  </a:txBody>
                  <a:tcPr/>
                </a:tc>
                <a:extLst>
                  <a:ext uri="{0D108BD9-81ED-4DB2-BD59-A6C34878D82A}">
                    <a16:rowId xmlns:a16="http://schemas.microsoft.com/office/drawing/2014/main" val="405785468"/>
                  </a:ext>
                </a:extLst>
              </a:tr>
            </a:tbl>
          </a:graphicData>
        </a:graphic>
      </p:graphicFrame>
    </p:spTree>
    <p:extLst>
      <p:ext uri="{BB962C8B-B14F-4D97-AF65-F5344CB8AC3E}">
        <p14:creationId xmlns:p14="http://schemas.microsoft.com/office/powerpoint/2010/main" val="33949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edg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out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308576" y="2762840"/>
            <a:ext cx="6402159" cy="1712928"/>
          </a:xfrm>
          <a:prstGeom prst="rect">
            <a:avLst/>
          </a:prstGeom>
          <a:ln w="762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49625" y="1465119"/>
            <a:ext cx="2313544" cy="691872"/>
          </a:xfrm>
          <a:prstGeom prst="rect">
            <a:avLst/>
          </a:prstGeom>
          <a:ln w="88900" cap="sq" cmpd="thickThin">
            <a:solidFill>
              <a:srgbClr val="000000"/>
            </a:solidFill>
            <a:prstDash val="solid"/>
            <a:miter lim="800000"/>
          </a:ln>
          <a:effectLst>
            <a:innerShdw blurRad="76200">
              <a:srgbClr val="000000"/>
            </a:innerShdw>
          </a:effectLst>
        </p:spPr>
      </p:pic>
      <p:grpSp>
        <p:nvGrpSpPr>
          <p:cNvPr id="11" name="Group 10"/>
          <p:cNvGrpSpPr/>
          <p:nvPr/>
        </p:nvGrpSpPr>
        <p:grpSpPr>
          <a:xfrm>
            <a:off x="6057538" y="1439647"/>
            <a:ext cx="1610952" cy="973873"/>
            <a:chOff x="3352800" y="762000"/>
            <a:chExt cx="3581400" cy="3017520"/>
          </a:xfrm>
        </p:grpSpPr>
        <p:pic>
          <p:nvPicPr>
            <p:cNvPr id="12" name="Picture 11" descr="home-icon.jpg"/>
            <p:cNvPicPr>
              <a:picLocks noChangeAspect="1"/>
            </p:cNvPicPr>
            <p:nvPr/>
          </p:nvPicPr>
          <p:blipFill>
            <a:blip r:embed="rId3">
              <a:biLevel thresh="50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352800" y="762000"/>
              <a:ext cx="3581400" cy="2865120"/>
            </a:xfrm>
            <a:prstGeom prst="ellipse">
              <a:avLst/>
            </a:prstGeom>
            <a:ln w="34925">
              <a:solidFill>
                <a:schemeClr val="tx1"/>
              </a:solidFill>
            </a:ln>
            <a:effectLst>
              <a:softEdge rad="112500"/>
            </a:effectLst>
          </p:spPr>
        </p:pic>
        <p:sp>
          <p:nvSpPr>
            <p:cNvPr id="13" name="Oval 12"/>
            <p:cNvSpPr/>
            <p:nvPr/>
          </p:nvSpPr>
          <p:spPr>
            <a:xfrm>
              <a:off x="3581400"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389087" y="3203806"/>
            <a:ext cx="6072884" cy="954107"/>
          </a:xfrm>
          <a:prstGeom prst="rect">
            <a:avLst/>
          </a:prstGeom>
          <a:solidFill>
            <a:schemeClr val="accent6">
              <a:lumMod val="20000"/>
              <a:lumOff val="80000"/>
            </a:schemeClr>
          </a:solid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১।  বিক্ষিপ্ত বসতি বন্ধুর ভূপ্রাকৃতিক অঞ্চলে গড়ে উঠে –</a:t>
            </a:r>
          </a:p>
          <a:p>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    ব্যাখ্যা</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কর।</a:t>
            </a:r>
            <a:endParaRPr lang="en-US" sz="2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4558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4"/>
                                        </p:tgtEl>
                                        <p:attrNameLst>
                                          <p:attrName>ppt_y</p:attrName>
                                        </p:attrNameLst>
                                      </p:cBhvr>
                                      <p:tavLst>
                                        <p:tav tm="0">
                                          <p:val>
                                            <p:strVal val="#ppt_y"/>
                                          </p:val>
                                        </p:tav>
                                        <p:tav tm="100000">
                                          <p:val>
                                            <p:strVal val="#ppt_y"/>
                                          </p:val>
                                        </p:tav>
                                      </p:tavLst>
                                    </p:anim>
                                    <p:anim calcmode="lin" valueType="num">
                                      <p:cBhvr>
                                        <p:cTn id="4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633" y="1297022"/>
            <a:ext cx="6832030" cy="4127033"/>
          </a:xfrm>
          <a:prstGeom prst="rect">
            <a:avLst/>
          </a:prstGeom>
        </p:spPr>
      </p:pic>
      <p:pic>
        <p:nvPicPr>
          <p:cNvPr id="10" name="Picture 2" descr="Related imag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165202" y="1405971"/>
            <a:ext cx="2681103" cy="1479229"/>
          </a:xfrm>
          <a:prstGeom prst="rect">
            <a:avLst/>
          </a:prstGeom>
          <a:noFill/>
          <a:ln w="76200">
            <a:solidFill>
              <a:srgbClr val="00B0F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77061" y="3851570"/>
            <a:ext cx="5500255" cy="1200329"/>
          </a:xfrm>
          <a:prstGeom prst="rect">
            <a:avLst/>
          </a:prstGeom>
          <a:ln w="76200">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600" dirty="0" smtClean="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এসো ২০২০ সাল মুজিব বর্ষে বঙ্গবন্ধুর সোনার বাংলা গড়ার দৃপ্ত শপথ নেই</a:t>
            </a:r>
            <a:endParaRPr lang="en-US" sz="3600"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12" name="TextBox 11"/>
          <p:cNvSpPr txBox="1"/>
          <p:nvPr/>
        </p:nvSpPr>
        <p:spPr>
          <a:xfrm>
            <a:off x="1684844" y="3879947"/>
            <a:ext cx="5695406" cy="1200329"/>
          </a:xfrm>
          <a:prstGeom prst="rect">
            <a:avLst/>
          </a:prstGeom>
          <a:solidFill>
            <a:schemeClr val="tx1"/>
          </a:solidFill>
          <a:ln w="57150">
            <a:solidFill>
              <a:srgbClr val="002060"/>
            </a:solidFill>
          </a:ln>
        </p:spPr>
        <p:txBody>
          <a:bodyPr wrap="square" rtlCol="0">
            <a:spAutoFit/>
          </a:bodyPr>
          <a:lstStyle/>
          <a:p>
            <a:pPr algn="ctr"/>
            <a:r>
              <a:rPr lang="bn-BD" sz="7200" dirty="0" smtClean="0">
                <a:solidFill>
                  <a:schemeClr val="bg1"/>
                </a:solidFill>
                <a:latin typeface="NikoshBAN" pitchFamily="2" charset="0"/>
                <a:cs typeface="NikoshBAN" pitchFamily="2" charset="0"/>
              </a:rPr>
              <a:t>আল্লাহ হাফেজ</a:t>
            </a:r>
            <a:endParaRPr lang="en-US" sz="7200" dirty="0">
              <a:solidFill>
                <a:schemeClr val="bg1"/>
              </a:solidFill>
              <a:latin typeface="NikoshBAN" pitchFamily="2" charset="0"/>
              <a:cs typeface="NikoshBAN" pitchFamily="2" charset="0"/>
            </a:endParaRPr>
          </a:p>
        </p:txBody>
      </p:sp>
      <p:pic>
        <p:nvPicPr>
          <p:cNvPr id="13" name="Ami Banglai Gaan Gai (music.com.bd)">
            <a:hlinkClick r:id="" action="ppaction://media"/>
          </p:cNvPr>
          <p:cNvPicPr>
            <a:picLocks noChangeAspect="1"/>
          </p:cNvPicPr>
          <p:nvPr>
            <a:audioFile r:link="rId1"/>
            <p:extLst>
              <p:ext uri="{DAA4B4D4-6D71-4841-9C94-3DE7FCFB9230}">
                <p14:media xmlns:p14="http://schemas.microsoft.com/office/powerpoint/2010/main" r:embed="rId2">
                  <p14:trim st="34289" end="328874.1"/>
                </p14:media>
              </p:ext>
            </p:extLst>
          </p:nvPr>
        </p:nvPicPr>
        <p:blipFill>
          <a:blip r:embed="rId6"/>
          <a:stretch>
            <a:fillRect/>
          </a:stretch>
        </p:blipFill>
        <p:spPr>
          <a:xfrm>
            <a:off x="-1219200" y="455468"/>
            <a:ext cx="609600" cy="609600"/>
          </a:xfrm>
          <a:prstGeom prst="rect">
            <a:avLst/>
          </a:prstGeom>
        </p:spPr>
      </p:pic>
    </p:spTree>
    <p:extLst>
      <p:ext uri="{BB962C8B-B14F-4D97-AF65-F5344CB8AC3E}">
        <p14:creationId xmlns:p14="http://schemas.microsoft.com/office/powerpoint/2010/main" val="260186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1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500" fill="hold"/>
                                        <p:tgtEl>
                                          <p:spTgt spid="10"/>
                                        </p:tgtEl>
                                        <p:attrNameLst>
                                          <p:attrName>ppt_w</p:attrName>
                                        </p:attrNameLst>
                                      </p:cBhvr>
                                      <p:tavLst>
                                        <p:tav tm="0">
                                          <p:val>
                                            <p:fltVal val="0"/>
                                          </p:val>
                                        </p:tav>
                                        <p:tav tm="100000">
                                          <p:val>
                                            <p:strVal val="#ppt_w"/>
                                          </p:val>
                                        </p:tav>
                                      </p:tavLst>
                                    </p:anim>
                                    <p:anim calcmode="lin" valueType="num">
                                      <p:cBhvr>
                                        <p:cTn id="32" dur="1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3"/>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3"/>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25983" fill="hold"/>
                                        <p:tgtEl>
                                          <p:spTgt spid="13"/>
                                        </p:tgtEl>
                                      </p:cBhvr>
                                    </p:cmd>
                                  </p:childTnLst>
                                </p:cTn>
                              </p:par>
                            </p:childTnLst>
                          </p:cTn>
                        </p:par>
                      </p:childTnLst>
                    </p:cTn>
                  </p:par>
                </p:childTnLst>
              </p:cTn>
              <p:nextCondLst>
                <p:cond evt="onClick" delay="0">
                  <p:tgtEl>
                    <p:spTgt spid="13"/>
                  </p:tgtEl>
                </p:cond>
              </p:nextCondLst>
            </p:seq>
            <p:audio>
              <p:cMediaNode vol="80000">
                <p:cTn id="50" fill="hold" display="0">
                  <p:stCondLst>
                    <p:cond delay="indefinite"/>
                  </p:stCondLst>
                  <p:endCondLst>
                    <p:cond evt="onStopAudio" delay="0">
                      <p:tgtEl>
                        <p:sldTgt/>
                      </p:tgtEl>
                    </p:cond>
                  </p:endCondLst>
                </p:cTn>
                <p:tgtEl>
                  <p:spTgt spid="13"/>
                </p:tgtEl>
              </p:cMediaNode>
            </p:audio>
          </p:childTnLst>
        </p:cTn>
      </p:par>
    </p:tnLst>
    <p:bldLst>
      <p:bldP spid="5" grpId="0" animBg="1"/>
      <p:bldP spid="6" grpId="0" animBg="1"/>
      <p:bldP spid="7" grpId="0" animBg="1"/>
      <p:bldP spid="8"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118" y="1231323"/>
            <a:ext cx="8271164" cy="421870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p:cNvGrpSpPr/>
          <p:nvPr/>
        </p:nvGrpSpPr>
        <p:grpSpPr>
          <a:xfrm>
            <a:off x="176647" y="1065068"/>
            <a:ext cx="8666018" cy="4551219"/>
            <a:chOff x="318655" y="401781"/>
            <a:chExt cx="11554691" cy="6068292"/>
          </a:xfrm>
        </p:grpSpPr>
        <p:sp>
          <p:nvSpPr>
            <p:cNvPr id="4" name="Rectangle 3"/>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Sun 5"/>
          <p:cNvSpPr/>
          <p:nvPr/>
        </p:nvSpPr>
        <p:spPr>
          <a:xfrm>
            <a:off x="374070"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un 8"/>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852423" y="3301377"/>
            <a:ext cx="3014660" cy="1615827"/>
          </a:xfrm>
          <a:prstGeom prst="rect">
            <a:avLst/>
          </a:prstGeom>
          <a:solidFill>
            <a:schemeClr val="bg1"/>
          </a:solidFill>
        </p:spPr>
        <p:txBody>
          <a:bodyPr wrap="square" rtlCol="0">
            <a:spAutoFit/>
          </a:bodyPr>
          <a:lstStyle/>
          <a:p>
            <a:r>
              <a:rPr lang="en-US" sz="2700" dirty="0">
                <a:solidFill>
                  <a:srgbClr val="0070C0"/>
                </a:solidFill>
              </a:rPr>
              <a:t>  MD. ABDUL BASET</a:t>
            </a:r>
          </a:p>
          <a:p>
            <a:pPr algn="ctr"/>
            <a:r>
              <a:rPr lang="en-US" dirty="0"/>
              <a:t>Sr. Asst. Teacher</a:t>
            </a:r>
          </a:p>
          <a:p>
            <a:pPr algn="ctr"/>
            <a:r>
              <a:rPr lang="en-US" b="1" dirty="0" err="1"/>
              <a:t>Satmora</a:t>
            </a:r>
            <a:r>
              <a:rPr lang="en-US" b="1" dirty="0"/>
              <a:t> High School</a:t>
            </a:r>
          </a:p>
          <a:p>
            <a:pPr algn="ctr"/>
            <a:r>
              <a:rPr lang="en-US" dirty="0"/>
              <a:t>Cell: 01710998333</a:t>
            </a:r>
          </a:p>
          <a:p>
            <a:pPr algn="ctr"/>
            <a:r>
              <a:rPr lang="en-US" dirty="0"/>
              <a:t>E-mail:shsab1972@gmail.com</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86269" y="1761258"/>
            <a:ext cx="1726883" cy="1571075"/>
          </a:xfrm>
          <a:prstGeom prst="ellipse">
            <a:avLst/>
          </a:prstGeom>
          <a:ln>
            <a:noFill/>
          </a:ln>
          <a:effectLst>
            <a:softEdge rad="112500"/>
          </a:effectLst>
        </p:spPr>
        <p:style>
          <a:lnRef idx="2">
            <a:schemeClr val="accent5">
              <a:shade val="50000"/>
            </a:schemeClr>
          </a:lnRef>
          <a:fillRef idx="1">
            <a:schemeClr val="accent5"/>
          </a:fillRef>
          <a:effectRef idx="0">
            <a:schemeClr val="accent5"/>
          </a:effectRef>
          <a:fontRef idx="minor">
            <a:schemeClr val="lt1"/>
          </a:fontRef>
        </p:style>
      </p:pic>
      <p:sp>
        <p:nvSpPr>
          <p:cNvPr id="12" name="Rectangle 11"/>
          <p:cNvSpPr/>
          <p:nvPr/>
        </p:nvSpPr>
        <p:spPr>
          <a:xfrm>
            <a:off x="1404685" y="1300083"/>
            <a:ext cx="1910138" cy="392415"/>
          </a:xfrm>
          <a:prstGeom prst="rect">
            <a:avLst/>
          </a:prstGeom>
          <a:noFill/>
        </p:spPr>
        <p:txBody>
          <a:bodyPr wrap="none" lIns="68580" tIns="34290" rIns="68580" bIns="34290">
            <a:spAutoFit/>
          </a:bodyPr>
          <a:lstStyle/>
          <a:p>
            <a:pPr algn="ctr"/>
            <a:r>
              <a:rPr lang="en-US" sz="21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INTRODUCTION</a:t>
            </a:r>
          </a:p>
        </p:txBody>
      </p:sp>
      <p:sp>
        <p:nvSpPr>
          <p:cNvPr id="13" name="Flowchart: Alternate Process 12"/>
          <p:cNvSpPr/>
          <p:nvPr/>
        </p:nvSpPr>
        <p:spPr>
          <a:xfrm>
            <a:off x="4509655" y="2288685"/>
            <a:ext cx="3220915" cy="2557838"/>
          </a:xfrm>
          <a:prstGeom prst="flowChartAlternateProcess">
            <a:avLst/>
          </a:prstGeom>
          <a:solidFill>
            <a:srgbClr val="00CC99">
              <a:alpha val="67843"/>
            </a:srgbClr>
          </a:solidFill>
          <a:ln w="28575">
            <a:solidFill>
              <a:srgbClr val="79DCFF"/>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solidFill>
                  <a:srgbClr val="C00000"/>
                </a:solidFill>
                <a:latin typeface="NikoshBAN" panose="02000000000000000000" pitchFamily="2" charset="0"/>
                <a:cs typeface="NikoshBAN" panose="02000000000000000000" pitchFamily="2" charset="0"/>
              </a:rPr>
              <a:t>বিষয়</a:t>
            </a:r>
            <a:r>
              <a:rPr lang="en-US" sz="2400" dirty="0">
                <a:solidFill>
                  <a:srgbClr val="C00000"/>
                </a:solidFill>
                <a:latin typeface="NikoshBAN" panose="02000000000000000000" pitchFamily="2" charset="0"/>
                <a:cs typeface="NikoshBAN" panose="02000000000000000000" pitchFamily="2" charset="0"/>
              </a:rPr>
              <a:t>:</a:t>
            </a:r>
            <a:r>
              <a:rPr lang="bn-IN" sz="2400" dirty="0">
                <a:solidFill>
                  <a:srgbClr val="C00000"/>
                </a:solidFill>
                <a:latin typeface="NikoshBAN" panose="02000000000000000000" pitchFamily="2" charset="0"/>
                <a:cs typeface="NikoshBAN" panose="02000000000000000000" pitchFamily="2" charset="0"/>
              </a:rPr>
              <a:t> ভুগোল ও  পরিবেশ   </a:t>
            </a:r>
          </a:p>
          <a:p>
            <a:pPr algn="ctr"/>
            <a:r>
              <a:rPr lang="bn-IN" sz="2400" dirty="0">
                <a:solidFill>
                  <a:srgbClr val="C00000"/>
                </a:solidFill>
                <a:latin typeface="NikoshBAN" panose="02000000000000000000" pitchFamily="2" charset="0"/>
                <a:cs typeface="NikoshBAN" panose="02000000000000000000" pitchFamily="2" charset="0"/>
              </a:rPr>
              <a:t>শ্রেণিঃ নবম-দশম</a:t>
            </a:r>
            <a:endParaRPr lang="en-US" sz="2400" dirty="0">
              <a:solidFill>
                <a:srgbClr val="C00000"/>
              </a:solidFill>
              <a:latin typeface="NikoshBAN" panose="02000000000000000000" pitchFamily="2" charset="0"/>
              <a:cs typeface="NikoshBAN" panose="02000000000000000000" pitchFamily="2" charset="0"/>
            </a:endParaRPr>
          </a:p>
          <a:p>
            <a:pPr algn="ctr"/>
            <a:r>
              <a:rPr lang="en-US" sz="2400" dirty="0" err="1">
                <a:solidFill>
                  <a:srgbClr val="C00000"/>
                </a:solidFill>
                <a:latin typeface="NikoshBAN" panose="02000000000000000000" pitchFamily="2" charset="0"/>
                <a:cs typeface="NikoshBAN" panose="02000000000000000000" pitchFamily="2" charset="0"/>
              </a:rPr>
              <a:t>অধ্যায়</a:t>
            </a:r>
            <a:r>
              <a:rPr lang="bn-IN" sz="2400" dirty="0">
                <a:solidFill>
                  <a:srgbClr val="C00000"/>
                </a:solidFill>
                <a:latin typeface="NikoshBAN" panose="02000000000000000000" pitchFamily="2" charset="0"/>
                <a:cs typeface="NikoshBAN" panose="02000000000000000000" pitchFamily="2" charset="0"/>
              </a:rPr>
              <a:t>ঃ অষ্টম</a:t>
            </a:r>
          </a:p>
          <a:p>
            <a:pPr algn="ctr"/>
            <a:r>
              <a:rPr lang="bn-IN" sz="2400" dirty="0">
                <a:solidFill>
                  <a:srgbClr val="C00000"/>
                </a:solidFill>
                <a:latin typeface="NikoshBAN" panose="02000000000000000000" pitchFamily="2" charset="0"/>
                <a:cs typeface="NikoshBAN" panose="02000000000000000000" pitchFamily="2" charset="0"/>
              </a:rPr>
              <a:t>সময়ঃ</a:t>
            </a:r>
            <a:r>
              <a:rPr lang="en-US" sz="2400" dirty="0">
                <a:solidFill>
                  <a:srgbClr val="C00000"/>
                </a:solidFill>
                <a:latin typeface="NikoshBAN" panose="02000000000000000000" pitchFamily="2" charset="0"/>
                <a:cs typeface="NikoshBAN" panose="02000000000000000000" pitchFamily="2" charset="0"/>
              </a:rPr>
              <a:t> </a:t>
            </a:r>
            <a:r>
              <a:rPr lang="bn-IN" sz="2400" dirty="0">
                <a:solidFill>
                  <a:srgbClr val="C00000"/>
                </a:solidFill>
                <a:latin typeface="NikoshBAN" panose="02000000000000000000" pitchFamily="2" charset="0"/>
                <a:cs typeface="NikoshBAN" panose="02000000000000000000" pitchFamily="2" charset="0"/>
              </a:rPr>
              <a:t> ৫০ মিনিট।</a:t>
            </a:r>
          </a:p>
          <a:p>
            <a:pPr algn="ctr"/>
            <a:r>
              <a:rPr lang="bn-IN" sz="2400" dirty="0">
                <a:solidFill>
                  <a:srgbClr val="C00000"/>
                </a:solidFill>
                <a:latin typeface="NikoshBAN" panose="02000000000000000000" pitchFamily="2" charset="0"/>
                <a:cs typeface="NikoshBAN" panose="02000000000000000000" pitchFamily="2" charset="0"/>
              </a:rPr>
              <a:t>তারিখঃ</a:t>
            </a:r>
            <a:r>
              <a:rPr lang="en-US" sz="2400" dirty="0">
                <a:solidFill>
                  <a:srgbClr val="C00000"/>
                </a:solidFill>
                <a:latin typeface="NikoshBAN" panose="02000000000000000000" pitchFamily="2" charset="0"/>
                <a:cs typeface="NikoshBAN" panose="02000000000000000000" pitchFamily="2" charset="0"/>
              </a:rPr>
              <a:t> </a:t>
            </a:r>
            <a:r>
              <a:rPr lang="bn-IN" sz="2400" dirty="0">
                <a:solidFill>
                  <a:srgbClr val="C00000"/>
                </a:solidFill>
                <a:latin typeface="NikoshBAN" panose="02000000000000000000" pitchFamily="2" charset="0"/>
                <a:cs typeface="NikoshBAN" panose="02000000000000000000" pitchFamily="2" charset="0"/>
              </a:rPr>
              <a:t>0</a:t>
            </a:r>
            <a:r>
              <a:rPr lang="en-US" sz="2400" dirty="0">
                <a:solidFill>
                  <a:srgbClr val="C00000"/>
                </a:solidFill>
                <a:latin typeface="NikoshBAN" panose="02000000000000000000" pitchFamily="2" charset="0"/>
                <a:cs typeface="NikoshBAN" panose="02000000000000000000" pitchFamily="2" charset="0"/>
              </a:rPr>
              <a:t>5</a:t>
            </a:r>
            <a:r>
              <a:rPr lang="bn-IN" sz="2400" dirty="0">
                <a:solidFill>
                  <a:srgbClr val="C00000"/>
                </a:solidFill>
                <a:latin typeface="NikoshBAN" panose="02000000000000000000" pitchFamily="2" charset="0"/>
                <a:cs typeface="NikoshBAN" panose="02000000000000000000" pitchFamily="2" charset="0"/>
              </a:rPr>
              <a:t>/07/২০২০</a:t>
            </a:r>
            <a:endParaRPr lang="en-US" sz="135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423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3">
                                            <p:bg/>
                                          </p:spTgt>
                                        </p:tgtEl>
                                        <p:attrNameLst>
                                          <p:attrName>style.visibility</p:attrName>
                                        </p:attrNameLst>
                                      </p:cBhvr>
                                      <p:to>
                                        <p:strVal val="visible"/>
                                      </p:to>
                                    </p:set>
                                    <p:animEffect transition="in" filter="wedge">
                                      <p:cBhvr>
                                        <p:cTn id="25" dur="2000"/>
                                        <p:tgtEl>
                                          <p:spTgt spid="13">
                                            <p:bg/>
                                          </p:spTgt>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edge">
                                      <p:cBhvr>
                                        <p:cTn id="28" dur="2000"/>
                                        <p:tgtEl>
                                          <p:spTgt spid="13">
                                            <p:txEl>
                                              <p:pRg st="0" end="0"/>
                                            </p:txEl>
                                          </p:spTgt>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wedge">
                                      <p:cBhvr>
                                        <p:cTn id="31" dur="2000"/>
                                        <p:tgtEl>
                                          <p:spTgt spid="13">
                                            <p:txEl>
                                              <p:pRg st="1" end="1"/>
                                            </p:txEl>
                                          </p:spTgt>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wedge">
                                      <p:cBhvr>
                                        <p:cTn id="34" dur="2000"/>
                                        <p:tgtEl>
                                          <p:spTgt spid="13">
                                            <p:txEl>
                                              <p:pRg st="2" end="2"/>
                                            </p:txEl>
                                          </p:spTgt>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wedge">
                                      <p:cBhvr>
                                        <p:cTn id="37" dur="2000"/>
                                        <p:tgtEl>
                                          <p:spTgt spid="13">
                                            <p:txEl>
                                              <p:pRg st="3" end="3"/>
                                            </p:txEl>
                                          </p:spTgt>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wedge">
                                      <p:cBhvr>
                                        <p:cTn id="40"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1"/>
      <p:bldP spid="1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0000">
              <a:schemeClr val="accent4">
                <a:lumMod val="45000"/>
                <a:lumOff val="55000"/>
              </a:schemeClr>
            </a:gs>
            <a:gs pos="53000">
              <a:schemeClr val="accent4">
                <a:lumMod val="45000"/>
                <a:lumOff val="55000"/>
              </a:schemeClr>
            </a:gs>
            <a:gs pos="78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374070"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1564970" y="1462982"/>
            <a:ext cx="2518172" cy="369332"/>
          </a:xfrm>
          <a:prstGeom prst="rect">
            <a:avLst/>
          </a:prstGeom>
          <a:noFill/>
        </p:spPr>
        <p:txBody>
          <a:bodyPr wrap="square" rtlCol="0">
            <a:spAutoFit/>
          </a:bodyPr>
          <a:lstStyle/>
          <a:p>
            <a:r>
              <a:rPr lang="bn-IN" dirty="0"/>
              <a:t>এসো কিছু ছবি দেখি-</a:t>
            </a:r>
            <a:endParaRPr lang="en-US" dirty="0"/>
          </a:p>
        </p:txBody>
      </p:sp>
      <p:sp>
        <p:nvSpPr>
          <p:cNvPr id="14" name="TextBox 13"/>
          <p:cNvSpPr txBox="1"/>
          <p:nvPr/>
        </p:nvSpPr>
        <p:spPr>
          <a:xfrm>
            <a:off x="2572296" y="4092326"/>
            <a:ext cx="3885360" cy="369332"/>
          </a:xfrm>
          <a:prstGeom prst="rect">
            <a:avLst/>
          </a:prstGeom>
          <a:solidFill>
            <a:schemeClr val="bg1"/>
          </a:solidFill>
        </p:spPr>
        <p:txBody>
          <a:bodyPr wrap="square" rtlCol="0">
            <a:spAutoFit/>
          </a:bodyPr>
          <a:lstStyle/>
          <a:p>
            <a:r>
              <a:rPr lang="bn-IN" dirty="0"/>
              <a:t>এই ছবিটিতে আমরা কি দেখতে পাচ্ছি? </a:t>
            </a:r>
            <a:endParaRPr lang="en-US" dirty="0"/>
          </a:p>
        </p:txBody>
      </p:sp>
      <p:sp>
        <p:nvSpPr>
          <p:cNvPr id="15" name="TextBox 14"/>
          <p:cNvSpPr txBox="1"/>
          <p:nvPr/>
        </p:nvSpPr>
        <p:spPr>
          <a:xfrm>
            <a:off x="2533152" y="3997984"/>
            <a:ext cx="3885360" cy="646331"/>
          </a:xfrm>
          <a:prstGeom prst="rect">
            <a:avLst/>
          </a:prstGeom>
          <a:solidFill>
            <a:schemeClr val="bg1"/>
          </a:solidFill>
        </p:spPr>
        <p:txBody>
          <a:bodyPr wrap="square" rtlCol="0">
            <a:spAutoFit/>
          </a:bodyPr>
          <a:lstStyle/>
          <a:p>
            <a:r>
              <a:rPr lang="bn-IN" dirty="0"/>
              <a:t>নদী,খাল কিংবা রাস্তার পাশে এরকম বসতি আমরা দেখতে পাই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48" y="2202600"/>
            <a:ext cx="2413614" cy="1785413"/>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2460584" y="4016449"/>
            <a:ext cx="3942636" cy="877163"/>
          </a:xfrm>
          <a:prstGeom prst="rect">
            <a:avLst/>
          </a:prstGeom>
          <a:solidFill>
            <a:schemeClr val="bg1"/>
          </a:solidFill>
        </p:spPr>
        <p:txBody>
          <a:bodyPr wrap="square" rtlCol="0">
            <a:spAutoFit/>
          </a:bodyPr>
          <a:lstStyle/>
          <a:p>
            <a:pPr algn="ctr"/>
            <a:r>
              <a:rPr lang="en-US" sz="2400" dirty="0" err="1">
                <a:latin typeface="NikoshBAN" panose="02000000000000000000" pitchFamily="2" charset="0"/>
                <a:cs typeface="NikoshBAN" panose="02000000000000000000" pitchFamily="2" charset="0"/>
              </a:rPr>
              <a:t>এই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ধরনের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বসতিকে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গোষ্ঠীবদ্ধ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সংঘবদ্ধ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বসতি</a:t>
            </a:r>
            <a:r>
              <a:rPr lang="en-US" sz="27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a:t>
            </a:r>
            <a:r>
              <a:rPr lang="en-US" sz="27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endParaRPr lang="en-US" sz="24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39834" y="2054650"/>
            <a:ext cx="2539641" cy="1938259"/>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2312187" y="4016448"/>
            <a:ext cx="3998019" cy="738664"/>
          </a:xfrm>
          <a:prstGeom prst="rect">
            <a:avLst/>
          </a:prstGeom>
          <a:solidFill>
            <a:schemeClr val="bg1"/>
          </a:solidFill>
        </p:spPr>
        <p:txBody>
          <a:bodyPr wrap="square" rtlCol="0">
            <a:spAutoFit/>
          </a:bodyPr>
          <a:lstStyle/>
          <a:p>
            <a:pPr algn="ctr"/>
            <a:r>
              <a:rPr lang="bn-IN" sz="2100" dirty="0"/>
              <a:t>এই ছবিটিতে আমরা কি দেখতে পাচ্ছি? </a:t>
            </a:r>
            <a:endParaRPr lang="en-US" sz="2100" dirty="0"/>
          </a:p>
        </p:txBody>
      </p:sp>
      <p:sp>
        <p:nvSpPr>
          <p:cNvPr id="21" name="TextBox 20"/>
          <p:cNvSpPr txBox="1"/>
          <p:nvPr/>
        </p:nvSpPr>
        <p:spPr>
          <a:xfrm>
            <a:off x="2062597" y="4027989"/>
            <a:ext cx="4436918" cy="854080"/>
          </a:xfrm>
          <a:prstGeom prst="rect">
            <a:avLst/>
          </a:prstGeom>
          <a:solidFill>
            <a:schemeClr val="bg1"/>
          </a:solidFill>
        </p:spPr>
        <p:txBody>
          <a:bodyPr wrap="square" rtlCol="0">
            <a:spAutoFit/>
          </a:bodyPr>
          <a:lstStyle/>
          <a:p>
            <a:pPr algn="ctr"/>
            <a:r>
              <a:rPr lang="bn-IN" sz="4950" dirty="0"/>
              <a:t>বিক্ষিপ্ত বসতি</a:t>
            </a:r>
            <a:endParaRPr lang="en-US" sz="495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5016" y="2054650"/>
            <a:ext cx="2607857" cy="1947707"/>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13" t="-425" r="313" b="425"/>
          <a:stretch/>
        </p:blipFill>
        <p:spPr>
          <a:xfrm>
            <a:off x="3196437" y="2029756"/>
            <a:ext cx="2622472" cy="1974293"/>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p:cNvSpPr txBox="1"/>
          <p:nvPr/>
        </p:nvSpPr>
        <p:spPr>
          <a:xfrm>
            <a:off x="2092738" y="3988013"/>
            <a:ext cx="4436918" cy="830997"/>
          </a:xfrm>
          <a:prstGeom prst="rect">
            <a:avLst/>
          </a:prstGeom>
          <a:solidFill>
            <a:schemeClr val="bg1"/>
          </a:solidFill>
        </p:spPr>
        <p:txBody>
          <a:bodyPr wrap="square" rtlCol="0">
            <a:spAutoFit/>
          </a:bodyPr>
          <a:lstStyle/>
          <a:p>
            <a:pPr algn="ctr"/>
            <a:r>
              <a:rPr lang="bn-IN" sz="2400" dirty="0"/>
              <a:t>এই ছবিগুলোতে আমরা কি দেখতে পাচ্ছি</a:t>
            </a:r>
            <a:r>
              <a:rPr lang="bn-IN" dirty="0"/>
              <a:t>? </a:t>
            </a:r>
            <a:endParaRPr lang="en-US" dirty="0"/>
          </a:p>
        </p:txBody>
      </p:sp>
      <p:sp>
        <p:nvSpPr>
          <p:cNvPr id="24" name="TextBox 23"/>
          <p:cNvSpPr txBox="1"/>
          <p:nvPr/>
        </p:nvSpPr>
        <p:spPr>
          <a:xfrm>
            <a:off x="2107084" y="4009123"/>
            <a:ext cx="4436918" cy="1200329"/>
          </a:xfrm>
          <a:prstGeom prst="rect">
            <a:avLst/>
          </a:prstGeom>
          <a:solidFill>
            <a:schemeClr val="bg1"/>
          </a:solidFill>
        </p:spPr>
        <p:txBody>
          <a:bodyPr wrap="square" rtlCol="0">
            <a:spAutoFit/>
          </a:bodyPr>
          <a:lstStyle/>
          <a:p>
            <a:pPr algn="ctr"/>
            <a:r>
              <a:rPr lang="bn-IN" sz="2400" dirty="0"/>
              <a:t>একই সরলরেখায় অবস্থিত বলে এধরনের বসতিকে রৈখিক বসতি বলে</a:t>
            </a:r>
            <a:endParaRPr lang="en-US" dirty="0"/>
          </a:p>
        </p:txBody>
      </p:sp>
    </p:spTree>
    <p:extLst>
      <p:ext uri="{BB962C8B-B14F-4D97-AF65-F5344CB8AC3E}">
        <p14:creationId xmlns:p14="http://schemas.microsoft.com/office/powerpoint/2010/main" val="39395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out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out)">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outVertic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2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32"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ox(out)">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P spid="20" grpId="0" animBg="1"/>
      <p:bldP spid="21"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chemeClr val="accent1">
                <a:lumMod val="5000"/>
                <a:lumOff val="95000"/>
              </a:schemeClr>
            </a:gs>
            <a:gs pos="84000">
              <a:schemeClr val="accent1">
                <a:lumMod val="45000"/>
                <a:lumOff val="55000"/>
              </a:schemeClr>
            </a:gs>
            <a:gs pos="83000">
              <a:schemeClr val="accent1">
                <a:lumMod val="45000"/>
                <a:lumOff val="55000"/>
              </a:schemeClr>
            </a:gs>
            <a:gs pos="31000">
              <a:schemeClr val="accent1">
                <a:lumMod val="5000"/>
                <a:lumOff val="95000"/>
              </a:schemeClr>
            </a:gs>
            <a:gs pos="92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374070"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642311" y="1705485"/>
            <a:ext cx="5910514" cy="3401929"/>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a:p>
        </p:txBody>
      </p:sp>
      <p:sp>
        <p:nvSpPr>
          <p:cNvPr id="10" name="Title 1"/>
          <p:cNvSpPr txBox="1">
            <a:spLocks/>
          </p:cNvSpPr>
          <p:nvPr/>
        </p:nvSpPr>
        <p:spPr>
          <a:xfrm>
            <a:off x="1874860" y="1937845"/>
            <a:ext cx="4087992" cy="460550"/>
          </a:xfrm>
          <a:prstGeom prst="rect">
            <a:avLst/>
          </a:prstGeom>
          <a:solidFill>
            <a:srgbClr val="FFFF00"/>
          </a:solidFill>
          <a:ex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cap="all" dirty="0" err="1">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আজকের</a:t>
            </a:r>
            <a:r>
              <a:rPr lang="en-US" sz="2100" b="1" cap="all" dirty="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 </a:t>
            </a:r>
            <a:r>
              <a:rPr lang="en-US" sz="2100" b="1" cap="all" dirty="0" err="1">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আলোচ্য</a:t>
            </a:r>
            <a:r>
              <a:rPr lang="en-US" sz="2100" b="1" cap="all" dirty="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 </a:t>
            </a:r>
            <a:r>
              <a:rPr lang="en-US" sz="2100" b="1" cap="all" dirty="0" err="1">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বিষয়</a:t>
            </a:r>
            <a:r>
              <a:rPr lang="bn-IN" sz="2100" b="1" cap="all" dirty="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a:t>
            </a:r>
            <a:endParaRPr lang="en-US" sz="2100" b="1" cap="all" dirty="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endParaRPr>
          </a:p>
        </p:txBody>
      </p:sp>
      <p:sp>
        <p:nvSpPr>
          <p:cNvPr id="11" name="Subtitle 2"/>
          <p:cNvSpPr txBox="1">
            <a:spLocks/>
          </p:cNvSpPr>
          <p:nvPr/>
        </p:nvSpPr>
        <p:spPr>
          <a:xfrm>
            <a:off x="1662853" y="2967809"/>
            <a:ext cx="5869427" cy="17328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bn-IN" sz="3300" dirty="0">
                <a:ln w="0"/>
                <a:solidFill>
                  <a:srgbClr val="002060"/>
                </a:solidFill>
                <a:effectLst>
                  <a:reflection blurRad="6350" stA="53000" endA="300" endPos="35500" dir="5400000" sy="-90000" algn="bl" rotWithShape="0"/>
                </a:effectLst>
                <a:latin typeface="Nikosh" pitchFamily="2" charset="0"/>
                <a:ea typeface="+mj-ea"/>
                <a:cs typeface="Nikosh" pitchFamily="2" charset="0"/>
              </a:rPr>
              <a:t>মানব বসতি</a:t>
            </a:r>
            <a:endParaRPr lang="en-US" sz="2700" dirty="0">
              <a:ln w="0"/>
              <a:solidFill>
                <a:srgbClr val="002060"/>
              </a:solidFill>
              <a:effectLst>
                <a:reflection blurRad="6350" stA="53000" endA="300" endPos="35500" dir="5400000" sy="-90000" algn="bl" rotWithShape="0"/>
              </a:effectLst>
              <a:latin typeface="Nikosh" pitchFamily="2" charset="0"/>
              <a:ea typeface="+mj-ea"/>
              <a:cs typeface="Nikosh" pitchFamily="2" charset="0"/>
            </a:endParaRPr>
          </a:p>
        </p:txBody>
      </p:sp>
      <p:sp>
        <p:nvSpPr>
          <p:cNvPr id="12" name="TextBox 11"/>
          <p:cNvSpPr txBox="1"/>
          <p:nvPr/>
        </p:nvSpPr>
        <p:spPr>
          <a:xfrm>
            <a:off x="2317992" y="3493665"/>
            <a:ext cx="4793227" cy="1107996"/>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300" b="1" spc="38" dirty="0">
                <a:ln w="11430">
                  <a:solidFill>
                    <a:schemeClr val="tx1"/>
                  </a:solidFill>
                </a:ln>
                <a:solidFill>
                  <a:schemeClr val="bg1"/>
                </a:solidFill>
                <a:effectLst>
                  <a:glow rad="228600">
                    <a:schemeClr val="accent6">
                      <a:satMod val="175000"/>
                      <a:alpha val="40000"/>
                    </a:schemeClr>
                  </a:glow>
                </a:effectLst>
                <a:latin typeface="Nikosh" pitchFamily="2" charset="0"/>
              </a:rPr>
              <a:t>গ্রামীণ বসতির ধরণ ও বিন্যাস </a:t>
            </a:r>
            <a:endParaRPr lang="en-US" sz="3300" dirty="0">
              <a:ln w="11430">
                <a:solidFill>
                  <a:schemeClr val="tx1"/>
                </a:solidFill>
              </a:ln>
              <a:solidFill>
                <a:schemeClr val="bg1"/>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73926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38485" y="1592374"/>
            <a:ext cx="6685190" cy="3527387"/>
          </a:xfrm>
          <a:prstGeom prst="rect">
            <a:avLst/>
          </a:prstGeom>
        </p:spPr>
      </p:pic>
      <p:sp>
        <p:nvSpPr>
          <p:cNvPr id="10" name="TextBox 9"/>
          <p:cNvSpPr txBox="1"/>
          <p:nvPr/>
        </p:nvSpPr>
        <p:spPr>
          <a:xfrm>
            <a:off x="1653382" y="1997682"/>
            <a:ext cx="2586110" cy="461665"/>
          </a:xfrm>
          <a:prstGeom prst="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 পাঠ শেষে শিক্ষার্থীরা--- </a:t>
            </a:r>
            <a:endParaRPr lang="en-US" sz="2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TextBox 10"/>
          <p:cNvSpPr txBox="1"/>
          <p:nvPr/>
        </p:nvSpPr>
        <p:spPr>
          <a:xfrm>
            <a:off x="1653382" y="2747865"/>
            <a:ext cx="5900969"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57175" indent="-257175">
              <a:buFont typeface="Wingdings" panose="05000000000000000000" pitchFamily="2" charset="2"/>
              <a:buChar char="Ø"/>
            </a:pPr>
            <a:r>
              <a:rPr lang="bn-IN" sz="2400" b="1" spc="38"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গ্রামীণ বসতির ধরণ ও বিন্যাস সম্পর্কে জানতে   পারবে।</a:t>
            </a:r>
            <a:endParaRPr lang="en-US" sz="2400" b="1" spc="38"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2" name="TextBox 11"/>
          <p:cNvSpPr txBox="1"/>
          <p:nvPr/>
        </p:nvSpPr>
        <p:spPr>
          <a:xfrm>
            <a:off x="1962797" y="3873285"/>
            <a:ext cx="529005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57175" indent="-257175">
              <a:buFont typeface="Wingdings" panose="05000000000000000000" pitchFamily="2" charset="2"/>
              <a:buChar char="Ø"/>
            </a:pPr>
            <a:r>
              <a:rPr lang="bn-IN" sz="2400" b="1" spc="38"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গ্রামীণ বসতির ধরণ ও বিন্যাস সম্পর্কে বর্ণনা</a:t>
            </a:r>
          </a:p>
          <a:p>
            <a:r>
              <a:rPr lang="bn-IN" sz="2400" b="1" spc="38"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করতে  পারবে।</a:t>
            </a:r>
            <a:endParaRPr lang="en-US" sz="2400" b="1" spc="38"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082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edg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anim calcmode="lin" valueType="num">
                                      <p:cBhvr>
                                        <p:cTn id="4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ashHorz">
          <a:fgClr>
            <a:schemeClr val="accent1"/>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1080650" y="1595004"/>
            <a:ext cx="6738511" cy="1200329"/>
          </a:xfrm>
          <a:prstGeom prst="rect">
            <a:avLst/>
          </a:prstGeom>
          <a:solidFill>
            <a:srgbClr val="FFFF00"/>
          </a:solidFill>
        </p:spPr>
        <p:txBody>
          <a:bodyPr wrap="square" rtlCol="0">
            <a:spAutoFit/>
          </a:bodyPr>
          <a:lstStyle/>
          <a:p>
            <a:r>
              <a:rPr lang="en-US" sz="2400" dirty="0" err="1">
                <a:solidFill>
                  <a:srgbClr val="002060"/>
                </a:solidFill>
                <a:latin typeface="NikoshBAN" panose="02000000000000000000" pitchFamily="2" charset="0"/>
                <a:cs typeface="NikoshBAN" panose="02000000000000000000" pitchFamily="2" charset="0"/>
              </a:rPr>
              <a:t>অবস্থানের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প্রেক্ষিতে</a:t>
            </a:r>
            <a:r>
              <a:rPr lang="en-US" sz="2400" dirty="0">
                <a:solidFill>
                  <a:srgbClr val="002060"/>
                </a:solidFill>
                <a:latin typeface="NikoshBAN" panose="02000000000000000000" pitchFamily="2" charset="0"/>
                <a:cs typeface="NikoshBAN" panose="02000000000000000000" pitchFamily="2" charset="0"/>
              </a:rPr>
              <a:t> ও </a:t>
            </a:r>
            <a:r>
              <a:rPr lang="en-US" sz="2400" dirty="0" err="1">
                <a:solidFill>
                  <a:srgbClr val="002060"/>
                </a:solidFill>
                <a:latin typeface="NikoshBAN" panose="02000000000000000000" pitchFamily="2" charset="0"/>
                <a:cs typeface="NikoshBAN" panose="02000000000000000000" pitchFamily="2" charset="0"/>
              </a:rPr>
              <a:t>বাসগৃহসমূহের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পরস্পরের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ব্যবধানের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ভিত্তিতে</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গ্রামীণ</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বসতি</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কে</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আমরা</a:t>
            </a:r>
            <a:r>
              <a:rPr lang="en-US" sz="2400" dirty="0">
                <a:solidFill>
                  <a:srgbClr val="002060"/>
                </a:solidFill>
                <a:latin typeface="NikoshBAN" panose="02000000000000000000" pitchFamily="2" charset="0"/>
                <a:cs typeface="NikoshBAN" panose="02000000000000000000" pitchFamily="2" charset="0"/>
              </a:rPr>
              <a:t> </a:t>
            </a:r>
            <a:r>
              <a:rPr lang="en-US" sz="2400" b="1" dirty="0">
                <a:solidFill>
                  <a:srgbClr val="FF0000"/>
                </a:solidFill>
                <a:latin typeface="NikoshBAN" panose="02000000000000000000" pitchFamily="2" charset="0"/>
                <a:cs typeface="NikoshBAN" panose="02000000000000000000" pitchFamily="2" charset="0"/>
              </a:rPr>
              <a:t>৩ (</a:t>
            </a:r>
            <a:r>
              <a:rPr lang="en-US" sz="2400" b="1" dirty="0" err="1">
                <a:solidFill>
                  <a:srgbClr val="FF0000"/>
                </a:solidFill>
                <a:latin typeface="NikoshBAN" panose="02000000000000000000" pitchFamily="2" charset="0"/>
                <a:cs typeface="NikoshBAN" panose="02000000000000000000" pitchFamily="2" charset="0"/>
              </a:rPr>
              <a:t>তিন</a:t>
            </a:r>
            <a:r>
              <a:rPr lang="en-US" sz="2400" b="1" dirty="0">
                <a:solidFill>
                  <a:srgbClr val="FF000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ভাগে</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ভাগ</a:t>
            </a:r>
            <a:r>
              <a:rPr lang="en-US" sz="2400" dirty="0">
                <a:solidFill>
                  <a:srgbClr val="002060"/>
                </a:solidFill>
                <a:latin typeface="NikoshBAN" panose="02000000000000000000" pitchFamily="2" charset="0"/>
                <a:cs typeface="NikoshBAN" panose="02000000000000000000" pitchFamily="2" charset="0"/>
              </a:rPr>
              <a:t> ক</a:t>
            </a:r>
            <a:r>
              <a:rPr lang="bn-IN" sz="2400" dirty="0">
                <a:solidFill>
                  <a:srgbClr val="002060"/>
                </a:solidFill>
                <a:latin typeface="NikoshBAN" panose="02000000000000000000" pitchFamily="2" charset="0"/>
                <a:cs typeface="NikoshBAN" panose="02000000000000000000" pitchFamily="2" charset="0"/>
              </a:rPr>
              <a:t>রতে পারি, এই গুলো হলঃ</a:t>
            </a:r>
            <a:endParaRPr lang="en-US" sz="2400" dirty="0">
              <a:solidFill>
                <a:srgbClr val="002060"/>
              </a:solidFill>
              <a:latin typeface="NikoshBAN" panose="02000000000000000000" pitchFamily="2" charset="0"/>
              <a:cs typeface="NikoshBAN" panose="02000000000000000000" pitchFamily="2" charset="0"/>
            </a:endParaRPr>
          </a:p>
        </p:txBody>
      </p:sp>
      <p:sp>
        <p:nvSpPr>
          <p:cNvPr id="11" name="Rectangle 10"/>
          <p:cNvSpPr/>
          <p:nvPr/>
        </p:nvSpPr>
        <p:spPr>
          <a:xfrm>
            <a:off x="945573" y="3143251"/>
            <a:ext cx="2130136"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100" dirty="0">
                <a:solidFill>
                  <a:schemeClr val="bg1"/>
                </a:solidFill>
              </a:rPr>
              <a:t>গোষ্ঠীবদ্ধ বা সংঘবদ্ধ বসতি </a:t>
            </a:r>
          </a:p>
          <a:p>
            <a:pPr algn="ctr"/>
            <a:r>
              <a:rPr lang="bn-IN" sz="1350" dirty="0">
                <a:solidFill>
                  <a:srgbClr val="00B0F0"/>
                </a:solidFill>
                <a:latin typeface="NikoshBAN" panose="02000000000000000000" pitchFamily="2" charset="0"/>
                <a:cs typeface="NikoshBAN" panose="02000000000000000000" pitchFamily="2" charset="0"/>
              </a:rPr>
              <a:t>(</a:t>
            </a:r>
            <a:r>
              <a:rPr lang="en-US" sz="1350" dirty="0">
                <a:solidFill>
                  <a:srgbClr val="00B0F0"/>
                </a:solidFill>
                <a:latin typeface="NikoshBAN" panose="02000000000000000000" pitchFamily="2" charset="0"/>
                <a:cs typeface="NikoshBAN" panose="02000000000000000000" pitchFamily="2" charset="0"/>
              </a:rPr>
              <a:t>Nucleated settlement</a:t>
            </a:r>
            <a:r>
              <a:rPr lang="bn-IN" sz="1500" dirty="0">
                <a:solidFill>
                  <a:srgbClr val="00B0F0"/>
                </a:solidFill>
                <a:latin typeface="NikoshBAN" panose="02000000000000000000" pitchFamily="2" charset="0"/>
                <a:cs typeface="NikoshBAN" panose="02000000000000000000" pitchFamily="2" charset="0"/>
              </a:rPr>
              <a:t>)</a:t>
            </a:r>
            <a:endParaRPr lang="en-US" sz="1500" dirty="0">
              <a:solidFill>
                <a:srgbClr val="00B0F0"/>
              </a:solidFill>
              <a:latin typeface="NikoshBAN" panose="02000000000000000000" pitchFamily="2" charset="0"/>
              <a:cs typeface="NikoshBAN" panose="02000000000000000000" pitchFamily="2" charset="0"/>
            </a:endParaRPr>
          </a:p>
        </p:txBody>
      </p:sp>
      <p:sp>
        <p:nvSpPr>
          <p:cNvPr id="12" name="Rectangle 11"/>
          <p:cNvSpPr/>
          <p:nvPr/>
        </p:nvSpPr>
        <p:spPr>
          <a:xfrm>
            <a:off x="3392632" y="3135931"/>
            <a:ext cx="2130136"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100" dirty="0">
                <a:solidFill>
                  <a:schemeClr val="bg1"/>
                </a:solidFill>
              </a:rPr>
              <a:t>বিক্ষিপ্ত বসতি</a:t>
            </a:r>
            <a:endParaRPr lang="en-US" sz="2100" dirty="0">
              <a:solidFill>
                <a:schemeClr val="bg1"/>
              </a:solidFill>
            </a:endParaRPr>
          </a:p>
          <a:p>
            <a:pPr algn="ctr"/>
            <a:r>
              <a:rPr lang="bn-IN" sz="1350" dirty="0">
                <a:solidFill>
                  <a:srgbClr val="00B0F0"/>
                </a:solidFill>
                <a:latin typeface="NikoshBAN" panose="02000000000000000000" pitchFamily="2" charset="0"/>
                <a:cs typeface="NikoshBAN" panose="02000000000000000000" pitchFamily="2" charset="0"/>
              </a:rPr>
              <a:t>(</a:t>
            </a:r>
            <a:r>
              <a:rPr lang="en-US" sz="1350" dirty="0">
                <a:solidFill>
                  <a:srgbClr val="00B0F0"/>
                </a:solidFill>
                <a:latin typeface="NikoshBAN" panose="02000000000000000000" pitchFamily="2" charset="0"/>
                <a:cs typeface="NikoshBAN" panose="02000000000000000000" pitchFamily="2" charset="0"/>
              </a:rPr>
              <a:t>Dispersed settlement</a:t>
            </a:r>
            <a:r>
              <a:rPr lang="bn-IN" sz="1500" dirty="0">
                <a:solidFill>
                  <a:srgbClr val="00B0F0"/>
                </a:solidFill>
                <a:latin typeface="NikoshBAN" panose="02000000000000000000" pitchFamily="2" charset="0"/>
                <a:cs typeface="NikoshBAN" panose="02000000000000000000" pitchFamily="2" charset="0"/>
              </a:rPr>
              <a:t>)</a:t>
            </a:r>
            <a:endParaRPr lang="en-US" sz="1500" dirty="0">
              <a:solidFill>
                <a:srgbClr val="00B0F0"/>
              </a:solidFill>
              <a:latin typeface="NikoshBAN" panose="02000000000000000000" pitchFamily="2" charset="0"/>
              <a:cs typeface="NikoshBAN" panose="02000000000000000000" pitchFamily="2" charset="0"/>
            </a:endParaRPr>
          </a:p>
        </p:txBody>
      </p:sp>
      <p:sp>
        <p:nvSpPr>
          <p:cNvPr id="13" name="Rectangle 12"/>
          <p:cNvSpPr/>
          <p:nvPr/>
        </p:nvSpPr>
        <p:spPr>
          <a:xfrm>
            <a:off x="5839691" y="3143251"/>
            <a:ext cx="2130136"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100" dirty="0">
                <a:solidFill>
                  <a:schemeClr val="bg1"/>
                </a:solidFill>
              </a:rPr>
              <a:t>রৈখিক বসতি</a:t>
            </a:r>
            <a:endParaRPr lang="en-US" sz="2100" dirty="0">
              <a:solidFill>
                <a:schemeClr val="bg1"/>
              </a:solidFill>
            </a:endParaRPr>
          </a:p>
          <a:p>
            <a:pPr algn="ctr"/>
            <a:r>
              <a:rPr lang="bn-IN" sz="1350" dirty="0">
                <a:solidFill>
                  <a:srgbClr val="00B0F0"/>
                </a:solidFill>
                <a:latin typeface="NikoshBAN" panose="02000000000000000000" pitchFamily="2" charset="0"/>
                <a:cs typeface="NikoshBAN" panose="02000000000000000000" pitchFamily="2" charset="0"/>
              </a:rPr>
              <a:t>(</a:t>
            </a:r>
            <a:r>
              <a:rPr lang="en-US" sz="1350" dirty="0">
                <a:solidFill>
                  <a:srgbClr val="00B0F0"/>
                </a:solidFill>
                <a:latin typeface="NikoshBAN" panose="02000000000000000000" pitchFamily="2" charset="0"/>
                <a:cs typeface="NikoshBAN" panose="02000000000000000000" pitchFamily="2" charset="0"/>
              </a:rPr>
              <a:t>Linear settlement</a:t>
            </a:r>
            <a:r>
              <a:rPr lang="bn-IN" sz="1500" dirty="0">
                <a:solidFill>
                  <a:srgbClr val="00B0F0"/>
                </a:solidFill>
                <a:latin typeface="NikoshBAN" panose="02000000000000000000" pitchFamily="2" charset="0"/>
                <a:cs typeface="NikoshBAN" panose="02000000000000000000" pitchFamily="2" charset="0"/>
              </a:rPr>
              <a:t>)</a:t>
            </a:r>
            <a:endParaRPr lang="en-US" sz="1500" dirty="0">
              <a:solidFill>
                <a:srgbClr val="00B0F0"/>
              </a:solidFill>
              <a:latin typeface="NikoshBAN" panose="02000000000000000000" pitchFamily="2" charset="0"/>
              <a:cs typeface="NikoshBAN" panose="02000000000000000000" pitchFamily="2" charset="0"/>
            </a:endParaRPr>
          </a:p>
          <a:p>
            <a:pPr algn="ctr"/>
            <a:endParaRPr lang="en-US" sz="2100" dirty="0">
              <a:solidFill>
                <a:schemeClr val="bg1"/>
              </a:solidFill>
            </a:endParaRPr>
          </a:p>
        </p:txBody>
      </p:sp>
    </p:spTree>
    <p:extLst>
      <p:ext uri="{BB962C8B-B14F-4D97-AF65-F5344CB8AC3E}">
        <p14:creationId xmlns:p14="http://schemas.microsoft.com/office/powerpoint/2010/main" val="6030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tx1">
              <a:lumMod val="50000"/>
              <a:lumOff val="50000"/>
            </a:schemeClr>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686050" y="1330036"/>
            <a:ext cx="3647210"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100" dirty="0">
                <a:solidFill>
                  <a:schemeClr val="bg1"/>
                </a:solidFill>
              </a:rPr>
              <a:t>গোষ্ঠীবদ্ধ বা সংঘবদ্ধ বসতি </a:t>
            </a:r>
          </a:p>
          <a:p>
            <a:pPr algn="ctr"/>
            <a:r>
              <a:rPr lang="bn-IN" sz="1350" dirty="0">
                <a:solidFill>
                  <a:srgbClr val="00B0F0"/>
                </a:solidFill>
                <a:latin typeface="NikoshBAN" panose="02000000000000000000" pitchFamily="2" charset="0"/>
                <a:cs typeface="NikoshBAN" panose="02000000000000000000" pitchFamily="2" charset="0"/>
              </a:rPr>
              <a:t>(</a:t>
            </a:r>
            <a:r>
              <a:rPr lang="en-US" sz="1350" dirty="0">
                <a:solidFill>
                  <a:srgbClr val="00B0F0"/>
                </a:solidFill>
                <a:latin typeface="NikoshBAN" panose="02000000000000000000" pitchFamily="2" charset="0"/>
                <a:cs typeface="NikoshBAN" panose="02000000000000000000" pitchFamily="2" charset="0"/>
              </a:rPr>
              <a:t>Nucleated settlement</a:t>
            </a:r>
            <a:r>
              <a:rPr lang="bn-IN" sz="1500" dirty="0">
                <a:solidFill>
                  <a:srgbClr val="00B0F0"/>
                </a:solidFill>
                <a:latin typeface="NikoshBAN" panose="02000000000000000000" pitchFamily="2" charset="0"/>
                <a:cs typeface="NikoshBAN" panose="02000000000000000000" pitchFamily="2" charset="0"/>
              </a:rPr>
              <a:t>)</a:t>
            </a:r>
            <a:endParaRPr lang="en-US" sz="1500" dirty="0">
              <a:solidFill>
                <a:srgbClr val="00B0F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603" y="2722418"/>
            <a:ext cx="2336894" cy="2041814"/>
          </a:xfrm>
          <a:prstGeom prst="rect">
            <a:avLst/>
          </a:prstGeom>
        </p:spPr>
      </p:pic>
      <p:sp>
        <p:nvSpPr>
          <p:cNvPr id="14" name="Flowchart: Display 13"/>
          <p:cNvSpPr/>
          <p:nvPr/>
        </p:nvSpPr>
        <p:spPr>
          <a:xfrm>
            <a:off x="4509655" y="2291194"/>
            <a:ext cx="3377048" cy="2712029"/>
          </a:xfrm>
          <a:prstGeom prst="flowChartDisplay">
            <a:avLst/>
          </a:prstGeom>
        </p:spPr>
        <p:style>
          <a:lnRef idx="2">
            <a:schemeClr val="dk1">
              <a:shade val="50000"/>
            </a:schemeClr>
          </a:lnRef>
          <a:fillRef idx="1002">
            <a:schemeClr val="dk2"/>
          </a:fillRef>
          <a:effectRef idx="0">
            <a:schemeClr val="dk1"/>
          </a:effectRef>
          <a:fontRef idx="minor">
            <a:schemeClr val="lt1"/>
          </a:fontRef>
        </p:style>
        <p:txBody>
          <a:bodyPr rtlCol="0" anchor="ctr"/>
          <a:lstStyle/>
          <a:p>
            <a:pPr algn="r"/>
            <a:r>
              <a:rPr lang="en-US" sz="2100" dirty="0" err="1">
                <a:solidFill>
                  <a:schemeClr val="bg1"/>
                </a:solidFill>
                <a:latin typeface="NikoshBAN" panose="02000000000000000000" pitchFamily="2" charset="0"/>
                <a:cs typeface="NikoshBAN" panose="02000000000000000000" pitchFamily="2" charset="0"/>
              </a:rPr>
              <a:t>এই</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ধরনের</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বসতিতে</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কোনো</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একস্থানে</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বেশ</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কয়েকটি</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পরিবার</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একত্রিত</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হয়ে</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বসবাস</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করে</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এই</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ধরনের</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বসতি</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আয়তনে</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একটি</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ছোট</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গ্রাম</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হতে</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পারে</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আবার</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পৌরও</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হতে</a:t>
            </a:r>
            <a:r>
              <a:rPr lang="en-US" sz="2100" dirty="0">
                <a:solidFill>
                  <a:schemeClr val="bg1"/>
                </a:solidFill>
                <a:latin typeface="NikoshBAN" panose="02000000000000000000" pitchFamily="2" charset="0"/>
                <a:cs typeface="NikoshBAN" panose="02000000000000000000" pitchFamily="2" charset="0"/>
              </a:rPr>
              <a:t> </a:t>
            </a:r>
            <a:r>
              <a:rPr lang="en-US" sz="2100" dirty="0" err="1">
                <a:solidFill>
                  <a:schemeClr val="bg1"/>
                </a:solidFill>
                <a:latin typeface="NikoshBAN" panose="02000000000000000000" pitchFamily="2" charset="0"/>
                <a:cs typeface="NikoshBAN" panose="02000000000000000000" pitchFamily="2" charset="0"/>
              </a:rPr>
              <a:t>পারে</a:t>
            </a:r>
            <a:r>
              <a:rPr lang="en-US" sz="2100" dirty="0">
                <a:solidFill>
                  <a:schemeClr val="bg1"/>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8897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50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3"/>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mConfetti">
          <a:fgClr>
            <a:srgbClr val="FF6699"/>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177" y="1465119"/>
            <a:ext cx="3480955" cy="1854778"/>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accent2"/>
          </a:lnRef>
          <a:fillRef idx="2">
            <a:schemeClr val="accent2"/>
          </a:fillRef>
          <a:effectRef idx="1">
            <a:schemeClr val="accent2"/>
          </a:effectRef>
          <a:fontRef idx="minor">
            <a:schemeClr val="dk1"/>
          </a:fontRef>
        </p:style>
      </p:pic>
      <p:sp>
        <p:nvSpPr>
          <p:cNvPr id="10" name="TextBox 9"/>
          <p:cNvSpPr txBox="1"/>
          <p:nvPr/>
        </p:nvSpPr>
        <p:spPr>
          <a:xfrm>
            <a:off x="1179367" y="3553692"/>
            <a:ext cx="6868393" cy="138499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IN" sz="2100" dirty="0">
                <a:latin typeface="NikoshBAN" panose="02000000000000000000" pitchFamily="2" charset="0"/>
                <a:cs typeface="NikoshBAN" panose="02000000000000000000" pitchFamily="2" charset="0"/>
              </a:rPr>
              <a:t>    এই ধরনের বসতির যে লক্ষণ চোখে পড়ে তা হলো এক বাড়ি থেকে অন্য বাড়ীর দূরত্ব কম ও বাসগৃহের একত্রে সমাবেশ। সামাজিক বন্ধন ও অর্থনৈতিক কর্মকান্ডের জন্যই বাসগৃহগুলোর মধ্যে পরস্পরের যোগাযোগ ব্যবস্থা গড়ে তোলে। যদি স্থানটি অর্থনৈতিক দিক দিয়ে উন্নত হয়, তবে সেখানে  আরও বসতি গড়ে উঠবে।</a:t>
            </a:r>
            <a:endParaRPr lang="en-US" sz="2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447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Righ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a:off x="176647" y="1065068"/>
            <a:ext cx="8666018" cy="4551219"/>
            <a:chOff x="318655" y="401781"/>
            <a:chExt cx="11554691" cy="6068292"/>
          </a:xfrm>
        </p:grpSpPr>
        <p:sp>
          <p:nvSpPr>
            <p:cNvPr id="3" name="Rectangle 2"/>
            <p:cNvSpPr/>
            <p:nvPr/>
          </p:nvSpPr>
          <p:spPr>
            <a:xfrm>
              <a:off x="318655" y="401781"/>
              <a:ext cx="11554691" cy="60682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12618" y="623455"/>
              <a:ext cx="11028218" cy="56249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Sun 4"/>
          <p:cNvSpPr/>
          <p:nvPr/>
        </p:nvSpPr>
        <p:spPr>
          <a:xfrm>
            <a:off x="7912679" y="490451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n 5"/>
          <p:cNvSpPr/>
          <p:nvPr/>
        </p:nvSpPr>
        <p:spPr>
          <a:xfrm>
            <a:off x="7917873" y="1231323"/>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n 6"/>
          <p:cNvSpPr/>
          <p:nvPr/>
        </p:nvSpPr>
        <p:spPr>
          <a:xfrm>
            <a:off x="394853" y="4894120"/>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n 7"/>
          <p:cNvSpPr/>
          <p:nvPr/>
        </p:nvSpPr>
        <p:spPr>
          <a:xfrm>
            <a:off x="374070" y="1200151"/>
            <a:ext cx="654628" cy="529936"/>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814469" y="1376156"/>
            <a:ext cx="3072234" cy="3793322"/>
          </a:xfrm>
          <a:prstGeom prst="rect">
            <a:avLst/>
          </a:prstGeom>
          <a:solidFill>
            <a:srgbClr val="FFFFFF">
              <a:shade val="85000"/>
            </a:srgbClr>
          </a:solidFill>
          <a:ln w="190500" cap="rnd">
            <a:solidFill>
              <a:srgbClr val="00FF9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Rounded Rectangle 9"/>
          <p:cNvSpPr/>
          <p:nvPr/>
        </p:nvSpPr>
        <p:spPr>
          <a:xfrm>
            <a:off x="1445456" y="1496291"/>
            <a:ext cx="2848708" cy="3673187"/>
          </a:xfrm>
          <a:prstGeom prst="roundRect">
            <a:avLst/>
          </a:prstGeom>
          <a:solidFill>
            <a:srgbClr val="79D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100" dirty="0">
                <a:solidFill>
                  <a:srgbClr val="002060"/>
                </a:solidFill>
                <a:latin typeface="NikoshBAN" panose="02000000000000000000" pitchFamily="2" charset="0"/>
                <a:cs typeface="NikoshBAN" panose="02000000000000000000" pitchFamily="2" charset="0"/>
              </a:rPr>
              <a:t>একাধিক রাস্তার সংযোগস্থলে বর্ধিষ্ণু </a:t>
            </a:r>
            <a:r>
              <a:rPr lang="bn-IN" sz="2100" dirty="0" smtClean="0">
                <a:solidFill>
                  <a:srgbClr val="002060"/>
                </a:solidFill>
                <a:latin typeface="NikoshBAN" panose="02000000000000000000" pitchFamily="2" charset="0"/>
                <a:cs typeface="NikoshBAN" panose="02000000000000000000" pitchFamily="2" charset="0"/>
              </a:rPr>
              <a:t>বসতি</a:t>
            </a:r>
            <a:r>
              <a:rPr lang="en-US" sz="2100" dirty="0" err="1" smtClean="0">
                <a:solidFill>
                  <a:srgbClr val="002060"/>
                </a:solidFill>
                <a:latin typeface="NikoshBAN" panose="02000000000000000000" pitchFamily="2" charset="0"/>
                <a:cs typeface="NikoshBAN" panose="02000000000000000000" pitchFamily="2" charset="0"/>
              </a:rPr>
              <a:t>টি</a:t>
            </a:r>
            <a:r>
              <a:rPr lang="bn-IN" sz="2100" dirty="0" smtClean="0">
                <a:solidFill>
                  <a:srgbClr val="002060"/>
                </a:solidFill>
                <a:latin typeface="NikoshBAN" panose="02000000000000000000" pitchFamily="2" charset="0"/>
                <a:cs typeface="NikoshBAN" panose="02000000000000000000" pitchFamily="2" charset="0"/>
              </a:rPr>
              <a:t> </a:t>
            </a:r>
            <a:r>
              <a:rPr lang="bn-IN" sz="2100" dirty="0">
                <a:solidFill>
                  <a:srgbClr val="002060"/>
                </a:solidFill>
                <a:latin typeface="NikoshBAN" panose="02000000000000000000" pitchFamily="2" charset="0"/>
                <a:cs typeface="NikoshBAN" panose="02000000000000000000" pitchFamily="2" charset="0"/>
              </a:rPr>
              <a:t>কালক্রমে শহর বা নগরে রুপান্তরিত হবে। সমাজবদ্ধ জীব মানুষ তার নিজস্ব প্রয়োজনে এবং নিরাপত্তার জন্য একত্রে বসবাস করতে চায়। এ ছাড়াও ভূপ্রকৃতি, উর্বর মাটি ও জলের উৎসের উপর নির্ভর করে এ ধরনের বসতি গড়ে উঠে।</a:t>
            </a:r>
            <a:endParaRPr lang="en-US" sz="2100" dirty="0">
              <a:solidFill>
                <a:srgbClr val="00206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706" t="14680" r="3716" b="1987"/>
          <a:stretch/>
        </p:blipFill>
        <p:spPr>
          <a:xfrm>
            <a:off x="4647213" y="1376156"/>
            <a:ext cx="3291443" cy="3793322"/>
          </a:xfrm>
          <a:prstGeom prst="rect">
            <a:avLst/>
          </a:prstGeom>
          <a:solidFill>
            <a:srgbClr val="FFFFFF">
              <a:shade val="85000"/>
            </a:srgbClr>
          </a:solidFill>
          <a:ln w="190500" cap="rnd">
            <a:solidFill>
              <a:srgbClr val="00B0F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67332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TotalTime>
  <Words>601</Words>
  <Application>Microsoft Office PowerPoint</Application>
  <PresentationFormat>On-screen Show (4:3)</PresentationFormat>
  <Paragraphs>82</Paragraphs>
  <Slides>19</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Nikosh</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Knight Sani</dc:creator>
  <cp:lastModifiedBy>Asif Knight Sani</cp:lastModifiedBy>
  <cp:revision>128</cp:revision>
  <dcterms:created xsi:type="dcterms:W3CDTF">2020-07-04T05:32:17Z</dcterms:created>
  <dcterms:modified xsi:type="dcterms:W3CDTF">2020-07-10T14:55:18Z</dcterms:modified>
</cp:coreProperties>
</file>