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8" r:id="rId2"/>
    <p:sldMasterId id="2147483744" r:id="rId3"/>
    <p:sldMasterId id="2147483756" r:id="rId4"/>
    <p:sldMasterId id="2147483768" r:id="rId5"/>
    <p:sldMasterId id="2147483780" r:id="rId6"/>
    <p:sldMasterId id="2147483792" r:id="rId7"/>
    <p:sldMasterId id="2147483804" r:id="rId8"/>
    <p:sldMasterId id="2147483816" r:id="rId9"/>
    <p:sldMasterId id="2147483840" r:id="rId10"/>
  </p:sldMasterIdLst>
  <p:notesMasterIdLst>
    <p:notesMasterId r:id="rId42"/>
  </p:notesMasterIdLst>
  <p:sldIdLst>
    <p:sldId id="256" r:id="rId11"/>
    <p:sldId id="323" r:id="rId12"/>
    <p:sldId id="324" r:id="rId13"/>
    <p:sldId id="259" r:id="rId14"/>
    <p:sldId id="282" r:id="rId15"/>
    <p:sldId id="271" r:id="rId16"/>
    <p:sldId id="260" r:id="rId17"/>
    <p:sldId id="273" r:id="rId18"/>
    <p:sldId id="274" r:id="rId19"/>
    <p:sldId id="275" r:id="rId20"/>
    <p:sldId id="272" r:id="rId21"/>
    <p:sldId id="308" r:id="rId22"/>
    <p:sldId id="283" r:id="rId23"/>
    <p:sldId id="284" r:id="rId24"/>
    <p:sldId id="315" r:id="rId25"/>
    <p:sldId id="290" r:id="rId26"/>
    <p:sldId id="309" r:id="rId27"/>
    <p:sldId id="289" r:id="rId28"/>
    <p:sldId id="276" r:id="rId29"/>
    <p:sldId id="292" r:id="rId30"/>
    <p:sldId id="294" r:id="rId31"/>
    <p:sldId id="296" r:id="rId32"/>
    <p:sldId id="317" r:id="rId33"/>
    <p:sldId id="286" r:id="rId34"/>
    <p:sldId id="318" r:id="rId35"/>
    <p:sldId id="297" r:id="rId36"/>
    <p:sldId id="278" r:id="rId37"/>
    <p:sldId id="277" r:id="rId38"/>
    <p:sldId id="267" r:id="rId39"/>
    <p:sldId id="268" r:id="rId40"/>
    <p:sldId id="322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745" autoAdjust="0"/>
  </p:normalViewPr>
  <p:slideViewPr>
    <p:cSldViewPr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9" Type="http://schemas.openxmlformats.org/officeDocument/2006/relationships/slide" Target="slides/slide2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34" Type="http://schemas.openxmlformats.org/officeDocument/2006/relationships/slide" Target="slides/slide24.xml"/><Relationship Id="rId42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slide" Target="slides/slide23.xml"/><Relationship Id="rId38" Type="http://schemas.openxmlformats.org/officeDocument/2006/relationships/slide" Target="slides/slide28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41" Type="http://schemas.openxmlformats.org/officeDocument/2006/relationships/slide" Target="slides/slide3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slide" Target="slides/slide27.xml"/><Relationship Id="rId40" Type="http://schemas.openxmlformats.org/officeDocument/2006/relationships/slide" Target="slides/slide30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slide" Target="slides/slide26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slide" Target="slides/slide25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78A897-D802-415D-AE62-49E4D439BD82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76FAEA-3DBB-4B5B-AC18-2AE354CEC0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695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143000" y="838200"/>
            <a:ext cx="6629400" cy="1600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11500" b="1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1500" b="1" dirty="0">
              <a:solidFill>
                <a:srgbClr val="FF3399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193" name="Picture 1" descr="F:\M SHAJAHAN\Flowre\flower5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3352800"/>
            <a:ext cx="6096000" cy="318330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2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3505200"/>
            <a:ext cx="7543800" cy="1447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bn-BD" sz="4000" spc="16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বাস্তব জগত বা চিন্তা জগতের বস্তুর </a:t>
            </a:r>
          </a:p>
          <a:p>
            <a:pPr algn="ctr">
              <a:buNone/>
            </a:pPr>
            <a:r>
              <a:rPr lang="bn-BD" sz="4000" spc="16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যেকোন সুনির্ধারিত সংগ্রহকে সেট বলে। </a:t>
            </a:r>
            <a:endParaRPr lang="en-US" sz="4000" spc="16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75529" y="1447800"/>
            <a:ext cx="2215671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সেটের সংজ্ঞা</a:t>
            </a:r>
            <a:endParaRPr lang="en-US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50"/>
                            </p:stCondLst>
                            <p:childTnLst>
                              <p:par>
                                <p:cTn id="2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533400"/>
            <a:ext cx="37338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সেট প্রকাশের রীতিঃ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905000"/>
            <a:ext cx="72390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১. তালিকা পদ্ধতি।  যেমন- {</a:t>
            </a:r>
            <a:r>
              <a:rPr lang="en-US" sz="3200" dirty="0" smtClean="0">
                <a:latin typeface="+mj-lt"/>
                <a:cs typeface="NikoshBAN" pitchFamily="2" charset="0"/>
              </a:rPr>
              <a:t>1, 2, 3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}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3048000"/>
            <a:ext cx="72390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২.সেট গঠন পদ্ধতি।  যেমন- </a:t>
            </a:r>
            <a:r>
              <a:rPr lang="en-US" sz="2800" dirty="0" smtClean="0">
                <a:latin typeface="+mj-lt"/>
                <a:cs typeface="NikoshBAN" pitchFamily="2" charset="0"/>
              </a:rPr>
              <a:t>C= { x </a:t>
            </a:r>
            <a:r>
              <a:rPr lang="en-US" sz="2800" b="1" dirty="0" smtClean="0">
                <a:latin typeface="+mj-lt"/>
                <a:cs typeface="NikoshBAN" pitchFamily="2" charset="0"/>
                <a:sym typeface="Symbol"/>
              </a:rPr>
              <a:t></a:t>
            </a:r>
            <a:r>
              <a:rPr lang="bn-BD" sz="2800" dirty="0" smtClean="0">
                <a:latin typeface="+mj-lt"/>
                <a:cs typeface="NikoshBAN" pitchFamily="2" charset="0"/>
                <a:sym typeface="Symbol"/>
              </a:rPr>
              <a:t> </a:t>
            </a:r>
            <a:r>
              <a:rPr lang="en-US" sz="2800" dirty="0" smtClean="0">
                <a:latin typeface="+mj-lt"/>
                <a:cs typeface="NikoshBAN" pitchFamily="2" charset="0"/>
              </a:rPr>
              <a:t>N :1 &lt; x &lt; 6 }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600" y="5401270"/>
            <a:ext cx="731520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5400" dirty="0" smtClean="0">
                <a:latin typeface="+mj-lt"/>
                <a:cs typeface="NikoshBAN" pitchFamily="2" charset="0"/>
              </a:rPr>
              <a:t>:</a:t>
            </a:r>
            <a:r>
              <a:rPr lang="en-US" sz="3200" dirty="0" smtClean="0">
                <a:latin typeface="+mj-lt"/>
                <a:cs typeface="NikoshBAN" pitchFamily="2" charset="0"/>
              </a:rPr>
              <a:t>  = </a:t>
            </a:r>
            <a:r>
              <a:rPr lang="en-US" sz="3200" dirty="0" smtClean="0">
                <a:solidFill>
                  <a:prstClr val="black"/>
                </a:solidFill>
                <a:cs typeface="NikoshBAN" pitchFamily="2" charset="0"/>
              </a:rPr>
              <a:t>such that /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দ্বারা এরূপ যেন বা যেন বুঝাতে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609600" y="4139625"/>
            <a:ext cx="7315200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5400" b="1" dirty="0" smtClean="0">
                <a:latin typeface="+mj-lt"/>
                <a:cs typeface="NikoshBAN" pitchFamily="2" charset="0"/>
                <a:sym typeface="Symbol"/>
              </a:rPr>
              <a:t></a:t>
            </a:r>
            <a:r>
              <a:rPr lang="en-US" sz="3200" b="1" dirty="0" smtClean="0">
                <a:latin typeface="+mj-lt"/>
                <a:cs typeface="NikoshBAN" pitchFamily="2" charset="0"/>
                <a:sym typeface="Symbol"/>
              </a:rPr>
              <a:t> = </a:t>
            </a:r>
            <a:r>
              <a:rPr lang="en-US" sz="3200" dirty="0" smtClean="0">
                <a:solidFill>
                  <a:prstClr val="black"/>
                </a:solidFill>
                <a:cs typeface="NikoshBAN" pitchFamily="2" charset="0"/>
              </a:rPr>
              <a:t>belongs to /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উপাদান বুঝাতে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0999" y="379287"/>
            <a:ext cx="4419601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bn-BD" sz="4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সেটের </a:t>
            </a:r>
            <a:r>
              <a:rPr lang="bn-BD" sz="4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প্রকারভেদ 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1981200" y="2209800"/>
            <a:ext cx="1923925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সসীম সেট 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1981200" y="3886200"/>
            <a:ext cx="1975221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অসীম সেট 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2057400" y="5385719"/>
            <a:ext cx="1856598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bn-BD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ফাঁকা সেট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469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16764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29000" y="76200"/>
            <a:ext cx="27432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সসীম সেট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3400" y="1517808"/>
            <a:ext cx="129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000099"/>
                </a:solidFill>
              </a:rPr>
              <a:t>A</a:t>
            </a:r>
            <a:r>
              <a:rPr lang="bn-BD" sz="6000" dirty="0" smtClean="0">
                <a:solidFill>
                  <a:srgbClr val="000099"/>
                </a:solidFill>
              </a:rPr>
              <a:t>=</a:t>
            </a:r>
            <a:endParaRPr lang="en-US" sz="6000" dirty="0">
              <a:solidFill>
                <a:srgbClr val="000099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3400" y="3124200"/>
            <a:ext cx="121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000099"/>
                </a:solidFill>
              </a:rPr>
              <a:t>B</a:t>
            </a:r>
            <a:r>
              <a:rPr lang="bn-BD" sz="6000" dirty="0" smtClean="0">
                <a:solidFill>
                  <a:srgbClr val="000099"/>
                </a:solidFill>
              </a:rPr>
              <a:t>=</a:t>
            </a:r>
            <a:endParaRPr lang="en-US" sz="6000" dirty="0">
              <a:solidFill>
                <a:srgbClr val="000099"/>
              </a:solidFill>
            </a:endParaRPr>
          </a:p>
        </p:txBody>
      </p:sp>
      <p:sp>
        <p:nvSpPr>
          <p:cNvPr id="23" name="Can 22"/>
          <p:cNvSpPr/>
          <p:nvPr/>
        </p:nvSpPr>
        <p:spPr>
          <a:xfrm>
            <a:off x="6019800" y="1295400"/>
            <a:ext cx="872359" cy="1216152"/>
          </a:xfrm>
          <a:prstGeom prst="ca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সিলিন্ডার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657600" y="1447800"/>
            <a:ext cx="79966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বর্গ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Double Brace 26"/>
          <p:cNvSpPr/>
          <p:nvPr/>
        </p:nvSpPr>
        <p:spPr>
          <a:xfrm>
            <a:off x="1752600" y="2971800"/>
            <a:ext cx="7010400" cy="1143000"/>
          </a:xfrm>
          <a:prstGeom prst="bracePair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uble Brace 27"/>
          <p:cNvSpPr/>
          <p:nvPr/>
        </p:nvSpPr>
        <p:spPr>
          <a:xfrm>
            <a:off x="1752600" y="1295400"/>
            <a:ext cx="7010400" cy="1143000"/>
          </a:xfrm>
          <a:prstGeom prst="bracePair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2057400" y="2971800"/>
            <a:ext cx="647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১, ৩, ৫, ৭, ৯, ১১, ১৩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133600" y="4191000"/>
            <a:ext cx="6248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spc="20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,    </a:t>
            </a:r>
            <a:r>
              <a:rPr lang="bn-BD" sz="4400" spc="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ক, খ, গ, ঘ, ঙ, চ, ছ </a:t>
            </a:r>
            <a:endParaRPr lang="en-US" sz="1050" spc="200" dirty="0"/>
          </a:p>
        </p:txBody>
      </p:sp>
      <p:sp>
        <p:nvSpPr>
          <p:cNvPr id="32" name="Rectangle 31"/>
          <p:cNvSpPr/>
          <p:nvPr/>
        </p:nvSpPr>
        <p:spPr>
          <a:xfrm>
            <a:off x="609600" y="4114800"/>
            <a:ext cx="113685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 smtClean="0">
                <a:solidFill>
                  <a:srgbClr val="000099"/>
                </a:solidFill>
              </a:rPr>
              <a:t>C=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2134853" y="5352871"/>
            <a:ext cx="647574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7200" spc="300" dirty="0" smtClean="0">
                <a:solidFill>
                  <a:srgbClr val="000099"/>
                </a:solidFill>
              </a:rPr>
              <a:t>a, b, c, d, e, f, g</a:t>
            </a:r>
            <a:endParaRPr lang="en-US" spc="300" dirty="0">
              <a:solidFill>
                <a:prstClr val="black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09600" y="5334000"/>
            <a:ext cx="121219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7200" dirty="0" smtClean="0">
                <a:solidFill>
                  <a:srgbClr val="000099"/>
                </a:solidFill>
              </a:rPr>
              <a:t>D=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5" name="Double Brace 34"/>
          <p:cNvSpPr/>
          <p:nvPr/>
        </p:nvSpPr>
        <p:spPr>
          <a:xfrm>
            <a:off x="1752600" y="4191000"/>
            <a:ext cx="7010400" cy="1143000"/>
          </a:xfrm>
          <a:prstGeom prst="bracePair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Double Brace 35"/>
          <p:cNvSpPr/>
          <p:nvPr/>
        </p:nvSpPr>
        <p:spPr>
          <a:xfrm>
            <a:off x="1752600" y="5410200"/>
            <a:ext cx="7010400" cy="1143000"/>
          </a:xfrm>
          <a:prstGeom prst="bracePair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5-Point Star 36"/>
          <p:cNvSpPr/>
          <p:nvPr/>
        </p:nvSpPr>
        <p:spPr>
          <a:xfrm>
            <a:off x="1981200" y="1371600"/>
            <a:ext cx="1371600" cy="838200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00" dirty="0" smtClean="0">
                <a:latin typeface="NikoshBAN" pitchFamily="2" charset="0"/>
                <a:cs typeface="NikoshBAN" pitchFamily="2" charset="0"/>
              </a:rPr>
              <a:t>তারকা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Hexagon 37"/>
          <p:cNvSpPr/>
          <p:nvPr/>
        </p:nvSpPr>
        <p:spPr>
          <a:xfrm>
            <a:off x="4648200" y="1447800"/>
            <a:ext cx="1143000" cy="914400"/>
          </a:xfrm>
          <a:prstGeom prst="hexagon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ষড়ভূজ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7239000" y="1295400"/>
            <a:ext cx="1143000" cy="12954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বৃত্ত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04374" y="1524000"/>
            <a:ext cx="37702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7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,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4495800" y="1586753"/>
            <a:ext cx="37702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7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,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642774" y="1600200"/>
            <a:ext cx="37702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7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,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6938174" y="1600200"/>
            <a:ext cx="37702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7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,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5" dur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/>
      <p:bldP spid="25" grpId="0"/>
      <p:bldP spid="23" grpId="0" animBg="1"/>
      <p:bldP spid="26" grpId="0" animBg="1"/>
      <p:bldP spid="27" grpId="0" animBg="1"/>
      <p:bldP spid="28" grpId="0" animBg="1"/>
      <p:bldP spid="30" grpId="0"/>
      <p:bldP spid="31" grpId="0"/>
      <p:bldP spid="32" grpId="0"/>
      <p:bldP spid="33" grpId="0"/>
      <p:bldP spid="34" grpId="0"/>
      <p:bldP spid="35" grpId="0" animBg="1"/>
      <p:bldP spid="36" grpId="0" animBg="1"/>
      <p:bldP spid="37" grpId="0" animBg="1"/>
      <p:bldP spid="38" grpId="0" animBg="1"/>
      <p:bldP spid="39" grpId="0" animBg="1"/>
      <p:bldP spid="3" grpId="0"/>
      <p:bldP spid="21" grpId="0"/>
      <p:bldP spid="29" grpId="0"/>
      <p:bldP spid="4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05000" y="2286000"/>
            <a:ext cx="7086600" cy="1107996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1, 2, 3, 4, 5, 6, ……</a:t>
            </a:r>
            <a:endParaRPr lang="en-US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00400" y="457200"/>
            <a:ext cx="274320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অসীম সেট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" y="2286000"/>
            <a:ext cx="1219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N=</a:t>
            </a:r>
            <a:endParaRPr lang="en-US" dirty="0"/>
          </a:p>
        </p:txBody>
      </p:sp>
      <p:sp>
        <p:nvSpPr>
          <p:cNvPr id="15" name="Double Brace 14"/>
          <p:cNvSpPr/>
          <p:nvPr/>
        </p:nvSpPr>
        <p:spPr>
          <a:xfrm>
            <a:off x="1828800" y="2362200"/>
            <a:ext cx="7086600" cy="990600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09600" y="4302204"/>
            <a:ext cx="109677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6600" dirty="0" smtClean="0">
                <a:solidFill>
                  <a:prstClr val="black"/>
                </a:solidFill>
              </a:rPr>
              <a:t>A=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Double Brace 16"/>
          <p:cNvSpPr/>
          <p:nvPr/>
        </p:nvSpPr>
        <p:spPr>
          <a:xfrm>
            <a:off x="1752600" y="4267200"/>
            <a:ext cx="3733800" cy="990600"/>
          </a:xfrm>
          <a:prstGeom prst="bracePair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057400" y="4171990"/>
            <a:ext cx="318869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6600" dirty="0" smtClean="0">
                <a:solidFill>
                  <a:prstClr val="black"/>
                </a:solidFill>
              </a:rPr>
              <a:t>x : x &gt; 10</a:t>
            </a:r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 animBg="1"/>
      <p:bldP spid="14" grpId="0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4600" y="1295400"/>
            <a:ext cx="37338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74320" lvl="0" indent="-274320" algn="ctr">
              <a:spcBef>
                <a:spcPts val="600"/>
              </a:spcBef>
              <a:buClr>
                <a:srgbClr val="727CA3"/>
              </a:buClr>
              <a:buSzPct val="76000"/>
              <a:defRPr/>
            </a:pPr>
            <a:r>
              <a:rPr lang="bn-BD" sz="4000" spc="16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কাজ কর।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2487344"/>
            <a:ext cx="4308475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74320" lvl="0" indent="-274320" algn="ctr">
              <a:spcBef>
                <a:spcPts val="600"/>
              </a:spcBef>
              <a:buClr>
                <a:srgbClr val="727CA3"/>
              </a:buClr>
              <a:buSzPct val="76000"/>
              <a:defRPr/>
            </a:pPr>
            <a:r>
              <a:rPr lang="bn-BD" sz="4000" spc="16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প্রতি বেঞ্চ একটি দল </a:t>
            </a:r>
            <a:endParaRPr lang="en-US" sz="4000" spc="160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81200" y="3782744"/>
            <a:ext cx="4765675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74320" lvl="0" indent="-274320" algn="ctr">
              <a:spcBef>
                <a:spcPts val="600"/>
              </a:spcBef>
              <a:buClr>
                <a:srgbClr val="727CA3"/>
              </a:buClr>
              <a:buSzPct val="76000"/>
              <a:defRPr/>
            </a:pPr>
            <a:r>
              <a:rPr lang="bn-BD" sz="4000" spc="16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দুইটি অসীম সেট লিখ</a:t>
            </a:r>
            <a:endParaRPr lang="en-US" sz="4000" spc="160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90576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457200"/>
            <a:ext cx="27432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ফাঁকাসেট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ouble Brace 2"/>
          <p:cNvSpPr/>
          <p:nvPr/>
        </p:nvSpPr>
        <p:spPr>
          <a:xfrm>
            <a:off x="2057400" y="2514600"/>
            <a:ext cx="1981200" cy="2286000"/>
          </a:xfrm>
          <a:prstGeom prst="bracePair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89270" y="609600"/>
            <a:ext cx="2140330" cy="45089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700" spc="300" dirty="0" smtClean="0">
                <a:solidFill>
                  <a:srgbClr val="000099"/>
                </a:solidFill>
                <a:sym typeface="Symbol"/>
              </a:rPr>
              <a:t></a:t>
            </a:r>
            <a:endParaRPr lang="en-US" sz="287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24600" y="3352800"/>
            <a:ext cx="18288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সার্বিক সেট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762000"/>
            <a:ext cx="1943099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4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ভেনচিত্র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6019800" y="1066800"/>
            <a:ext cx="2514600" cy="2031325"/>
          </a:xfrm>
          <a:prstGeom prst="rect">
            <a:avLst/>
          </a:prstGeom>
          <a:ln>
            <a:solidFill>
              <a:srgbClr val="000099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dirty="0" smtClean="0"/>
              <a:t>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্‌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19713" y="1066800"/>
            <a:ext cx="623887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dirty="0" smtClean="0"/>
              <a:t>U</a:t>
            </a:r>
            <a:endParaRPr lang="en-US" sz="4800" dirty="0"/>
          </a:p>
        </p:txBody>
      </p:sp>
      <p:pic>
        <p:nvPicPr>
          <p:cNvPr id="6" name="Picture 1" descr="F:\M SHAJAHAN\mathamatics\Image\220px-Venn_A_intersect_B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199" y="3124200"/>
            <a:ext cx="4038601" cy="28820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43375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457200"/>
            <a:ext cx="27432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উপসেট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78106" y="1447800"/>
            <a:ext cx="145905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7200" spc="300" dirty="0" err="1" smtClean="0">
                <a:solidFill>
                  <a:srgbClr val="000099"/>
                </a:solidFill>
              </a:rPr>
              <a:t>a,b</a:t>
            </a:r>
            <a:endParaRPr lang="en-US" spc="300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600200"/>
            <a:ext cx="121219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7200" dirty="0" smtClean="0">
                <a:solidFill>
                  <a:srgbClr val="000099"/>
                </a:solidFill>
              </a:rPr>
              <a:t>D=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ouble Brace 4"/>
          <p:cNvSpPr/>
          <p:nvPr/>
        </p:nvSpPr>
        <p:spPr>
          <a:xfrm>
            <a:off x="3124200" y="5029200"/>
            <a:ext cx="1447800" cy="1143000"/>
          </a:xfrm>
          <a:prstGeom prst="bracePair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6609" y="4953000"/>
            <a:ext cx="225093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7200" dirty="0" smtClean="0">
                <a:solidFill>
                  <a:srgbClr val="000099"/>
                </a:solidFill>
              </a:rPr>
              <a:t>P(D)=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Double Brace 6"/>
          <p:cNvSpPr/>
          <p:nvPr/>
        </p:nvSpPr>
        <p:spPr>
          <a:xfrm>
            <a:off x="2895600" y="5029200"/>
            <a:ext cx="5029200" cy="1143000"/>
          </a:xfrm>
          <a:prstGeom prst="bracePair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124200" y="4953000"/>
            <a:ext cx="453201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7200" spc="300" dirty="0" err="1" smtClean="0">
                <a:solidFill>
                  <a:srgbClr val="000099"/>
                </a:solidFill>
              </a:rPr>
              <a:t>a,b</a:t>
            </a:r>
            <a:r>
              <a:rPr lang="en-US" sz="7200" spc="300" dirty="0" smtClean="0">
                <a:solidFill>
                  <a:srgbClr val="000099"/>
                </a:solidFill>
              </a:rPr>
              <a:t>, a</a:t>
            </a:r>
            <a:r>
              <a:rPr lang="en-US" sz="6000" spc="300" dirty="0" smtClean="0">
                <a:solidFill>
                  <a:srgbClr val="000099"/>
                </a:solidFill>
              </a:rPr>
              <a:t> </a:t>
            </a:r>
            <a:r>
              <a:rPr lang="en-US" sz="7200" spc="300" dirty="0" smtClean="0">
                <a:solidFill>
                  <a:srgbClr val="000099"/>
                </a:solidFill>
              </a:rPr>
              <a:t>,b ,</a:t>
            </a:r>
            <a:r>
              <a:rPr lang="en-US" sz="7200" spc="300" dirty="0" smtClean="0">
                <a:solidFill>
                  <a:srgbClr val="000099"/>
                </a:solidFill>
                <a:sym typeface="Symbol"/>
              </a:rPr>
              <a:t></a:t>
            </a:r>
            <a:endParaRPr lang="en-US" spc="300" dirty="0">
              <a:solidFill>
                <a:prstClr val="black"/>
              </a:solidFill>
            </a:endParaRPr>
          </a:p>
        </p:txBody>
      </p:sp>
      <p:sp>
        <p:nvSpPr>
          <p:cNvPr id="9" name="Double Brace 8"/>
          <p:cNvSpPr/>
          <p:nvPr/>
        </p:nvSpPr>
        <p:spPr>
          <a:xfrm>
            <a:off x="1828800" y="1600200"/>
            <a:ext cx="1508360" cy="1143000"/>
          </a:xfrm>
          <a:prstGeom prst="bracePair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uble Brace 10"/>
          <p:cNvSpPr/>
          <p:nvPr/>
        </p:nvSpPr>
        <p:spPr>
          <a:xfrm>
            <a:off x="4724400" y="5029200"/>
            <a:ext cx="990600" cy="1143000"/>
          </a:xfrm>
          <a:prstGeom prst="bracePair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uble Brace 11"/>
          <p:cNvSpPr/>
          <p:nvPr/>
        </p:nvSpPr>
        <p:spPr>
          <a:xfrm>
            <a:off x="5791200" y="5029200"/>
            <a:ext cx="990600" cy="1143000"/>
          </a:xfrm>
          <a:prstGeom prst="bracePair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uble Brace 12"/>
          <p:cNvSpPr/>
          <p:nvPr/>
        </p:nvSpPr>
        <p:spPr>
          <a:xfrm>
            <a:off x="1905000" y="3429000"/>
            <a:ext cx="990600" cy="1143000"/>
          </a:xfrm>
          <a:prstGeom prst="bracePair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145547" y="3238142"/>
            <a:ext cx="66556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spc="300" dirty="0" smtClean="0">
                <a:solidFill>
                  <a:srgbClr val="000099"/>
                </a:solidFill>
              </a:rPr>
              <a:t>a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62000" y="3314342"/>
            <a:ext cx="125547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spc="300" dirty="0" smtClean="0">
                <a:solidFill>
                  <a:srgbClr val="000099"/>
                </a:solidFill>
              </a:rPr>
              <a:t>A=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154731" y="3238142"/>
            <a:ext cx="338906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spc="300" dirty="0" smtClean="0">
                <a:solidFill>
                  <a:srgbClr val="000099"/>
                </a:solidFill>
                <a:sym typeface="Symbol"/>
              </a:rPr>
              <a:t></a:t>
            </a:r>
            <a:r>
              <a:rPr lang="en-US" sz="7200" spc="300" dirty="0" smtClean="0">
                <a:solidFill>
                  <a:srgbClr val="000099"/>
                </a:solidFill>
              </a:rPr>
              <a:t>A </a:t>
            </a:r>
            <a:r>
              <a:rPr lang="en-US" sz="7200" spc="300" dirty="0" smtClean="0">
                <a:solidFill>
                  <a:srgbClr val="000099"/>
                </a:solidFill>
                <a:sym typeface="Symbol"/>
              </a:rPr>
              <a:t> D</a:t>
            </a:r>
            <a:endParaRPr lang="en-US" sz="7200" dirty="0"/>
          </a:p>
        </p:txBody>
      </p:sp>
      <p:sp>
        <p:nvSpPr>
          <p:cNvPr id="16" name="Rectangle 15"/>
          <p:cNvSpPr/>
          <p:nvPr/>
        </p:nvSpPr>
        <p:spPr>
          <a:xfrm>
            <a:off x="3200400" y="1524000"/>
            <a:ext cx="45397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spc="300" dirty="0">
                <a:solidFill>
                  <a:srgbClr val="000099"/>
                </a:solidFill>
              </a:rPr>
              <a:t>,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4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4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 animBg="1"/>
      <p:bldP spid="6" grpId="0"/>
      <p:bldP spid="7" grpId="0" animBg="1"/>
      <p:bldP spid="8" grpId="0"/>
      <p:bldP spid="9" grpId="0" animBg="1"/>
      <p:bldP spid="11" grpId="0" animBg="1"/>
      <p:bldP spid="12" grpId="0" animBg="1"/>
      <p:bldP spid="13" grpId="0" animBg="1"/>
      <p:bldP spid="10" grpId="0"/>
      <p:bldP spid="14" grpId="0"/>
      <p:bldP spid="15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219200"/>
            <a:ext cx="4495800" cy="990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819401"/>
            <a:ext cx="6781800" cy="1600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200" dirty="0" smtClean="0">
                <a:latin typeface="NikoshBAN" pitchFamily="2" charset="0"/>
                <a:cs typeface="NikoshBAN" pitchFamily="2" charset="0"/>
              </a:rPr>
              <a:t>প্রত্যেকে নিজ জেলার উপজেলা গুলোর সেট লিখ।</a:t>
            </a:r>
            <a:endParaRPr lang="en-US" sz="6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172200" y="5486400"/>
            <a:ext cx="2438400" cy="685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সময়-২ মি.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শিক্ষক</a:t>
            </a:r>
            <a:r>
              <a:rPr lang="en-US" sz="3600" dirty="0" smtClean="0"/>
              <a:t> </a:t>
            </a:r>
            <a:r>
              <a:rPr lang="en-US" sz="3600" dirty="0" err="1" smtClean="0"/>
              <a:t>পরিচিতি</a:t>
            </a:r>
            <a:endParaRPr lang="en-US" sz="3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057400"/>
            <a:ext cx="1981200" cy="2262981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0" y="1600200"/>
            <a:ext cx="4572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>
                <a:latin typeface="NikoshBAN"/>
              </a:rPr>
              <a:t>মোঃহারুন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অর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রশিদ</a:t>
            </a:r>
            <a:endParaRPr lang="en-US" dirty="0" smtClean="0">
              <a:latin typeface="NikoshBAN"/>
            </a:endParaRPr>
          </a:p>
          <a:p>
            <a:pPr marL="0" indent="0" algn="ctr">
              <a:buNone/>
            </a:pPr>
            <a:r>
              <a:rPr lang="en-US" dirty="0" err="1" smtClean="0">
                <a:latin typeface="NikoshBAN"/>
              </a:rPr>
              <a:t>সহকারী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শিক্ষক</a:t>
            </a:r>
            <a:r>
              <a:rPr lang="en-US" dirty="0" smtClean="0">
                <a:latin typeface="NikoshBAN"/>
              </a:rPr>
              <a:t>(</a:t>
            </a:r>
            <a:r>
              <a:rPr lang="en-US" dirty="0" err="1" smtClean="0">
                <a:latin typeface="NikoshBAN"/>
              </a:rPr>
              <a:t>গণিত</a:t>
            </a:r>
            <a:r>
              <a:rPr lang="en-US" dirty="0" smtClean="0">
                <a:latin typeface="NikoshBAN"/>
              </a:rPr>
              <a:t>)</a:t>
            </a:r>
          </a:p>
          <a:p>
            <a:pPr marL="0" indent="0" algn="ctr">
              <a:buNone/>
            </a:pPr>
            <a:r>
              <a:rPr lang="en-US" dirty="0" err="1" smtClean="0">
                <a:latin typeface="NikoshBAN"/>
              </a:rPr>
              <a:t>গুথুমা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চৌমুড়ী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ইসলামিয়া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দাখিল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মাদরাসা</a:t>
            </a:r>
            <a:endParaRPr lang="en-US" dirty="0" smtClean="0">
              <a:latin typeface="NikoshBAN"/>
            </a:endParaRPr>
          </a:p>
          <a:p>
            <a:pPr marL="0" indent="0" algn="ctr">
              <a:buNone/>
            </a:pPr>
            <a:r>
              <a:rPr lang="en-US" dirty="0" err="1" smtClean="0">
                <a:latin typeface="NikoshBAN"/>
              </a:rPr>
              <a:t>পরশুরাম,ফেনী</a:t>
            </a:r>
            <a:r>
              <a:rPr lang="en-US" dirty="0" smtClean="0">
                <a:latin typeface="NikoshBAN"/>
              </a:rPr>
              <a:t> ।</a:t>
            </a:r>
          </a:p>
          <a:p>
            <a:pPr marL="0" indent="0">
              <a:buNone/>
            </a:pPr>
            <a:endParaRPr lang="en-US" dirty="0" smtClean="0">
              <a:latin typeface="NikoshBAN"/>
            </a:endParaRPr>
          </a:p>
          <a:p>
            <a:pPr marL="0" indent="0">
              <a:buNone/>
            </a:pPr>
            <a:r>
              <a:rPr lang="en-US" dirty="0" smtClean="0">
                <a:latin typeface="NikoshBAN"/>
              </a:rPr>
              <a:t> </a:t>
            </a:r>
            <a:endParaRPr lang="en-US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11473579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3428999" y="76200"/>
            <a:ext cx="3859555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সার্বিক সেট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3400" y="1390471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0099"/>
                </a:solidFill>
              </a:rPr>
              <a:t>A</a:t>
            </a:r>
            <a:r>
              <a:rPr lang="bn-BD" sz="4800" dirty="0" smtClean="0">
                <a:solidFill>
                  <a:srgbClr val="000099"/>
                </a:solidFill>
              </a:rPr>
              <a:t>=</a:t>
            </a:r>
            <a:endParaRPr lang="en-US" sz="4800" dirty="0">
              <a:solidFill>
                <a:srgbClr val="000099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3400" y="2960132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0099"/>
                </a:solidFill>
              </a:rPr>
              <a:t>B</a:t>
            </a:r>
            <a:r>
              <a:rPr lang="bn-BD" sz="4800" dirty="0" smtClean="0">
                <a:solidFill>
                  <a:srgbClr val="000099"/>
                </a:solidFill>
              </a:rPr>
              <a:t>=</a:t>
            </a:r>
            <a:endParaRPr lang="en-US" sz="4800" dirty="0">
              <a:solidFill>
                <a:srgbClr val="000099"/>
              </a:solidFill>
            </a:endParaRPr>
          </a:p>
        </p:txBody>
      </p:sp>
      <p:sp>
        <p:nvSpPr>
          <p:cNvPr id="27" name="Double Brace 26"/>
          <p:cNvSpPr/>
          <p:nvPr/>
        </p:nvSpPr>
        <p:spPr>
          <a:xfrm>
            <a:off x="1447800" y="2971442"/>
            <a:ext cx="1219200" cy="762358"/>
          </a:xfrm>
          <a:prstGeom prst="bracePair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uble Brace 27"/>
          <p:cNvSpPr/>
          <p:nvPr/>
        </p:nvSpPr>
        <p:spPr>
          <a:xfrm>
            <a:off x="1371600" y="1295400"/>
            <a:ext cx="2057400" cy="914400"/>
          </a:xfrm>
          <a:prstGeom prst="bracePair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0" name="TextBox 29"/>
          <p:cNvSpPr txBox="1"/>
          <p:nvPr/>
        </p:nvSpPr>
        <p:spPr>
          <a:xfrm>
            <a:off x="1600200" y="2979003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১, ৩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524000" y="4122003"/>
            <a:ext cx="107273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800" spc="300" dirty="0" err="1" smtClean="0">
                <a:solidFill>
                  <a:srgbClr val="000099"/>
                </a:solidFill>
              </a:rPr>
              <a:t>a,b</a:t>
            </a:r>
            <a:endParaRPr lang="en-US" sz="4800" spc="300" dirty="0">
              <a:solidFill>
                <a:prstClr val="black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31994" y="4122003"/>
            <a:ext cx="8194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800" dirty="0" smtClean="0">
                <a:solidFill>
                  <a:srgbClr val="000099"/>
                </a:solidFill>
              </a:rPr>
              <a:t>C=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36" name="Double Brace 35"/>
          <p:cNvSpPr/>
          <p:nvPr/>
        </p:nvSpPr>
        <p:spPr>
          <a:xfrm>
            <a:off x="1454612" y="4248329"/>
            <a:ext cx="1156272" cy="704671"/>
          </a:xfrm>
          <a:prstGeom prst="bracePair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5-Point Star 36"/>
          <p:cNvSpPr/>
          <p:nvPr/>
        </p:nvSpPr>
        <p:spPr>
          <a:xfrm>
            <a:off x="1600200" y="1447800"/>
            <a:ext cx="685800" cy="609600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2590800" y="1468582"/>
            <a:ext cx="685800" cy="74121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1000" y="5332323"/>
            <a:ext cx="99738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800" spc="300" dirty="0" smtClean="0">
                <a:solidFill>
                  <a:srgbClr val="000099"/>
                </a:solidFill>
                <a:latin typeface="Bodoni MT" pitchFamily="18" charset="0"/>
              </a:rPr>
              <a:t>U</a:t>
            </a:r>
            <a:r>
              <a:rPr lang="en-US" sz="4800" dirty="0" smtClean="0">
                <a:solidFill>
                  <a:srgbClr val="000099"/>
                </a:solidFill>
              </a:rPr>
              <a:t>=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21" name="Double Brace 20"/>
          <p:cNvSpPr/>
          <p:nvPr/>
        </p:nvSpPr>
        <p:spPr>
          <a:xfrm>
            <a:off x="1295400" y="5417403"/>
            <a:ext cx="4114800" cy="754797"/>
          </a:xfrm>
          <a:prstGeom prst="bracePair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5-Point Star 28"/>
          <p:cNvSpPr/>
          <p:nvPr/>
        </p:nvSpPr>
        <p:spPr>
          <a:xfrm>
            <a:off x="1539601" y="5429071"/>
            <a:ext cx="629684" cy="600164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2449606" y="5447000"/>
            <a:ext cx="685800" cy="678597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209800" y="1390471"/>
            <a:ext cx="34496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6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,</a:t>
            </a:r>
            <a:endParaRPr lang="en-US" sz="1400" dirty="0"/>
          </a:p>
        </p:txBody>
      </p:sp>
      <p:sp>
        <p:nvSpPr>
          <p:cNvPr id="44" name="Rectangle 43"/>
          <p:cNvSpPr/>
          <p:nvPr/>
        </p:nvSpPr>
        <p:spPr>
          <a:xfrm>
            <a:off x="2057400" y="5181600"/>
            <a:ext cx="38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7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,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3200400" y="5200471"/>
            <a:ext cx="37702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7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,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3429000" y="5417403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১,৩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267200" y="5341203"/>
            <a:ext cx="126509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800" spc="300" dirty="0" smtClean="0">
                <a:solidFill>
                  <a:srgbClr val="000099"/>
                </a:solidFill>
              </a:rPr>
              <a:t>,</a:t>
            </a:r>
            <a:r>
              <a:rPr lang="en-US" sz="4800" spc="300" dirty="0" err="1" smtClean="0">
                <a:solidFill>
                  <a:srgbClr val="000099"/>
                </a:solidFill>
              </a:rPr>
              <a:t>a,b</a:t>
            </a:r>
            <a:endParaRPr lang="en-US" sz="1100" spc="300" dirty="0">
              <a:solidFill>
                <a:prstClr val="black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495800" y="1524000"/>
            <a:ext cx="3276600" cy="3048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4979645" y="1905000"/>
            <a:ext cx="1116355" cy="1143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000099"/>
                </a:solidFill>
              </a:rPr>
              <a:t>A</a:t>
            </a:r>
            <a:endParaRPr lang="en-US" sz="6000" dirty="0">
              <a:solidFill>
                <a:srgbClr val="000099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820857" y="1711404"/>
            <a:ext cx="86594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spc="300" dirty="0" smtClean="0">
                <a:solidFill>
                  <a:srgbClr val="000099"/>
                </a:solidFill>
                <a:latin typeface="Bodoni MT" pitchFamily="18" charset="0"/>
              </a:rPr>
              <a:t>U</a:t>
            </a:r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5589245" y="2971800"/>
            <a:ext cx="1116355" cy="1143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0099"/>
                </a:solidFill>
              </a:rPr>
              <a:t>C</a:t>
            </a:r>
            <a:endParaRPr lang="en-US" sz="4800" dirty="0">
              <a:solidFill>
                <a:srgbClr val="000099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172200" y="1828800"/>
            <a:ext cx="1116355" cy="1143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0099"/>
                </a:solidFill>
              </a:rPr>
              <a:t>B</a:t>
            </a:r>
            <a:endParaRPr lang="en-US" sz="48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000"/>
                            </p:stCondLst>
                            <p:childTnLst>
                              <p:par>
                                <p:cTn id="4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500"/>
                            </p:stCondLst>
                            <p:childTnLst>
                              <p:par>
                                <p:cTn id="5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0"/>
                            </p:stCondLst>
                            <p:childTnLst>
                              <p:par>
                                <p:cTn id="5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0"/>
                            </p:stCondLst>
                            <p:childTnLst>
                              <p:par>
                                <p:cTn id="7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500"/>
                            </p:stCondLst>
                            <p:childTnLst>
                              <p:par>
                                <p:cTn id="8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6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500"/>
                            </p:stCondLst>
                            <p:childTnLst>
                              <p:par>
                                <p:cTn id="8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6000"/>
                            </p:stCondLst>
                            <p:childTnLst>
                              <p:par>
                                <p:cTn id="9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4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8000"/>
                            </p:stCondLst>
                            <p:childTnLst>
                              <p:par>
                                <p:cTn id="9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1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0"/>
                            </p:stCondLst>
                            <p:childTnLst>
                              <p:par>
                                <p:cTn id="12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/>
      <p:bldP spid="25" grpId="0"/>
      <p:bldP spid="27" grpId="0" animBg="1"/>
      <p:bldP spid="28" grpId="0" animBg="1"/>
      <p:bldP spid="30" grpId="0"/>
      <p:bldP spid="33" grpId="0"/>
      <p:bldP spid="34" grpId="0"/>
      <p:bldP spid="36" grpId="0" animBg="1"/>
      <p:bldP spid="37" grpId="0" animBg="1"/>
      <p:bldP spid="39" grpId="0" animBg="1"/>
      <p:bldP spid="20" grpId="0"/>
      <p:bldP spid="21" grpId="0" animBg="1"/>
      <p:bldP spid="29" grpId="0" animBg="1"/>
      <p:bldP spid="40" grpId="0" animBg="1"/>
      <p:bldP spid="41" grpId="0"/>
      <p:bldP spid="44" grpId="0"/>
      <p:bldP spid="45" grpId="0"/>
      <p:bldP spid="46" grpId="0"/>
      <p:bldP spid="48" grpId="0"/>
      <p:bldP spid="49" grpId="0" animBg="1"/>
      <p:bldP spid="50" grpId="0" animBg="1"/>
      <p:bldP spid="51" grpId="0"/>
      <p:bldP spid="53" grpId="0" animBg="1"/>
      <p:bldP spid="5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57200"/>
            <a:ext cx="27432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পূরক সেট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24400" y="457200"/>
            <a:ext cx="3276600" cy="3048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791200" y="914400"/>
            <a:ext cx="1371600" cy="17526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049457" y="949404"/>
            <a:ext cx="86594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spc="300" dirty="0" smtClean="0">
                <a:solidFill>
                  <a:srgbClr val="000099"/>
                </a:solidFill>
                <a:latin typeface="Bodoni MT" pitchFamily="18" charset="0"/>
              </a:rPr>
              <a:t>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35339" y="1371600"/>
            <a:ext cx="82266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6600" spc="300" dirty="0" smtClean="0">
                <a:solidFill>
                  <a:srgbClr val="000099"/>
                </a:solidFill>
                <a:latin typeface="Bodoni MT" pitchFamily="18" charset="0"/>
              </a:rPr>
              <a:t>A</a:t>
            </a:r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739939" y="2174796"/>
            <a:ext cx="840873" cy="1366799"/>
            <a:chOff x="7382291" y="4114800"/>
            <a:chExt cx="840873" cy="1366799"/>
          </a:xfrm>
        </p:grpSpPr>
        <p:sp>
          <p:nvSpPr>
            <p:cNvPr id="6" name="Rectangle 5"/>
            <p:cNvSpPr/>
            <p:nvPr/>
          </p:nvSpPr>
          <p:spPr>
            <a:xfrm>
              <a:off x="7382291" y="4373603"/>
              <a:ext cx="822661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6600" spc="300" dirty="0" smtClean="0">
                  <a:solidFill>
                    <a:srgbClr val="000099"/>
                  </a:solidFill>
                  <a:latin typeface="Bodoni MT" pitchFamily="18" charset="0"/>
                </a:rPr>
                <a:t>A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7772400" y="4114800"/>
              <a:ext cx="450764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6600" spc="300" baseline="30000" dirty="0" smtClean="0">
                  <a:solidFill>
                    <a:srgbClr val="000099"/>
                  </a:solidFill>
                  <a:latin typeface="Bodoni MT" pitchFamily="18" charset="0"/>
                  <a:sym typeface="Symbol"/>
                </a:rPr>
                <a:t>c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90327" y="1746290"/>
            <a:ext cx="822661" cy="1241307"/>
            <a:chOff x="6705600" y="5216604"/>
            <a:chExt cx="822661" cy="1241307"/>
          </a:xfrm>
        </p:grpSpPr>
        <p:sp>
          <p:nvSpPr>
            <p:cNvPr id="10" name="Rectangle 9"/>
            <p:cNvSpPr/>
            <p:nvPr/>
          </p:nvSpPr>
          <p:spPr>
            <a:xfrm>
              <a:off x="7117824" y="5216604"/>
              <a:ext cx="349776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6600" spc="300" baseline="30000" dirty="0" smtClean="0">
                  <a:solidFill>
                    <a:srgbClr val="000099"/>
                  </a:solidFill>
                  <a:latin typeface="Bodoni MT" pitchFamily="18" charset="0"/>
                  <a:sym typeface="Symbol"/>
                </a:rPr>
                <a:t>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705600" y="5349915"/>
              <a:ext cx="822661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6600" spc="300" dirty="0" smtClean="0">
                  <a:solidFill>
                    <a:srgbClr val="000099"/>
                  </a:solidFill>
                  <a:latin typeface="Bodoni MT" pitchFamily="18" charset="0"/>
                </a:rPr>
                <a:t>A</a:t>
              </a:r>
              <a:endParaRPr lang="en-US" sz="6600" dirty="0">
                <a:solidFill>
                  <a:prstClr val="black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38200" y="3657600"/>
            <a:ext cx="69497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U={1,2,3,4,5,6}         A= {1,3,5}</a:t>
            </a:r>
            <a:endParaRPr lang="en-US" sz="44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838200" y="4343400"/>
            <a:ext cx="587020" cy="895290"/>
            <a:chOff x="7382291" y="6435804"/>
            <a:chExt cx="587020" cy="895290"/>
          </a:xfrm>
        </p:grpSpPr>
        <p:sp>
          <p:nvSpPr>
            <p:cNvPr id="15" name="Rectangle 14"/>
            <p:cNvSpPr/>
            <p:nvPr/>
          </p:nvSpPr>
          <p:spPr>
            <a:xfrm>
              <a:off x="7382291" y="6623208"/>
              <a:ext cx="587020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4000" spc="300" dirty="0" smtClean="0">
                  <a:solidFill>
                    <a:srgbClr val="000099"/>
                  </a:solidFill>
                  <a:latin typeface="Bodoni MT" pitchFamily="18" charset="0"/>
                </a:rPr>
                <a:t>A</a:t>
              </a:r>
              <a:endParaRPr lang="en-US" sz="1050" dirty="0">
                <a:solidFill>
                  <a:prstClr val="black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602785" y="6435804"/>
              <a:ext cx="356188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000" spc="300" baseline="30000" dirty="0" smtClean="0">
                  <a:solidFill>
                    <a:srgbClr val="000099"/>
                  </a:solidFill>
                  <a:latin typeface="Bodoni MT" pitchFamily="18" charset="0"/>
                  <a:sym typeface="Symbol"/>
                </a:rPr>
                <a:t>c</a:t>
              </a:r>
              <a:endParaRPr lang="en-US" sz="1050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447800" y="4488597"/>
            <a:ext cx="7467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=U – A </a:t>
            </a:r>
          </a:p>
          <a:p>
            <a:r>
              <a:rPr lang="en-US" sz="4400" dirty="0" smtClean="0"/>
              <a:t>= {1,2,3,4,5,6} -{1,3,5} </a:t>
            </a:r>
          </a:p>
          <a:p>
            <a:r>
              <a:rPr lang="en-US" sz="4400" dirty="0" smtClean="0"/>
              <a:t>={2,4,6}</a:t>
            </a:r>
            <a:endParaRPr lang="en-US" sz="4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7" grpId="0"/>
      <p:bldP spid="13" grpId="0"/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agnetic Disk 1"/>
          <p:cNvSpPr/>
          <p:nvPr/>
        </p:nvSpPr>
        <p:spPr>
          <a:xfrm>
            <a:off x="7772400" y="228600"/>
            <a:ext cx="838200" cy="1600200"/>
          </a:xfrm>
          <a:prstGeom prst="flowChartMagneticDisk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5-Point Star 2"/>
          <p:cNvSpPr/>
          <p:nvPr/>
        </p:nvSpPr>
        <p:spPr>
          <a:xfrm>
            <a:off x="6324600" y="304800"/>
            <a:ext cx="1219200" cy="1447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be 3"/>
          <p:cNvSpPr/>
          <p:nvPr/>
        </p:nvSpPr>
        <p:spPr>
          <a:xfrm>
            <a:off x="4876800" y="533400"/>
            <a:ext cx="1295400" cy="1143000"/>
          </a:xfrm>
          <a:prstGeom prst="cub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3733800" y="533400"/>
            <a:ext cx="914400" cy="1295400"/>
          </a:xfrm>
          <a:prstGeom prst="flowChartConnec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3733800" y="2362200"/>
            <a:ext cx="914400" cy="1295400"/>
          </a:xfrm>
          <a:prstGeom prst="flowChartConnec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Magnetic Disk 8"/>
          <p:cNvSpPr/>
          <p:nvPr/>
        </p:nvSpPr>
        <p:spPr>
          <a:xfrm>
            <a:off x="4800600" y="2133600"/>
            <a:ext cx="838200" cy="1600200"/>
          </a:xfrm>
          <a:prstGeom prst="flowChartMagneticDisk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ube 9"/>
          <p:cNvSpPr/>
          <p:nvPr/>
        </p:nvSpPr>
        <p:spPr>
          <a:xfrm>
            <a:off x="7391400" y="2438400"/>
            <a:ext cx="1295400" cy="1143000"/>
          </a:xfrm>
          <a:prstGeom prst="cub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gular Pentagon 10"/>
          <p:cNvSpPr/>
          <p:nvPr/>
        </p:nvSpPr>
        <p:spPr>
          <a:xfrm>
            <a:off x="5943600" y="2362200"/>
            <a:ext cx="1143000" cy="1295400"/>
          </a:xfrm>
          <a:prstGeom prst="pentago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uble Brace 14"/>
          <p:cNvSpPr/>
          <p:nvPr/>
        </p:nvSpPr>
        <p:spPr>
          <a:xfrm>
            <a:off x="3276600" y="152400"/>
            <a:ext cx="5715000" cy="1676400"/>
          </a:xfrm>
          <a:prstGeom prst="bracePair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uble Brace 15"/>
          <p:cNvSpPr/>
          <p:nvPr/>
        </p:nvSpPr>
        <p:spPr>
          <a:xfrm>
            <a:off x="3276600" y="2209800"/>
            <a:ext cx="5715000" cy="1676400"/>
          </a:xfrm>
          <a:prstGeom prst="bracePair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524000" y="381000"/>
            <a:ext cx="152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000099"/>
                </a:solidFill>
              </a:rPr>
              <a:t>A =</a:t>
            </a:r>
            <a:endParaRPr lang="en-US" sz="72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00200" y="2457271"/>
            <a:ext cx="137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000099"/>
                </a:solidFill>
              </a:rPr>
              <a:t>B =</a:t>
            </a:r>
            <a:endParaRPr lang="en-US" sz="7200" dirty="0">
              <a:solidFill>
                <a:srgbClr val="000099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4514671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000099"/>
                </a:solidFill>
              </a:rPr>
              <a:t>A</a:t>
            </a:r>
            <a:r>
              <a:rPr lang="en-US" sz="7200" dirty="0" smtClean="0">
                <a:solidFill>
                  <a:srgbClr val="000099"/>
                </a:solidFill>
                <a:sym typeface="Symbol"/>
              </a:rPr>
              <a:t></a:t>
            </a:r>
            <a:r>
              <a:rPr lang="en-US" sz="7200" dirty="0" smtClean="0">
                <a:solidFill>
                  <a:srgbClr val="000099"/>
                </a:solidFill>
              </a:rPr>
              <a:t>B=</a:t>
            </a:r>
            <a:endParaRPr lang="en-US" sz="7200" dirty="0">
              <a:solidFill>
                <a:srgbClr val="000099"/>
              </a:solidFill>
            </a:endParaRPr>
          </a:p>
        </p:txBody>
      </p:sp>
      <p:sp>
        <p:nvSpPr>
          <p:cNvPr id="20" name="Double Brace 19"/>
          <p:cNvSpPr/>
          <p:nvPr/>
        </p:nvSpPr>
        <p:spPr>
          <a:xfrm>
            <a:off x="2209800" y="4343400"/>
            <a:ext cx="6781800" cy="1676400"/>
          </a:xfrm>
          <a:prstGeom prst="bracePair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124200" y="5934670"/>
            <a:ext cx="32004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সংযোগ সেট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12139E-6 L 0.00834 0.57156 " pathEditMode="relative" rAng="0" ptsTypes="AA">
                                      <p:cBhvr>
                                        <p:cTn id="16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" y="28600"/>
                                    </p:animMotion>
                                  </p:childTnLst>
                                </p:cTn>
                              </p:par>
                              <p:par>
                                <p:cTn id="163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10405E-6 L 0.00834 0.3052 " pathEditMode="relative" rAng="0" ptsTypes="AA">
                                      <p:cBhvr>
                                        <p:cTn id="16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" y="15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85549E-6 L 0.14583 0.59376 " pathEditMode="relative" rAng="0" ptsTypes="AA">
                                      <p:cBhvr>
                                        <p:cTn id="16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00" y="29700"/>
                                    </p:animMotion>
                                  </p:childTnLst>
                                </p:cTn>
                              </p:par>
                              <p:par>
                                <p:cTn id="169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10405E-6 L -0.12917 0.3163 " pathEditMode="relative" rAng="0" ptsTypes="AA">
                                      <p:cBhvr>
                                        <p:cTn id="17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00" y="15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36994E-6 L 0.32917 0.3163 " pathEditMode="relative" rAng="0" ptsTypes="AA">
                                      <p:cBhvr>
                                        <p:cTn id="17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00" y="15800"/>
                                    </p:animMotion>
                                  </p:childTnLst>
                                </p:cTn>
                              </p:par>
                              <p:par>
                                <p:cTn id="175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4104E-6 L 0.00417 0.59375 " pathEditMode="relative" rAng="0" ptsTypes="AA">
                                      <p:cBhvr>
                                        <p:cTn id="17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29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4104E-6 L -0.425 0.59375 " pathEditMode="relative" rAng="0" ptsTypes="AA">
                                      <p:cBhvr>
                                        <p:cTn id="18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00" y="29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10405E-6 L -0.12083 0.3052 " pathEditMode="relative" rAng="0" ptsTypes="AA">
                                      <p:cBhvr>
                                        <p:cTn id="18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00" y="15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8" grpId="0" animBg="1"/>
      <p:bldP spid="9" grpId="0" animBg="1"/>
      <p:bldP spid="10" grpId="0" animBg="1"/>
      <p:bldP spid="11" grpId="0" animBg="1"/>
      <p:bldP spid="11" grpId="1" animBg="1"/>
      <p:bldP spid="15" grpId="0" animBg="1"/>
      <p:bldP spid="16" grpId="0" animBg="1"/>
      <p:bldP spid="17" grpId="0"/>
      <p:bldP spid="18" grpId="0"/>
      <p:bldP spid="19" grpId="0"/>
      <p:bldP spid="20" grpId="0" animBg="1"/>
      <p:bldP spid="2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209800" y="3810000"/>
            <a:ext cx="1981200" cy="1600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>
                <a:solidFill>
                  <a:schemeClr val="tx1"/>
                </a:solidFill>
              </a:rPr>
              <a:t>1 a</a:t>
            </a: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685800" y="914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A={1,3,a}    B={3,c,p}   c={</a:t>
            </a:r>
            <a:r>
              <a:rPr lang="en-US" sz="4800" dirty="0" err="1" smtClean="0"/>
              <a:t>d,f,p</a:t>
            </a:r>
            <a:r>
              <a:rPr lang="en-US" sz="4800" dirty="0" smtClean="0"/>
              <a:t>}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20574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prstClr val="black"/>
                </a:solidFill>
              </a:rPr>
              <a:t> A</a:t>
            </a:r>
            <a:r>
              <a:rPr lang="en-US" sz="4800" dirty="0">
                <a:solidFill>
                  <a:prstClr val="black"/>
                </a:solidFill>
                <a:sym typeface="Symbol"/>
              </a:rPr>
              <a:t></a:t>
            </a:r>
            <a:r>
              <a:rPr lang="en-US" sz="4800" dirty="0">
                <a:solidFill>
                  <a:prstClr val="black"/>
                </a:solidFill>
              </a:rPr>
              <a:t>B</a:t>
            </a:r>
            <a:r>
              <a:rPr lang="en-US" sz="4800" dirty="0">
                <a:solidFill>
                  <a:prstClr val="black"/>
                </a:solidFill>
                <a:sym typeface="Symbol"/>
              </a:rPr>
              <a:t></a:t>
            </a:r>
            <a:r>
              <a:rPr lang="en-US" sz="4800" dirty="0" smtClean="0">
                <a:solidFill>
                  <a:prstClr val="black"/>
                </a:solidFill>
              </a:rPr>
              <a:t>C </a:t>
            </a:r>
            <a:r>
              <a:rPr lang="en-US" sz="4800" dirty="0" smtClean="0"/>
              <a:t>= </a:t>
            </a:r>
            <a:r>
              <a:rPr lang="en-US" sz="4800" dirty="0"/>
              <a:t>{</a:t>
            </a:r>
            <a:r>
              <a:rPr lang="en-US" sz="4800" dirty="0" smtClean="0"/>
              <a:t>1,3,a}</a:t>
            </a:r>
            <a:r>
              <a:rPr lang="en-US" sz="4800" dirty="0" smtClean="0">
                <a:solidFill>
                  <a:prstClr val="black"/>
                </a:solidFill>
                <a:sym typeface="Symbol"/>
              </a:rPr>
              <a:t></a:t>
            </a:r>
            <a:r>
              <a:rPr lang="en-US" sz="4800" dirty="0" smtClean="0"/>
              <a:t>{</a:t>
            </a:r>
            <a:r>
              <a:rPr lang="en-US" sz="4800" dirty="0"/>
              <a:t>3,c,p</a:t>
            </a:r>
            <a:r>
              <a:rPr lang="en-US" sz="4800" dirty="0" smtClean="0"/>
              <a:t>}</a:t>
            </a:r>
            <a:r>
              <a:rPr lang="en-US" sz="4800" dirty="0" smtClean="0">
                <a:solidFill>
                  <a:prstClr val="black"/>
                </a:solidFill>
                <a:sym typeface="Symbol"/>
              </a:rPr>
              <a:t></a:t>
            </a:r>
            <a:r>
              <a:rPr lang="en-US" sz="4800" dirty="0" smtClean="0"/>
              <a:t>{</a:t>
            </a:r>
            <a:r>
              <a:rPr lang="en-US" sz="4800" dirty="0" err="1"/>
              <a:t>d,f,p</a:t>
            </a:r>
            <a:r>
              <a:rPr lang="en-US" sz="4800" dirty="0"/>
              <a:t>}</a:t>
            </a:r>
            <a:r>
              <a:rPr lang="en-US" sz="4800" dirty="0" smtClean="0"/>
              <a:t>  </a:t>
            </a:r>
          </a:p>
          <a:p>
            <a:r>
              <a:rPr lang="en-US" sz="4800" dirty="0"/>
              <a:t> </a:t>
            </a:r>
            <a:r>
              <a:rPr lang="en-US" sz="4800" dirty="0" smtClean="0"/>
              <a:t>               ={1,3,a,c,d,f,p}</a:t>
            </a:r>
            <a:endParaRPr lang="en-US" sz="4800" dirty="0"/>
          </a:p>
        </p:txBody>
      </p:sp>
      <p:sp>
        <p:nvSpPr>
          <p:cNvPr id="5" name="Oval 4"/>
          <p:cNvSpPr/>
          <p:nvPr/>
        </p:nvSpPr>
        <p:spPr>
          <a:xfrm>
            <a:off x="3352800" y="3810000"/>
            <a:ext cx="2171700" cy="1600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>
                <a:solidFill>
                  <a:schemeClr val="tx1"/>
                </a:solidFill>
              </a:rPr>
              <a:t>3   C</a:t>
            </a:r>
            <a:endParaRPr lang="en-US" sz="4000" dirty="0"/>
          </a:p>
        </p:txBody>
      </p:sp>
      <p:sp>
        <p:nvSpPr>
          <p:cNvPr id="6" name="Oval 5"/>
          <p:cNvSpPr/>
          <p:nvPr/>
        </p:nvSpPr>
        <p:spPr>
          <a:xfrm>
            <a:off x="4724400" y="3810000"/>
            <a:ext cx="2133600" cy="1600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>
                <a:solidFill>
                  <a:schemeClr val="tx1"/>
                </a:solidFill>
              </a:rPr>
              <a:t>P  d   f </a:t>
            </a:r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>
            <a:off x="3565052" y="5569377"/>
            <a:ext cx="2149948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4800" dirty="0">
                <a:solidFill>
                  <a:prstClr val="black"/>
                </a:solidFill>
              </a:rPr>
              <a:t>A</a:t>
            </a:r>
            <a:r>
              <a:rPr lang="en-US" sz="4800" dirty="0">
                <a:solidFill>
                  <a:prstClr val="black"/>
                </a:solidFill>
                <a:sym typeface="Symbol"/>
              </a:rPr>
              <a:t></a:t>
            </a:r>
            <a:r>
              <a:rPr lang="en-US" sz="4800" dirty="0">
                <a:solidFill>
                  <a:prstClr val="black"/>
                </a:solidFill>
              </a:rPr>
              <a:t>B</a:t>
            </a:r>
            <a:r>
              <a:rPr lang="en-US" sz="4800" dirty="0">
                <a:solidFill>
                  <a:prstClr val="black"/>
                </a:solidFill>
                <a:sym typeface="Symbol"/>
              </a:rPr>
              <a:t></a:t>
            </a:r>
            <a:r>
              <a:rPr lang="en-US" sz="4800" dirty="0">
                <a:solidFill>
                  <a:prstClr val="black"/>
                </a:solidFill>
              </a:rPr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936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7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/>
      <p:bldP spid="5" grpId="0" animBg="1"/>
      <p:bldP spid="6" grpId="0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agnetic Disk 1"/>
          <p:cNvSpPr/>
          <p:nvPr/>
        </p:nvSpPr>
        <p:spPr>
          <a:xfrm>
            <a:off x="7772400" y="228600"/>
            <a:ext cx="838200" cy="1600200"/>
          </a:xfrm>
          <a:prstGeom prst="flowChartMagneticDisk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5-Point Star 2"/>
          <p:cNvSpPr/>
          <p:nvPr/>
        </p:nvSpPr>
        <p:spPr>
          <a:xfrm>
            <a:off x="6324600" y="304800"/>
            <a:ext cx="1219200" cy="1447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be 3"/>
          <p:cNvSpPr/>
          <p:nvPr/>
        </p:nvSpPr>
        <p:spPr>
          <a:xfrm>
            <a:off x="4419600" y="533400"/>
            <a:ext cx="1295400" cy="1143000"/>
          </a:xfrm>
          <a:prstGeom prst="cub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3048000" y="533400"/>
            <a:ext cx="914400" cy="1295400"/>
          </a:xfrm>
          <a:prstGeom prst="flowChartConnec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>
            <a:off x="2133600" y="533400"/>
            <a:ext cx="838200" cy="1143000"/>
          </a:xfrm>
          <a:prstGeom prst="rt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arallelogram 6"/>
          <p:cNvSpPr/>
          <p:nvPr/>
        </p:nvSpPr>
        <p:spPr>
          <a:xfrm>
            <a:off x="2057400" y="2133600"/>
            <a:ext cx="1143000" cy="1295400"/>
          </a:xfrm>
          <a:prstGeom prst="parallelogram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3505200" y="2133600"/>
            <a:ext cx="914400" cy="1295400"/>
          </a:xfrm>
          <a:prstGeom prst="flowChartConnec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Magnetic Disk 8"/>
          <p:cNvSpPr/>
          <p:nvPr/>
        </p:nvSpPr>
        <p:spPr>
          <a:xfrm>
            <a:off x="4800600" y="1905000"/>
            <a:ext cx="838200" cy="1600200"/>
          </a:xfrm>
          <a:prstGeom prst="flowChartMagneticDisk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ube 9"/>
          <p:cNvSpPr/>
          <p:nvPr/>
        </p:nvSpPr>
        <p:spPr>
          <a:xfrm>
            <a:off x="7315200" y="2209800"/>
            <a:ext cx="1295400" cy="1143000"/>
          </a:xfrm>
          <a:prstGeom prst="cub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gular Pentagon 10"/>
          <p:cNvSpPr/>
          <p:nvPr/>
        </p:nvSpPr>
        <p:spPr>
          <a:xfrm>
            <a:off x="5943600" y="2133600"/>
            <a:ext cx="1143000" cy="1295400"/>
          </a:xfrm>
          <a:prstGeom prst="pentago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uble Brace 14"/>
          <p:cNvSpPr/>
          <p:nvPr/>
        </p:nvSpPr>
        <p:spPr>
          <a:xfrm>
            <a:off x="1676400" y="152400"/>
            <a:ext cx="7315200" cy="1676400"/>
          </a:xfrm>
          <a:prstGeom prst="bracePair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uble Brace 15"/>
          <p:cNvSpPr/>
          <p:nvPr/>
        </p:nvSpPr>
        <p:spPr>
          <a:xfrm>
            <a:off x="1676400" y="1981200"/>
            <a:ext cx="7315200" cy="1676400"/>
          </a:xfrm>
          <a:prstGeom prst="bracePair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81000" y="381000"/>
            <a:ext cx="152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000099"/>
                </a:solidFill>
              </a:rPr>
              <a:t>A =</a:t>
            </a:r>
            <a:endParaRPr lang="en-US" sz="72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000" y="2228671"/>
            <a:ext cx="137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000099"/>
                </a:solidFill>
              </a:rPr>
              <a:t>B =</a:t>
            </a:r>
            <a:endParaRPr lang="en-US" sz="7200" dirty="0">
              <a:solidFill>
                <a:srgbClr val="000099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4800" y="4133671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000099"/>
                </a:solidFill>
              </a:rPr>
              <a:t>A</a:t>
            </a:r>
            <a:r>
              <a:rPr lang="en-US" sz="7200" dirty="0" smtClean="0">
                <a:solidFill>
                  <a:srgbClr val="000099"/>
                </a:solidFill>
                <a:sym typeface="Symbol"/>
              </a:rPr>
              <a:t></a:t>
            </a:r>
            <a:r>
              <a:rPr lang="en-US" sz="7200" dirty="0" smtClean="0">
                <a:solidFill>
                  <a:srgbClr val="000099"/>
                </a:solidFill>
              </a:rPr>
              <a:t>B=</a:t>
            </a:r>
            <a:endParaRPr lang="en-US" sz="7200" dirty="0">
              <a:solidFill>
                <a:srgbClr val="000099"/>
              </a:solidFill>
            </a:endParaRPr>
          </a:p>
        </p:txBody>
      </p:sp>
      <p:sp>
        <p:nvSpPr>
          <p:cNvPr id="20" name="Double Brace 19"/>
          <p:cNvSpPr/>
          <p:nvPr/>
        </p:nvSpPr>
        <p:spPr>
          <a:xfrm>
            <a:off x="2743200" y="3962400"/>
            <a:ext cx="6096000" cy="1676400"/>
          </a:xfrm>
          <a:prstGeom prst="bracePair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200400" y="5706070"/>
            <a:ext cx="27432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ছেদ সেট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12139E-6 L 0.05 0.54937 " pathEditMode="relative" rAng="0" ptsTypes="AA">
                                      <p:cBhvr>
                                        <p:cTn id="18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" y="275"/>
                                    </p:animMotion>
                                  </p:childTnLst>
                                </p:cTn>
                              </p:par>
                              <p:par>
                                <p:cTn id="18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10405E-6 L -3.33333E-6 0.3163 " pathEditMode="relative" rAng="0" ptsTypes="AA">
                                      <p:cBhvr>
                                        <p:cTn id="18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85549E-6 L 0.07083 0.54937 " pathEditMode="relative" rAng="0" ptsTypes="AA">
                                      <p:cBhvr>
                                        <p:cTn id="19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275"/>
                                    </p:animMotion>
                                  </p:childTnLst>
                                </p:cTn>
                              </p:par>
                              <p:par>
                                <p:cTn id="193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2948E-6 L -0.24583 0.3052 " pathEditMode="relative" rAng="0" ptsTypes="AA">
                                      <p:cBhvr>
                                        <p:cTn id="19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" y="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56069E-6 L 0.25417 0.3274 " pathEditMode="relative" rAng="0" ptsTypes="AA">
                                      <p:cBhvr>
                                        <p:cTn id="19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" y="164"/>
                                    </p:animMotion>
                                  </p:childTnLst>
                                </p:cTn>
                              </p:par>
                              <p:par>
                                <p:cTn id="199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4104E-6 L -0.07083 0.57156 " pathEditMode="relative" rAng="0" ptsTypes="AA">
                                      <p:cBhvr>
                                        <p:cTn id="20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2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4" grpId="0" animBg="1"/>
      <p:bldP spid="4" grpId="1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5" grpId="0" animBg="1"/>
      <p:bldP spid="16" grpId="0" animBg="1"/>
      <p:bldP spid="17" grpId="0"/>
      <p:bldP spid="18" grpId="0"/>
      <p:bldP spid="19" grpId="0"/>
      <p:bldP spid="20" grpId="0" animBg="1"/>
      <p:bldP spid="2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495800" y="3048000"/>
            <a:ext cx="2171700" cy="1981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>
                <a:solidFill>
                  <a:schemeClr val="tx1"/>
                </a:solidFill>
              </a:rPr>
              <a:t>1 a  </a:t>
            </a:r>
          </a:p>
          <a:p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685800" y="914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A={1,3,a}    B={3,c,p}   c={d,3,f}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20574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prstClr val="black"/>
                </a:solidFill>
              </a:rPr>
              <a:t> </a:t>
            </a:r>
            <a:r>
              <a:rPr lang="en-US" sz="4800" dirty="0" smtClean="0">
                <a:solidFill>
                  <a:prstClr val="black"/>
                </a:solidFill>
              </a:rPr>
              <a:t>A</a:t>
            </a:r>
            <a:r>
              <a:rPr lang="en-US" sz="4800" dirty="0" smtClean="0">
                <a:solidFill>
                  <a:prstClr val="black"/>
                </a:solidFill>
                <a:sym typeface="Symbol"/>
              </a:rPr>
              <a:t></a:t>
            </a:r>
            <a:r>
              <a:rPr lang="en-US" sz="4800" dirty="0" smtClean="0">
                <a:solidFill>
                  <a:prstClr val="black"/>
                </a:solidFill>
              </a:rPr>
              <a:t>B</a:t>
            </a:r>
            <a:r>
              <a:rPr lang="en-US" sz="4800" dirty="0" smtClean="0">
                <a:solidFill>
                  <a:prstClr val="black"/>
                </a:solidFill>
                <a:sym typeface="Symbol"/>
              </a:rPr>
              <a:t></a:t>
            </a:r>
            <a:r>
              <a:rPr lang="en-US" sz="4800" dirty="0" smtClean="0">
                <a:solidFill>
                  <a:prstClr val="black"/>
                </a:solidFill>
              </a:rPr>
              <a:t>C </a:t>
            </a:r>
            <a:r>
              <a:rPr lang="en-US" sz="4800" dirty="0" smtClean="0"/>
              <a:t>={1,3,a}</a:t>
            </a:r>
            <a:r>
              <a:rPr lang="en-US" sz="4800" dirty="0" smtClean="0">
                <a:solidFill>
                  <a:prstClr val="black"/>
                </a:solidFill>
                <a:sym typeface="Symbol"/>
              </a:rPr>
              <a:t></a:t>
            </a:r>
            <a:r>
              <a:rPr lang="en-US" sz="4800" dirty="0" smtClean="0"/>
              <a:t>{</a:t>
            </a:r>
            <a:r>
              <a:rPr lang="en-US" sz="4800" dirty="0"/>
              <a:t>3,c,p</a:t>
            </a:r>
            <a:r>
              <a:rPr lang="en-US" sz="4800" dirty="0" smtClean="0"/>
              <a:t>}</a:t>
            </a:r>
            <a:r>
              <a:rPr lang="en-US" sz="4800" dirty="0" smtClean="0">
                <a:solidFill>
                  <a:prstClr val="black"/>
                </a:solidFill>
                <a:sym typeface="Symbol"/>
              </a:rPr>
              <a:t></a:t>
            </a:r>
            <a:r>
              <a:rPr lang="en-US" sz="4800" dirty="0" smtClean="0"/>
              <a:t>{d,3,f}  </a:t>
            </a:r>
          </a:p>
          <a:p>
            <a:r>
              <a:rPr lang="en-US" sz="4800" dirty="0"/>
              <a:t> </a:t>
            </a:r>
            <a:r>
              <a:rPr lang="en-US" sz="4800" dirty="0" smtClean="0"/>
              <a:t>               ={3}</a:t>
            </a:r>
            <a:endParaRPr lang="en-US" sz="4800" dirty="0"/>
          </a:p>
        </p:txBody>
      </p:sp>
      <p:sp>
        <p:nvSpPr>
          <p:cNvPr id="5" name="Oval 4"/>
          <p:cNvSpPr/>
          <p:nvPr/>
        </p:nvSpPr>
        <p:spPr>
          <a:xfrm>
            <a:off x="5829300" y="3048000"/>
            <a:ext cx="2171700" cy="1981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>
                <a:solidFill>
                  <a:schemeClr val="tx1"/>
                </a:solidFill>
              </a:rPr>
              <a:t>     C  p  </a:t>
            </a:r>
            <a:r>
              <a:rPr lang="en-US" sz="4400" dirty="0" smtClean="0">
                <a:solidFill>
                  <a:schemeClr val="tx1"/>
                </a:solidFill>
              </a:rPr>
              <a:t>3</a:t>
            </a:r>
            <a:endParaRPr lang="en-US" sz="4000" dirty="0"/>
          </a:p>
        </p:txBody>
      </p:sp>
      <p:sp>
        <p:nvSpPr>
          <p:cNvPr id="6" name="Oval 5"/>
          <p:cNvSpPr/>
          <p:nvPr/>
        </p:nvSpPr>
        <p:spPr>
          <a:xfrm>
            <a:off x="5257800" y="4038600"/>
            <a:ext cx="2133600" cy="1981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>
                <a:solidFill>
                  <a:schemeClr val="tx1"/>
                </a:solidFill>
              </a:rPr>
              <a:t>  </a:t>
            </a:r>
          </a:p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d   f </a:t>
            </a:r>
            <a:endParaRPr lang="en-US" sz="4000" dirty="0"/>
          </a:p>
        </p:txBody>
      </p:sp>
      <p:sp>
        <p:nvSpPr>
          <p:cNvPr id="8" name="Rectangle 7"/>
          <p:cNvSpPr/>
          <p:nvPr/>
        </p:nvSpPr>
        <p:spPr>
          <a:xfrm>
            <a:off x="2895600" y="5105400"/>
            <a:ext cx="2149948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4800" dirty="0">
                <a:solidFill>
                  <a:prstClr val="black"/>
                </a:solidFill>
              </a:rPr>
              <a:t>A</a:t>
            </a:r>
            <a:r>
              <a:rPr lang="en-US" sz="4800" dirty="0">
                <a:solidFill>
                  <a:prstClr val="black"/>
                </a:solidFill>
                <a:sym typeface="Symbol"/>
              </a:rPr>
              <a:t></a:t>
            </a:r>
            <a:r>
              <a:rPr lang="en-US" sz="4800" dirty="0">
                <a:solidFill>
                  <a:prstClr val="black"/>
                </a:solidFill>
              </a:rPr>
              <a:t>B</a:t>
            </a:r>
            <a:r>
              <a:rPr lang="en-US" sz="4800" dirty="0">
                <a:solidFill>
                  <a:prstClr val="black"/>
                </a:solidFill>
                <a:sym typeface="Symbol"/>
              </a:rPr>
              <a:t></a:t>
            </a:r>
            <a:r>
              <a:rPr lang="en-US" sz="4800" dirty="0">
                <a:solidFill>
                  <a:prstClr val="black"/>
                </a:solidFill>
              </a:rPr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504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/>
      <p:bldP spid="5" grpId="0" animBg="1"/>
      <p:bldP spid="6" grpId="0" animBg="1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5706070"/>
            <a:ext cx="2743200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নিশ্ছেদ সেট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133600" y="1143000"/>
            <a:ext cx="2286000" cy="2667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667000" y="1752600"/>
            <a:ext cx="144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1, 2, 3, 4</a:t>
            </a:r>
            <a:endParaRPr lang="en-US" sz="4800" dirty="0"/>
          </a:p>
        </p:txBody>
      </p:sp>
      <p:sp>
        <p:nvSpPr>
          <p:cNvPr id="6" name="Oval 5"/>
          <p:cNvSpPr/>
          <p:nvPr/>
        </p:nvSpPr>
        <p:spPr>
          <a:xfrm>
            <a:off x="4724400" y="1143000"/>
            <a:ext cx="2286000" cy="2667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257800" y="1600200"/>
            <a:ext cx="1540806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5400" dirty="0" smtClean="0">
                <a:solidFill>
                  <a:prstClr val="black"/>
                </a:solidFill>
              </a:rPr>
              <a:t>a, b, </a:t>
            </a:r>
          </a:p>
          <a:p>
            <a:pPr lvl="0"/>
            <a:r>
              <a:rPr lang="en-US" sz="5400" dirty="0" smtClean="0">
                <a:solidFill>
                  <a:prstClr val="black"/>
                </a:solidFill>
              </a:rPr>
              <a:t>c, d</a:t>
            </a:r>
            <a:endParaRPr lang="en-US" sz="5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48183" y="738486"/>
            <a:ext cx="58541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smtClean="0">
                <a:solidFill>
                  <a:prstClr val="black"/>
                </a:solidFill>
              </a:rPr>
              <a:t>A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058628" y="762000"/>
            <a:ext cx="56137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5400" dirty="0" smtClean="0">
                <a:solidFill>
                  <a:prstClr val="black"/>
                </a:solidFill>
              </a:rPr>
              <a:t>B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4133671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000099"/>
                </a:solidFill>
              </a:rPr>
              <a:t>A</a:t>
            </a:r>
            <a:r>
              <a:rPr lang="en-US" sz="7200" dirty="0" smtClean="0">
                <a:solidFill>
                  <a:srgbClr val="000099"/>
                </a:solidFill>
                <a:sym typeface="Symbol"/>
              </a:rPr>
              <a:t></a:t>
            </a:r>
            <a:r>
              <a:rPr lang="en-US" sz="7200" dirty="0" smtClean="0">
                <a:solidFill>
                  <a:srgbClr val="000099"/>
                </a:solidFill>
              </a:rPr>
              <a:t>B=</a:t>
            </a:r>
            <a:endParaRPr lang="en-US" sz="7200" dirty="0">
              <a:solidFill>
                <a:srgbClr val="000099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76600" y="3916740"/>
            <a:ext cx="86433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spc="300" dirty="0" smtClean="0">
                <a:solidFill>
                  <a:srgbClr val="000099"/>
                </a:solidFill>
                <a:sym typeface="Symbol"/>
              </a:rPr>
              <a:t></a:t>
            </a:r>
            <a:endParaRPr lang="en-US" sz="9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/>
      <p:bldP spid="6" grpId="0" animBg="1"/>
      <p:bldP spid="7" grpId="0"/>
      <p:bldP spid="8" grpId="0"/>
      <p:bldP spid="9" grpId="0"/>
      <p:bldP spid="10" grpId="0"/>
      <p:bldP spid="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229600" cy="1219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 যে সকল স্বাভাবিক সংখ্যা দ্বারা </a:t>
            </a:r>
            <a:r>
              <a:rPr lang="en-US" dirty="0" smtClean="0">
                <a:latin typeface="+mj-lt"/>
                <a:cs typeface="NikoshBAN" pitchFamily="2" charset="0"/>
              </a:rPr>
              <a:t>32</a:t>
            </a:r>
            <a:r>
              <a:rPr lang="bn-BD" dirty="0" smtClean="0">
                <a:latin typeface="+mj-lt"/>
                <a:cs typeface="NikoshBAN" pitchFamily="2" charset="0"/>
              </a:rPr>
              <a:t> ও </a:t>
            </a:r>
            <a:r>
              <a:rPr lang="en-US" dirty="0" smtClean="0">
                <a:latin typeface="+mj-lt"/>
                <a:cs typeface="NikoshBAN" pitchFamily="2" charset="0"/>
              </a:rPr>
              <a:t>50</a:t>
            </a:r>
            <a:r>
              <a:rPr lang="bn-BD" dirty="0" smtClean="0">
                <a:latin typeface="+mj-lt"/>
                <a:cs typeface="NikoshBAN" pitchFamily="2" charset="0"/>
              </a:rPr>
              <a:t> কে ভাগ করলে প্রতিক্ষেত্রে </a:t>
            </a:r>
            <a:r>
              <a:rPr lang="en-US" dirty="0" smtClean="0">
                <a:latin typeface="+mj-lt"/>
                <a:cs typeface="NikoshBAN" pitchFamily="2" charset="0"/>
              </a:rPr>
              <a:t>2</a:t>
            </a:r>
            <a:r>
              <a:rPr lang="bn-BD" dirty="0" smtClean="0">
                <a:latin typeface="+mj-lt"/>
                <a:cs typeface="NikoshBAN" pitchFamily="2" charset="0"/>
              </a:rPr>
              <a:t> ভাগশেষ থাকে, তাদের সেট নির্ণয় কর।  </a:t>
            </a:r>
            <a:endParaRPr lang="en-US" dirty="0">
              <a:latin typeface="+mj-lt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172200" y="5486400"/>
            <a:ext cx="2438400" cy="685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সময়-২ মি.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build="p" animBg="1"/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bn-BD" dirty="0" smtClean="0"/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নিম্নের কোনটি সেট আর কোনটি সেট নয়, তা লিখঃ-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ক. নবম শ্রেণীর সকল মেধাবি শিক্ষার্থীর সেট। 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খ. বাংলা ব্যাঞ্জন বর্ণের সেট। </a:t>
            </a:r>
          </a:p>
          <a:p>
            <a:pPr>
              <a:buNone/>
            </a:pPr>
            <a:r>
              <a:rPr lang="bn-BD" spc="-120" dirty="0" smtClean="0">
                <a:latin typeface="NikoshBAN" pitchFamily="2" charset="0"/>
                <a:cs typeface="NikoshBAN" pitchFamily="2" charset="0"/>
              </a:rPr>
              <a:t>গ. বিশ্বে যে সকল দেশ সার্ক ভূক্ত, সে সকল দেশের রাজধানীর সেট। 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ঘ. ঢাকা শহরের সকল সুউচ্চ ইমারতের সেট। 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ঙ. মৌলিক সংখ্যার সেট।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172200" y="5943600"/>
            <a:ext cx="2438400" cy="685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সময়-৬ মি.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700"/>
                            </p:stCondLst>
                            <p:childTnLst>
                              <p:par>
                                <p:cTn id="2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950"/>
                            </p:stCondLst>
                            <p:childTnLst>
                              <p:par>
                                <p:cTn id="3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650"/>
                            </p:stCondLst>
                            <p:childTnLst>
                              <p:par>
                                <p:cTn id="4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550"/>
                            </p:stCondLst>
                            <p:childTnLst>
                              <p:par>
                                <p:cTn id="5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1550"/>
                            </p:stCondLst>
                            <p:childTnLst>
                              <p:par>
                                <p:cTn id="6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900"/>
                            </p:stCondLst>
                            <p:childTnLst>
                              <p:par>
                                <p:cTn id="6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animBg="1"/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8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0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0"/>
            <a:ext cx="9144000" cy="4038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1</a:t>
            </a:r>
            <a:r>
              <a:rPr lang="bn-BD" sz="40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. সেট কাকে বলে ?</a:t>
            </a:r>
          </a:p>
          <a:p>
            <a:pPr>
              <a:buNone/>
            </a:pP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2</a:t>
            </a:r>
            <a:r>
              <a:rPr lang="bn-BD" sz="40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সেট প্রকাশের রীতি গুলো কী কী ?</a:t>
            </a:r>
          </a:p>
          <a:p>
            <a:pPr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৩. সেট সম্পর্কে কে ব্যাখা প্রদান করেছেন ?</a:t>
            </a:r>
          </a:p>
          <a:p>
            <a:pPr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৪. সেটকে কোন বন্ধনী দ্বারা আবদ্ধ করা হয় ?</a:t>
            </a:r>
          </a:p>
          <a:p>
            <a:pPr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৫. উপাদান বুঝাতে কোন চিহ্নটি ব্যবহার করা হয় ?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40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828836"/>
            <a:ext cx="4876800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এই পাঠ শেষে শিক্ষার্থীরা ---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en-US" dirty="0">
                <a:solidFill>
                  <a:srgbClr val="92D050"/>
                </a:solidFill>
              </a:rPr>
              <a:t>       </a:t>
            </a:r>
            <a:r>
              <a:rPr lang="hi-IN" dirty="0">
                <a:solidFill>
                  <a:srgbClr val="92D050"/>
                </a:solidFill>
              </a:rPr>
              <a:t>১।</a:t>
            </a:r>
            <a:r>
              <a:rPr lang="en-US" sz="2400" dirty="0">
                <a:solidFill>
                  <a:srgbClr val="92D050"/>
                </a:solidFill>
                <a:latin typeface="ArhialkhanMJ" pitchFamily="2" charset="0"/>
                <a:cs typeface="ArhialkhanMJ" pitchFamily="2" charset="0"/>
              </a:rPr>
              <a:t>‡</a:t>
            </a:r>
            <a:r>
              <a:rPr lang="en-US" sz="2400" dirty="0" err="1">
                <a:solidFill>
                  <a:srgbClr val="92D050"/>
                </a:solidFill>
                <a:latin typeface="ArhialkhanMJ" pitchFamily="2" charset="0"/>
                <a:cs typeface="ArhialkhanMJ" pitchFamily="2" charset="0"/>
              </a:rPr>
              <a:t>mU</a:t>
            </a:r>
            <a:r>
              <a:rPr lang="en-US" sz="2400" dirty="0">
                <a:solidFill>
                  <a:srgbClr val="92D050"/>
                </a:solidFill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2400" dirty="0" err="1">
                <a:solidFill>
                  <a:srgbClr val="92D050"/>
                </a:solidFill>
                <a:latin typeface="ArhialkhanMJ" pitchFamily="2" charset="0"/>
                <a:cs typeface="ArhialkhanMJ" pitchFamily="2" charset="0"/>
              </a:rPr>
              <a:t>Kx</a:t>
            </a:r>
            <a:r>
              <a:rPr lang="en-US" sz="2400" dirty="0">
                <a:solidFill>
                  <a:srgbClr val="92D050"/>
                </a:solidFill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2400" dirty="0" err="1">
                <a:solidFill>
                  <a:srgbClr val="92D050"/>
                </a:solidFill>
                <a:latin typeface="ArhialkhanMJ" pitchFamily="2" charset="0"/>
                <a:cs typeface="ArhialkhanMJ" pitchFamily="2" charset="0"/>
              </a:rPr>
              <a:t>Zv</a:t>
            </a:r>
            <a:r>
              <a:rPr lang="bn-BD" sz="2400" dirty="0">
                <a:solidFill>
                  <a:srgbClr val="92D050"/>
                </a:solidFill>
                <a:latin typeface="ArhialkhanMJ" pitchFamily="2" charset="0"/>
              </a:rPr>
              <a:t> </a:t>
            </a:r>
            <a:r>
              <a:rPr lang="bn-BD" dirty="0">
                <a:solidFill>
                  <a:srgbClr val="92D050"/>
                </a:solidFill>
              </a:rPr>
              <a:t>বলতে পারবে</a:t>
            </a:r>
            <a:r>
              <a:rPr lang="en-US" dirty="0">
                <a:solidFill>
                  <a:srgbClr val="92D050"/>
                </a:solidFill>
              </a:rPr>
              <a:t>,</a:t>
            </a:r>
          </a:p>
          <a:p>
            <a:r>
              <a:rPr lang="bn-BD" dirty="0">
                <a:solidFill>
                  <a:srgbClr val="92D050"/>
                </a:solidFill>
              </a:rPr>
              <a:t>   </a:t>
            </a:r>
            <a:r>
              <a:rPr lang="bn-BD" dirty="0">
                <a:solidFill>
                  <a:srgbClr val="92D050"/>
                </a:solidFill>
                <a:latin typeface="ArhialkhanMJ" pitchFamily="2" charset="0"/>
              </a:rPr>
              <a:t>২।</a:t>
            </a:r>
            <a:r>
              <a:rPr lang="en-US" sz="2800" dirty="0">
                <a:solidFill>
                  <a:srgbClr val="92D050"/>
                </a:solidFill>
                <a:latin typeface="ArhialkhanMJ" pitchFamily="2" charset="0"/>
                <a:cs typeface="ArhialkhanMJ" pitchFamily="2" charset="0"/>
              </a:rPr>
              <a:t>‡</a:t>
            </a:r>
            <a:r>
              <a:rPr lang="en-US" sz="2800" dirty="0" err="1">
                <a:solidFill>
                  <a:srgbClr val="92D050"/>
                </a:solidFill>
                <a:latin typeface="ArhialkhanMJ" pitchFamily="2" charset="0"/>
                <a:cs typeface="ArhialkhanMJ" pitchFamily="2" charset="0"/>
              </a:rPr>
              <a:t>mU</a:t>
            </a:r>
            <a:r>
              <a:rPr lang="en-US" sz="2800" dirty="0">
                <a:solidFill>
                  <a:srgbClr val="92D050"/>
                </a:solidFill>
                <a:latin typeface="ArhialkhanMJ" pitchFamily="2" charset="0"/>
                <a:cs typeface="ArhialkhanMJ" pitchFamily="2" charset="0"/>
              </a:rPr>
              <a:t>  </a:t>
            </a:r>
            <a:r>
              <a:rPr lang="bn-BD" dirty="0">
                <a:solidFill>
                  <a:srgbClr val="92D050"/>
                </a:solidFill>
              </a:rPr>
              <a:t>এর শ্রেণিবিভাগ করতে পারবে,</a:t>
            </a:r>
            <a:endParaRPr lang="en-US" dirty="0">
              <a:solidFill>
                <a:srgbClr val="92D050"/>
              </a:solidFill>
            </a:endParaRPr>
          </a:p>
          <a:p>
            <a:r>
              <a:rPr lang="bn-BD" dirty="0">
                <a:solidFill>
                  <a:srgbClr val="92D050"/>
                </a:solidFill>
              </a:rPr>
              <a:t>   ৩।</a:t>
            </a:r>
            <a:r>
              <a:rPr lang="en-US" sz="2400" dirty="0">
                <a:solidFill>
                  <a:srgbClr val="92D050"/>
                </a:solidFill>
                <a:latin typeface="ArhialkhanMJ" pitchFamily="2" charset="0"/>
                <a:cs typeface="ArhialkhanMJ" pitchFamily="2" charset="0"/>
              </a:rPr>
              <a:t>‡</a:t>
            </a:r>
            <a:r>
              <a:rPr lang="en-US" sz="2400" dirty="0" err="1">
                <a:solidFill>
                  <a:srgbClr val="92D050"/>
                </a:solidFill>
                <a:latin typeface="ArhialkhanMJ" pitchFamily="2" charset="0"/>
                <a:cs typeface="ArhialkhanMJ" pitchFamily="2" charset="0"/>
              </a:rPr>
              <a:t>mU</a:t>
            </a:r>
            <a:r>
              <a:rPr lang="en-US" sz="2400" dirty="0">
                <a:solidFill>
                  <a:srgbClr val="92D050"/>
                </a:solidFill>
                <a:latin typeface="ArhialkhanMJ" pitchFamily="2" charset="0"/>
                <a:cs typeface="ArhialkhanMJ" pitchFamily="2" charset="0"/>
              </a:rPr>
              <a:t>  </a:t>
            </a:r>
            <a:r>
              <a:rPr lang="en-US" dirty="0" err="1">
                <a:solidFill>
                  <a:srgbClr val="92D050"/>
                </a:solidFill>
              </a:rPr>
              <a:t>সংক্রান্ত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 err="1">
                <a:solidFill>
                  <a:srgbClr val="92D050"/>
                </a:solidFill>
              </a:rPr>
              <a:t>সমস্যা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 err="1">
                <a:solidFill>
                  <a:srgbClr val="92D050"/>
                </a:solidFill>
              </a:rPr>
              <a:t>সমাধান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 err="1">
                <a:solidFill>
                  <a:srgbClr val="92D050"/>
                </a:solidFill>
              </a:rPr>
              <a:t>করতে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bn-BD" dirty="0">
                <a:solidFill>
                  <a:srgbClr val="92D050"/>
                </a:solidFill>
              </a:rPr>
              <a:t>পারবে </a:t>
            </a:r>
            <a:r>
              <a:rPr lang="en-US" dirty="0" smtClean="0">
                <a:solidFill>
                  <a:srgbClr val="92D050"/>
                </a:solidFill>
              </a:rPr>
              <a:t>। </a:t>
            </a:r>
            <a:endParaRPr lang="en-US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7016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4313237"/>
            <a:ext cx="9144000" cy="25447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bn-BD" sz="67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নিম্নের সমস্যাগুলো আগামি দিন বাড়ী থেকে সমাধান করে নিয়ে আসবে-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8000" b="1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{</a:t>
            </a:r>
            <a:r>
              <a:rPr lang="bn-BD" sz="8000" b="1" dirty="0" smtClean="0">
                <a:solidFill>
                  <a:srgbClr val="000099"/>
                </a:solidFill>
                <a:cs typeface="NikoshBAN" pitchFamily="2" charset="0"/>
              </a:rPr>
              <a:t> </a:t>
            </a:r>
            <a:r>
              <a:rPr lang="en-US" sz="8000" b="1" dirty="0" smtClean="0">
                <a:solidFill>
                  <a:srgbClr val="000099"/>
                </a:solidFill>
                <a:cs typeface="NikoshBAN" pitchFamily="2" charset="0"/>
              </a:rPr>
              <a:t>x </a:t>
            </a:r>
            <a:r>
              <a:rPr lang="en-US" sz="8000" b="1" dirty="0" smtClean="0">
                <a:solidFill>
                  <a:srgbClr val="000099"/>
                </a:solidFill>
                <a:cs typeface="NikoshBAN" pitchFamily="2" charset="0"/>
                <a:sym typeface="Symbol"/>
              </a:rPr>
              <a:t> N : x &lt; 10</a:t>
            </a:r>
            <a:r>
              <a:rPr lang="bn-BD" sz="8000" b="1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এবং জোড় সংখ্যা }</a:t>
            </a:r>
            <a:r>
              <a:rPr lang="en-US" sz="8000" b="1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bn-BD" sz="8000" b="1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{</a:t>
            </a:r>
            <a:r>
              <a:rPr lang="bn-BD" sz="8000" b="1" dirty="0" smtClean="0">
                <a:solidFill>
                  <a:srgbClr val="000099"/>
                </a:solidFill>
                <a:cs typeface="NikoshBAN" pitchFamily="2" charset="0"/>
              </a:rPr>
              <a:t> </a:t>
            </a:r>
            <a:r>
              <a:rPr lang="en-US" sz="8000" b="1" dirty="0" smtClean="0">
                <a:solidFill>
                  <a:srgbClr val="000099"/>
                </a:solidFill>
                <a:cs typeface="NikoshBAN" pitchFamily="2" charset="0"/>
              </a:rPr>
              <a:t>x </a:t>
            </a:r>
            <a:r>
              <a:rPr lang="en-US" sz="8000" b="1" dirty="0" smtClean="0">
                <a:solidFill>
                  <a:srgbClr val="000099"/>
                </a:solidFill>
                <a:cs typeface="NikoshBAN" pitchFamily="2" charset="0"/>
                <a:sym typeface="Symbol"/>
              </a:rPr>
              <a:t> N : x , 42 </a:t>
            </a:r>
            <a:r>
              <a:rPr lang="bn-BD" sz="8000" b="1" dirty="0" smtClean="0">
                <a:solidFill>
                  <a:srgbClr val="000099"/>
                </a:solidFill>
                <a:cs typeface="NikoshBAN" pitchFamily="2" charset="0"/>
                <a:sym typeface="Symbol"/>
              </a:rPr>
              <a:t>এর গুনণীয়ক}.</a:t>
            </a:r>
            <a:r>
              <a:rPr lang="en-US" sz="8000" b="1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8000" b="1" dirty="0" smtClean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8000" b="1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8000" b="1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A</a:t>
            </a:r>
            <a:r>
              <a:rPr lang="en-US" sz="8000" b="1" dirty="0" smtClean="0">
                <a:solidFill>
                  <a:srgbClr val="000099"/>
                </a:solidFill>
                <a:cs typeface="NikoshBAN" pitchFamily="2" charset="0"/>
              </a:rPr>
              <a:t>={</a:t>
            </a:r>
            <a:r>
              <a:rPr lang="en-US" sz="8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7,9,11</a:t>
            </a:r>
            <a:r>
              <a:rPr lang="en-US" sz="8000" b="1" dirty="0" smtClean="0">
                <a:solidFill>
                  <a:srgbClr val="000099"/>
                </a:solidFill>
                <a:cs typeface="NikoshBAN" pitchFamily="2" charset="0"/>
              </a:rPr>
              <a:t>}</a:t>
            </a:r>
            <a:r>
              <a:rPr lang="en-US" sz="8000" b="1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, B</a:t>
            </a:r>
            <a:r>
              <a:rPr lang="en-US" sz="8000" b="1" dirty="0" smtClean="0">
                <a:solidFill>
                  <a:srgbClr val="000099"/>
                </a:solidFill>
                <a:cs typeface="NikoshBAN" pitchFamily="2" charset="0"/>
              </a:rPr>
              <a:t>={7,8,12,} </a:t>
            </a:r>
            <a:r>
              <a:rPr lang="bn-BD" sz="8000" b="1" dirty="0" smtClean="0">
                <a:solidFill>
                  <a:srgbClr val="000099"/>
                </a:solidFill>
                <a:cs typeface="NikoshBAN" pitchFamily="2" charset="0"/>
              </a:rPr>
              <a:t>এবং</a:t>
            </a:r>
            <a:r>
              <a:rPr lang="en-US" sz="8000" b="1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smtClean="0">
                <a:solidFill>
                  <a:srgbClr val="000099"/>
                </a:solidFill>
                <a:cs typeface="NikoshBAN" pitchFamily="2" charset="0"/>
              </a:rPr>
              <a:t>c={11,12,14,15}</a:t>
            </a:r>
            <a:r>
              <a:rPr lang="en-US" sz="8000" b="1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bn-BD" sz="8000" b="1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দেখাও যে, </a:t>
            </a:r>
            <a:r>
              <a:rPr lang="en-US" sz="8000" b="1" dirty="0" smtClean="0">
                <a:solidFill>
                  <a:srgbClr val="000099"/>
                </a:solidFill>
                <a:cs typeface="NikoshBAN" pitchFamily="2" charset="0"/>
              </a:rPr>
              <a:t>AU(BUC)=(AUB)UC</a:t>
            </a:r>
          </a:p>
          <a:p>
            <a:pPr marL="514350" indent="-514350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wn Arrow 4"/>
          <p:cNvSpPr/>
          <p:nvPr/>
        </p:nvSpPr>
        <p:spPr>
          <a:xfrm rot="20151209">
            <a:off x="-265017" y="765928"/>
            <a:ext cx="5911332" cy="1600200"/>
          </a:xfrm>
          <a:prstGeom prst="downArrow">
            <a:avLst>
              <a:gd name="adj1" fmla="val 35146"/>
              <a:gd name="adj2" fmla="val 50000"/>
            </a:avLst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207508">
            <a:off x="1447800" y="1212163"/>
            <a:ext cx="2590800" cy="1143000"/>
          </a:xfr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4800" dirty="0">
              <a:solidFill>
                <a:srgbClr val="FF0000"/>
              </a:solidFill>
            </a:endParaRPr>
          </a:p>
        </p:txBody>
      </p:sp>
      <p:pic>
        <p:nvPicPr>
          <p:cNvPr id="6" name="Picture 5" descr="Homework Help clipar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838200"/>
            <a:ext cx="3429000" cy="338865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100"/>
                            </p:stCondLst>
                            <p:childTnLst>
                              <p:par>
                                <p:cTn id="3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50"/>
                            </p:stCondLst>
                            <p:childTnLst>
                              <p:par>
                                <p:cTn id="4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2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429000" y="-76199"/>
            <a:ext cx="5715000" cy="3352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ধন্যবাদ</a:t>
            </a:r>
            <a:endParaRPr kumimoji="0" lang="en-US" sz="144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pic>
        <p:nvPicPr>
          <p:cNvPr id="3" name="Picture 2" descr="Clapping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3352800"/>
            <a:ext cx="4038600" cy="3505200"/>
          </a:xfrm>
          <a:prstGeom prst="rect">
            <a:avLst/>
          </a:prstGeom>
        </p:spPr>
      </p:pic>
      <p:pic>
        <p:nvPicPr>
          <p:cNvPr id="4" name="Picture 3" descr="2012-02-12-17-16-57-4f37f4093ebb9-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4290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8844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76400"/>
            <a:ext cx="7848600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BD" sz="8000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8000" smtClean="0">
                <a:solidFill>
                  <a:srgbClr val="FF3399"/>
                </a:solidFill>
                <a:latin typeface="SutonnyMJ" pitchFamily="2" charset="0"/>
                <a:cs typeface="SutonnyMJ" pitchFamily="2" charset="0"/>
              </a:rPr>
              <a:t>be</a:t>
            </a:r>
            <a:r>
              <a:rPr lang="en-US" sz="8000" smtClean="0">
                <a:solidFill>
                  <a:srgbClr val="FF3399"/>
                </a:solidFill>
                <a:latin typeface="SutonnyMJ" pitchFamily="2" charset="0"/>
                <a:cs typeface="SutonnyMJ" pitchFamily="2" charset="0"/>
              </a:rPr>
              <a:t>g</a:t>
            </a:r>
            <a:r>
              <a:rPr lang="en-US" sz="800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8000" dirty="0">
              <a:solidFill>
                <a:srgbClr val="FF33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114800"/>
            <a:ext cx="7848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bn-BD" sz="71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বিষয়ঃ বীজ গণিত</a:t>
            </a:r>
            <a:endParaRPr lang="en-US" sz="71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1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0482324_1-Pictures-of-Bali-Teak-Wood-Sofa-Se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848600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077200" y="1038761"/>
            <a:ext cx="990600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4000" dirty="0" smtClean="0">
                <a:solidFill>
                  <a:prstClr val="black"/>
                </a:solidFill>
                <a:latin typeface="NikoshBAN" pitchFamily="2" charset="0"/>
                <a:ea typeface="+mj-ea"/>
                <a:cs typeface="NikoshBAN" pitchFamily="2" charset="0"/>
              </a:rPr>
              <a:t>এটি </a:t>
            </a:r>
          </a:p>
          <a:p>
            <a:r>
              <a:rPr lang="bn-BD" sz="4000" dirty="0" smtClean="0">
                <a:solidFill>
                  <a:prstClr val="black"/>
                </a:solidFill>
                <a:latin typeface="NikoshBAN" pitchFamily="2" charset="0"/>
                <a:ea typeface="+mj-ea"/>
                <a:cs typeface="NikoshBAN" pitchFamily="2" charset="0"/>
              </a:rPr>
              <a:t>কি ? </a:t>
            </a:r>
            <a:endParaRPr lang="en-US" sz="4000" dirty="0"/>
          </a:p>
        </p:txBody>
      </p:sp>
      <p:sp>
        <p:nvSpPr>
          <p:cNvPr id="9" name="Rectangle 8"/>
          <p:cNvSpPr/>
          <p:nvPr/>
        </p:nvSpPr>
        <p:spPr>
          <a:xfrm>
            <a:off x="7924800" y="4696361"/>
            <a:ext cx="1130300" cy="18158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+mj-ea"/>
                <a:cs typeface="NikoshBAN" pitchFamily="2" charset="0"/>
              </a:rPr>
              <a:t>সোফা </a:t>
            </a:r>
          </a:p>
          <a:p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+mj-ea"/>
                <a:cs typeface="NikoshBAN" pitchFamily="2" charset="0"/>
              </a:rPr>
              <a:t>সেট।</a:t>
            </a:r>
            <a:r>
              <a:rPr lang="bn-BD" sz="4000" dirty="0" smtClean="0">
                <a:solidFill>
                  <a:prstClr val="black"/>
                </a:solidFill>
                <a:latin typeface="NikoshBAN" pitchFamily="2" charset="0"/>
                <a:ea typeface="+mj-ea"/>
                <a:cs typeface="NikoshBAN" pitchFamily="2" charset="0"/>
              </a:rPr>
              <a:t> </a:t>
            </a:r>
            <a:endParaRPr lang="en-US" sz="40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F:\M SHAJAHAN\mathamatics\Image\Ceramic-Dinner-Set-HWD90128-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7491" y="0"/>
            <a:ext cx="9221491" cy="6858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209800"/>
            <a:ext cx="3581400" cy="2133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BD" sz="13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সেট</a:t>
            </a:r>
            <a:endParaRPr lang="en-US" sz="13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 descr="F:\M SHAJAHAN\mathamatics\Image\Curators-Collection---Kristin-Paton-Interiors-LaRochere-Napoleonic-Bee-Water-Glass---Set-of-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0104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162800" y="1625025"/>
            <a:ext cx="13716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এটি কী 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39000" y="2819400"/>
            <a:ext cx="1219200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গ্লাস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সেট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F:\M SHAJAHAN\mathamatics\Image\Carnival water s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96" y="0"/>
            <a:ext cx="9146478" cy="685799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162800" y="228600"/>
            <a:ext cx="13716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এটি কী 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39000" y="1066800"/>
            <a:ext cx="1295400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জগ 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সেট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_rels/them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1413</TotalTime>
  <Words>676</Words>
  <Application>Microsoft Office PowerPoint</Application>
  <PresentationFormat>On-screen Show (4:3)</PresentationFormat>
  <Paragraphs>164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10</vt:i4>
      </vt:variant>
      <vt:variant>
        <vt:lpstr>Slide Titles</vt:lpstr>
      </vt:variant>
      <vt:variant>
        <vt:i4>31</vt:i4>
      </vt:variant>
    </vt:vector>
  </HeadingPairs>
  <TitlesOfParts>
    <vt:vector size="41" baseType="lpstr">
      <vt:lpstr>Office Theme</vt:lpstr>
      <vt:lpstr>Flow</vt:lpstr>
      <vt:lpstr>Concourse</vt:lpstr>
      <vt:lpstr>1_Office Theme</vt:lpstr>
      <vt:lpstr>Opulent</vt:lpstr>
      <vt:lpstr>Trek</vt:lpstr>
      <vt:lpstr>Verve</vt:lpstr>
      <vt:lpstr>2_Office Theme</vt:lpstr>
      <vt:lpstr>Slipstream</vt:lpstr>
      <vt:lpstr>Angles</vt:lpstr>
      <vt:lpstr>স্বাগতম</vt:lpstr>
      <vt:lpstr>শিক্ষক পরিচিতি</vt:lpstr>
      <vt:lpstr>PowerPoint Presentation</vt:lpstr>
      <vt:lpstr>শ্রেণিঃbeg </vt:lpstr>
      <vt:lpstr>PowerPoint Presentation</vt:lpstr>
      <vt:lpstr>PowerPoint Presentation</vt:lpstr>
      <vt:lpstr>সেট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একক কাজ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জোড়ায় কাজ</vt:lpstr>
      <vt:lpstr>দলীয় কাজ</vt:lpstr>
      <vt:lpstr>মূল্যায়ন</vt:lpstr>
      <vt:lpstr>বাড়ীর কাজ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/>
  <cp:lastModifiedBy>PCi</cp:lastModifiedBy>
  <cp:revision>227</cp:revision>
  <dcterms:created xsi:type="dcterms:W3CDTF">2006-08-16T00:00:00Z</dcterms:created>
  <dcterms:modified xsi:type="dcterms:W3CDTF">2020-07-10T06:41:28Z</dcterms:modified>
</cp:coreProperties>
</file>