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2" r:id="rId3"/>
    <p:sldId id="280" r:id="rId4"/>
    <p:sldId id="277" r:id="rId5"/>
    <p:sldId id="259" r:id="rId6"/>
    <p:sldId id="272" r:id="rId7"/>
    <p:sldId id="282" r:id="rId8"/>
    <p:sldId id="281" r:id="rId9"/>
    <p:sldId id="287" r:id="rId10"/>
    <p:sldId id="261" r:id="rId11"/>
    <p:sldId id="286" r:id="rId12"/>
    <p:sldId id="288" r:id="rId13"/>
    <p:sldId id="270" r:id="rId14"/>
    <p:sldId id="263" r:id="rId15"/>
    <p:sldId id="266" r:id="rId16"/>
    <p:sldId id="275" r:id="rId17"/>
    <p:sldId id="267" r:id="rId18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15C"/>
    <a:srgbClr val="C68D3A"/>
    <a:srgbClr val="E907EE"/>
    <a:srgbClr val="4E437D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9343" autoAdjust="0"/>
  </p:normalViewPr>
  <p:slideViewPr>
    <p:cSldViewPr>
      <p:cViewPr>
        <p:scale>
          <a:sx n="68" d="100"/>
          <a:sy n="68" d="100"/>
        </p:scale>
        <p:origin x="-1254" y="-30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98D6-75F4-4712-8815-EB8A401317CC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E2452-D580-4E87-A0BB-E31C0D0CE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2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87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8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76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180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  <a:p>
            <a:pPr marL="171450" indent="-171450">
              <a:buFont typeface="Algerian" pitchFamily="82" charset="0"/>
              <a:buChar char="◊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06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54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63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 থেকে</a:t>
            </a:r>
            <a:r>
              <a:rPr lang="bn-IN" baseline="0" dirty="0" smtClean="0"/>
              <a:t> প্রথম ও</a:t>
            </a:r>
            <a:r>
              <a:rPr lang="bn-BD" baseline="0" dirty="0" smtClean="0"/>
              <a:t> দ্বিতীয় শিখনফল অর্জনের চেষ্টা করা হয়েছে। </a:t>
            </a:r>
            <a:r>
              <a:rPr lang="bn-IN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ব্যাটারিতে ব্যবহৃত রাসায়নিক পদার্থগুলোর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নাম প্রশ্ন করে জেনে পর্যায়ক্রমে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ক্লোরাইড, কয়লার গুড়া , ম্যাংগানিজ ডাই অক্সাইড ভালোভাবে মিশিয়ে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ততে অল্প পরিমাণ পানিযোগ করে লেই প্রস্তুতি করার বর্ণনা দি</a:t>
            </a:r>
            <a:r>
              <a:rPr lang="bn-IN" sz="1200" dirty="0" smtClean="0"/>
              <a:t>তে পারেন।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332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92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85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35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E2452-D580-4E87-A0BB-E31C0D0CEB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425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31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91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76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8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406902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5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5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25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45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05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53200"/>
            <a:ext cx="1005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44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3050"/>
            <a:ext cx="33091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273052"/>
            <a:ext cx="5622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435102"/>
            <a:ext cx="33091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5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352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4D57-BF2B-4001-A9EF-66423A7A4F7F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FDD2-34BF-4D2A-82D4-964F141E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58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8839200" cy="54102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3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612613"/>
            <a:ext cx="2619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প্রয়োজনীয় উপকরণ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0" y="740231"/>
            <a:ext cx="851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কাজঃ শুষ্ক কোষ দিয়ে তড়িৎ বর্তনী তৈরি করে শক্তির রূপান্তর দেখা।</a:t>
            </a:r>
            <a:endParaRPr lang="en-US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04" y="2769395"/>
            <a:ext cx="1253537" cy="294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0" y="2895601"/>
            <a:ext cx="1823086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E:\Images\Science\bulb-light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5" y="2895602"/>
            <a:ext cx="2828926" cy="2666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39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05" r="19619"/>
          <a:stretch/>
        </p:blipFill>
        <p:spPr>
          <a:xfrm>
            <a:off x="4031393" y="2146414"/>
            <a:ext cx="893674" cy="1430424"/>
          </a:xfrm>
          <a:prstGeom prst="rect">
            <a:avLst/>
          </a:prstGeom>
        </p:spPr>
      </p:pic>
      <p:pic>
        <p:nvPicPr>
          <p:cNvPr id="5" name="Picture 2" descr="E:\Images\Science\battery-icon_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90" t="2036" r="36619" b="8250"/>
          <a:stretch/>
        </p:blipFill>
        <p:spPr bwMode="auto">
          <a:xfrm rot="16200000">
            <a:off x="3885452" y="3619499"/>
            <a:ext cx="992099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Elbow Connector 1"/>
          <p:cNvCxnSpPr/>
          <p:nvPr/>
        </p:nvCxnSpPr>
        <p:spPr>
          <a:xfrm rot="16200000" flipV="1">
            <a:off x="1519990" y="3622889"/>
            <a:ext cx="1524000" cy="1138989"/>
          </a:xfrm>
          <a:prstGeom prst="bentConnector3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51485" y="4952999"/>
            <a:ext cx="360852" cy="1385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12495" y="3428999"/>
            <a:ext cx="2021305" cy="0"/>
          </a:xfrm>
          <a:prstGeom prst="line">
            <a:avLst/>
          </a:prstGeom>
          <a:ln w="38100">
            <a:solidFill>
              <a:srgbClr val="C68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8899380">
            <a:off x="3866215" y="3199375"/>
            <a:ext cx="453573" cy="557614"/>
            <a:chOff x="6281962" y="4191371"/>
            <a:chExt cx="453573" cy="557614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 rot="7972834">
            <a:off x="4614422" y="3268504"/>
            <a:ext cx="287944" cy="297734"/>
          </a:xfrm>
          <a:prstGeom prst="ellipse">
            <a:avLst/>
          </a:prstGeom>
          <a:solidFill>
            <a:srgbClr val="D0A15C"/>
          </a:solidFill>
          <a:ln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75" y="3429000"/>
            <a:ext cx="1805925" cy="4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7680" y="4191694"/>
            <a:ext cx="610986" cy="91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3271723" y="1416958"/>
            <a:ext cx="2559231" cy="1859642"/>
            <a:chOff x="3289871" y="1288917"/>
            <a:chExt cx="2559231" cy="1859642"/>
          </a:xfrm>
        </p:grpSpPr>
        <p:grpSp>
          <p:nvGrpSpPr>
            <p:cNvPr id="35" name="Group 34"/>
            <p:cNvGrpSpPr/>
            <p:nvPr/>
          </p:nvGrpSpPr>
          <p:grpSpPr>
            <a:xfrm>
              <a:off x="3289871" y="1288917"/>
              <a:ext cx="2559231" cy="1237799"/>
              <a:chOff x="270249" y="670018"/>
              <a:chExt cx="2559231" cy="123779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790949" y="966200"/>
                <a:ext cx="302987" cy="345621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514849" y="670018"/>
                <a:ext cx="94344" cy="49530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2059135" y="966200"/>
                <a:ext cx="406400" cy="4204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270249" y="1540875"/>
                <a:ext cx="551544" cy="20683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62335" y="1490757"/>
                <a:ext cx="567145" cy="41706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 descr="Lighting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0136" y="2005559"/>
              <a:ext cx="762533" cy="11430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6384620" y="3886200"/>
            <a:ext cx="304800" cy="609600"/>
            <a:chOff x="4495800" y="4876800"/>
            <a:chExt cx="304800" cy="60960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6232220" y="3886200"/>
            <a:ext cx="609600" cy="609600"/>
          </a:xfrm>
          <a:prstGeom prst="ellipse">
            <a:avLst/>
          </a:prstGeom>
          <a:noFill/>
          <a:ln w="28575">
            <a:solidFill>
              <a:srgbClr val="C6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1820" y="3657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837712">
            <a:off x="3865765" y="3395731"/>
            <a:ext cx="453573" cy="557614"/>
            <a:chOff x="6281962" y="4191371"/>
            <a:chExt cx="453573" cy="557614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6281962" y="4191371"/>
              <a:ext cx="339273" cy="344104"/>
            </a:xfrm>
            <a:prstGeom prst="line">
              <a:avLst/>
            </a:prstGeom>
            <a:ln w="38100">
              <a:solidFill>
                <a:srgbClr val="C68D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506935" y="4476017"/>
              <a:ext cx="228600" cy="272968"/>
            </a:xfrm>
            <a:prstGeom prst="ellipse">
              <a:avLst/>
            </a:prstGeom>
            <a:solidFill>
              <a:srgbClr val="D0A15C"/>
            </a:solidFill>
            <a:ln>
              <a:solidFill>
                <a:srgbClr val="C68D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21444" y="685800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118299" y="5715000"/>
            <a:ext cx="3413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 বর্তনী।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9968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0" grpId="0" animBg="1"/>
      <p:bldP spid="51" grpId="0"/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" y="3072522"/>
            <a:ext cx="5110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কোষের একটি বর্তনী আঁক 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  <a:sym typeface="Web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4701" y="768522"/>
            <a:ext cx="164019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1818" y="58751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204436" cy="12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8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95671"/>
            <a:ext cx="8839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400" dirty="0" smtClean="0">
                <a:latin typeface="NikoshBAN" pitchFamily="2" charset="0"/>
                <a:cs typeface="NikoshBAN" pitchFamily="2" charset="0"/>
              </a:rPr>
              <a:t>বর্তনী তৈরী হওয়ার ফলে বাল্ব জ্বলছে এবং আলোক শক্তি দিচ্ছে।</a:t>
            </a:r>
            <a:endParaRPr lang="en-US" sz="3400" dirty="0"/>
          </a:p>
        </p:txBody>
      </p:sp>
      <p:sp>
        <p:nvSpPr>
          <p:cNvPr id="34" name="Rectangle 33"/>
          <p:cNvSpPr/>
          <p:nvPr/>
        </p:nvSpPr>
        <p:spPr>
          <a:xfrm>
            <a:off x="2161264" y="331857"/>
            <a:ext cx="4859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 যেভাবে কাজ করে। </a:t>
            </a:r>
            <a:endParaRPr lang="en-US" sz="4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688934"/>
              </p:ext>
            </p:extLst>
          </p:nvPr>
        </p:nvGraphicFramePr>
        <p:xfrm>
          <a:off x="4800600" y="2971800"/>
          <a:ext cx="914400" cy="771525"/>
        </p:xfrm>
        <a:graphic>
          <a:graphicData uri="http://schemas.openxmlformats.org/presentationml/2006/ole">
            <p:oleObj spid="_x0000_s1048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179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1076456"/>
              </p:ext>
            </p:extLst>
          </p:nvPr>
        </p:nvGraphicFramePr>
        <p:xfrm>
          <a:off x="818108" y="1676400"/>
          <a:ext cx="8511538" cy="44232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3492"/>
                <a:gridCol w="1904399"/>
                <a:gridCol w="2243647"/>
              </a:tblGrid>
              <a:tr h="872302">
                <a:tc gridSpan="3"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1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১। কী ধরনের শক্তির রূপান্তর ঘটল?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১। 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00584" marR="100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24701" y="768522"/>
            <a:ext cx="158729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1818" y="587514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6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636" y="414840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 সিলিন্ডার আকৃতির চোঙটি কিসের তৈরি 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971" y="432137"/>
            <a:ext cx="2164375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r>
              <a:rPr lang="en-US" sz="6000" b="1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12" y="2167207"/>
            <a:ext cx="499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তড়িৎ  দ্বার কয়টি ও কী কী?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19" y="5373469"/>
            <a:ext cx="762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কোষের  বর্তনীর বাল্বটির জ্বলে উঠার কারণ কী?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34" y="310857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কোষে অ্যানোড হিসাবে  কাজ করে কোনটি?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361" y="457202"/>
            <a:ext cx="9304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শুষ্ক কোষকে 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টর্চ লাইটের সংগে যুক্ত করলে  শক্তির যেসব রূপান্তর ঘটে?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0361" y="1676402"/>
            <a:ext cx="9575292" cy="646331"/>
            <a:chOff x="362990" y="2507256"/>
            <a:chExt cx="8704810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362990" y="2507256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>
                <a:buFont typeface="+mj-lt"/>
                <a:buAutoNum type="romanLcPeriod"/>
              </a:pP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বিদ্যুৎ শক্তি                  আলোক শক্তি           রাসায়নিক শক্তি 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2931391" y="2783472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5744095" y="2830421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2336" y="2525341"/>
            <a:ext cx="9575292" cy="646331"/>
            <a:chOff x="353001" y="3657600"/>
            <a:chExt cx="8704810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353001" y="3657600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ii.</a:t>
              </a:r>
              <a:r>
                <a:rPr lang="en-US" sz="3600" spc="-15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আলোক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      বিদ্যুৎ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রাসায়নিক শক্তি 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971800" y="3980765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34106" y="3980765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24726" y="3229332"/>
            <a:ext cx="9575292" cy="646331"/>
            <a:chOff x="270789" y="4129043"/>
            <a:chExt cx="8704810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270789" y="4129043"/>
              <a:ext cx="8704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ii</a:t>
              </a:r>
              <a:r>
                <a:rPr lang="en-US" sz="3600" spc="-150" dirty="0"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.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রাসায়নিক শক্তি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    বিদ্যুৎ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</a:t>
              </a:r>
              <a:r>
                <a:rPr lang="en-US" sz="3600" spc="-150" dirty="0" smtClean="0"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3600" spc="-150" dirty="0" smtClean="0">
                  <a:latin typeface="NikoshBAN" pitchFamily="2" charset="0"/>
                  <a:cs typeface="NikoshBAN" pitchFamily="2" charset="0"/>
                </a:rPr>
                <a:t>আলোক </a:t>
              </a:r>
              <a:r>
                <a:rPr lang="bn-IN" sz="3600" spc="-150" dirty="0">
                  <a:latin typeface="NikoshBAN" pitchFamily="2" charset="0"/>
                  <a:cs typeface="NikoshBAN" pitchFamily="2" charset="0"/>
                </a:rPr>
                <a:t>শক্তি           </a:t>
              </a:r>
              <a:endParaRPr lang="en-US" sz="3600" spc="-15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35072" y="4452208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86085" y="4452208"/>
              <a:ext cx="7265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70560" y="4300255"/>
            <a:ext cx="353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bn-IN" sz="3600" b="1" spc="-15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3600" b="1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8071" y="5410200"/>
            <a:ext cx="1538623" cy="729734"/>
            <a:chOff x="898071" y="5410200"/>
            <a:chExt cx="1538623" cy="729734"/>
          </a:xfrm>
        </p:grpSpPr>
        <p:sp>
          <p:nvSpPr>
            <p:cNvPr id="23" name="Oval 22"/>
            <p:cNvSpPr/>
            <p:nvPr/>
          </p:nvSpPr>
          <p:spPr>
            <a:xfrm>
              <a:off x="898071" y="54102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9504" y="5410201"/>
              <a:ext cx="377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36506" y="5375701"/>
            <a:ext cx="1957414" cy="729734"/>
            <a:chOff x="2736506" y="5375701"/>
            <a:chExt cx="1957414" cy="729734"/>
          </a:xfrm>
        </p:grpSpPr>
        <p:sp>
          <p:nvSpPr>
            <p:cNvPr id="26" name="Oval 25"/>
            <p:cNvSpPr/>
            <p:nvPr/>
          </p:nvSpPr>
          <p:spPr>
            <a:xfrm>
              <a:off x="2736506" y="5375701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39540" y="5375703"/>
              <a:ext cx="75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13020" y="5410200"/>
            <a:ext cx="1932912" cy="729734"/>
            <a:chOff x="5113020" y="5410200"/>
            <a:chExt cx="1932912" cy="729734"/>
          </a:xfrm>
        </p:grpSpPr>
        <p:sp>
          <p:nvSpPr>
            <p:cNvPr id="28" name="Oval 27"/>
            <p:cNvSpPr/>
            <p:nvPr/>
          </p:nvSpPr>
          <p:spPr>
            <a:xfrm>
              <a:off x="5113020" y="54102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91552" y="5410202"/>
              <a:ext cx="75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iii</a:t>
              </a:r>
              <a:endParaRPr lang="en-US" sz="3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9980" y="5334000"/>
            <a:ext cx="2340037" cy="729734"/>
            <a:chOff x="7459980" y="5334000"/>
            <a:chExt cx="2340037" cy="729734"/>
          </a:xfrm>
        </p:grpSpPr>
        <p:sp>
          <p:nvSpPr>
            <p:cNvPr id="30" name="Oval 29"/>
            <p:cNvSpPr/>
            <p:nvPr/>
          </p:nvSpPr>
          <p:spPr>
            <a:xfrm>
              <a:off x="7459980" y="5334000"/>
              <a:ext cx="816322" cy="7297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02" y="5375703"/>
              <a:ext cx="1418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ii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600" b="1" dirty="0" smtClean="0"/>
                <a:t> iii </a:t>
              </a:r>
              <a:endParaRPr lang="en-US" sz="3600" b="1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5113020" y="5410202"/>
            <a:ext cx="816322" cy="7297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9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76224" y="685799"/>
            <a:ext cx="3939540" cy="1828800"/>
          </a:xfrm>
          <a:prstGeom prst="horizontalScroll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4260" y="1125195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" y="3810002"/>
            <a:ext cx="921117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১।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একটি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পুরাতন ব্যাটারি ভেঙে এর মধ্যে কী কী আছে তার একটি তালিকা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তৈরি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ক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রে আনবে।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২।বাড়িতে আমরা কি কি কাজে ব্যাটারি ব্যহার করি তা লিখে আনবে।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ebdings"/>
            </a:endParaRP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96774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14_Along the Way_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8839199" y="7073900"/>
            <a:ext cx="345831" cy="304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5400" y="0"/>
            <a:ext cx="201734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24200" y="685800"/>
            <a:ext cx="2420816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B_IMG_1556339228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762000"/>
            <a:ext cx="2420816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53000" y="1752600"/>
            <a:ext cx="4876800" cy="441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সুভাষ চন্দ্র দাস</a:t>
            </a:r>
          </a:p>
          <a:p>
            <a:pPr algn="ctr">
              <a:buNone/>
            </a:pP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এসসি (অনার্স) এম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এসসি (রসায়ন) 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(ভৌত বিজ্ঞান)</a:t>
            </a:r>
            <a:endParaRPr lang="bn-BD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এস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বালিকা উচ্চ বিদ্যালয়, সুনামগঞ্জ। </a:t>
            </a:r>
            <a:endParaRPr lang="en-US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০১৭১২২৮২৯১৪</a:t>
            </a:r>
            <a:endParaRPr lang="bn-BD" sz="24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scdas</a:t>
            </a: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"/>
                <a:cs typeface="NikoshBAN" pitchFamily="2" charset="0"/>
              </a:rPr>
              <a:t>78</a:t>
            </a:r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  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533399" y="3657600"/>
            <a:ext cx="4236427" cy="2514600"/>
          </a:xfrm>
          <a:prstGeom prst="flowChartOr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সময়-৪০ 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numSld="999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Gif\toytrain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56" y="1142828"/>
            <a:ext cx="3613662" cy="2895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mages\Gif\girl_and_stuffed_to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86" y="4003431"/>
            <a:ext cx="2274113" cy="2431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qbal high school\Pictures\24155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67971"/>
            <a:ext cx="2492374" cy="319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2874" y="370601"/>
            <a:ext cx="26661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126" y="5657744"/>
            <a:ext cx="35381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এইগুলো  কীভাবে চলে?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26289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205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9750" y="321940"/>
            <a:ext cx="2133601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শু ষ্ক কোষ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 descr="E:\Images\Gif\battery_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025518" cy="4445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25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083732"/>
            <a:ext cx="373531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2473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শুষ্ক কোষ দিয়ে তড়িৎ বর্তনী তৈরি করে শক্তির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রূপান্তর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বর্ণনা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  <a:sym typeface="Webdings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927" y="3048000"/>
            <a:ext cx="5418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সম্পর্কে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4172" y="4114800"/>
            <a:ext cx="68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ড্রাইসেল তৈরি করার প্রক্রিয়া বর্ণনা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339" y="762000"/>
            <a:ext cx="190949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9832" y="1099066"/>
            <a:ext cx="3352801" cy="2511077"/>
            <a:chOff x="5914182" y="4062499"/>
            <a:chExt cx="3048001" cy="2511077"/>
          </a:xfrm>
        </p:grpSpPr>
        <p:pic>
          <p:nvPicPr>
            <p:cNvPr id="2051" name="Picture 3" descr="E:\Images\Science\NH4C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013" y="4062499"/>
              <a:ext cx="1419558" cy="14195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914182" y="5496358"/>
              <a:ext cx="30480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অ্যামোনিয়াম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ক্লোরাইড</a:t>
              </a: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(NH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Cl)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29036" y="990600"/>
            <a:ext cx="2179320" cy="2352379"/>
            <a:chOff x="3200400" y="1552748"/>
            <a:chExt cx="1981200" cy="202618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552748"/>
              <a:ext cx="1981200" cy="16259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283614" y="3075244"/>
              <a:ext cx="1645555" cy="503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কয়লার গুড়া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3610143"/>
            <a:ext cx="3199915" cy="2948238"/>
            <a:chOff x="2514600" y="3781678"/>
            <a:chExt cx="2909014" cy="2948238"/>
          </a:xfrm>
        </p:grpSpPr>
        <p:pic>
          <p:nvPicPr>
            <p:cNvPr id="2054" name="Picture 6" descr="E:\Images\Science\MnO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957" y="3781678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14600" y="5652698"/>
              <a:ext cx="290901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ম্যাংগানিজ ডাই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অক্সাইড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MnO</a:t>
              </a:r>
              <a:r>
                <a:rPr lang="en-US" sz="32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aseline="3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aseline="-25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56529" y="405825"/>
            <a:ext cx="485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ড্রাইসেল তৈরি করতে যা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3829" y="5796890"/>
            <a:ext cx="125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লেই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2" y="3921575"/>
            <a:ext cx="10191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 descr="C:\Users\SUBHASH\Desktop\1200px-Cylinder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581400"/>
            <a:ext cx="1371600" cy="17526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858000" y="54102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জিংকের তৈরি কৌটা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Stored Data 25"/>
          <p:cNvSpPr/>
          <p:nvPr/>
        </p:nvSpPr>
        <p:spPr>
          <a:xfrm rot="16200000">
            <a:off x="161046" y="2904240"/>
            <a:ext cx="2666998" cy="219252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n 1"/>
          <p:cNvSpPr/>
          <p:nvPr/>
        </p:nvSpPr>
        <p:spPr>
          <a:xfrm>
            <a:off x="398282" y="2010226"/>
            <a:ext cx="2192517" cy="332377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32244" y="164812"/>
            <a:ext cx="2279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0698" y="1627597"/>
            <a:ext cx="581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প্রথমে সিলিন্ডার আকৃতির দস্তার চোঙ 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077" y="4074104"/>
            <a:ext cx="7040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তার মধ্যে কার্বন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দণ্ডটি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এমনভাবে বসাও যাতে দন্ডটি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  দস্তার চোঙটিকে স্পর্শ না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189788" y="1717113"/>
            <a:ext cx="533400" cy="28956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57299" y="1529227"/>
            <a:ext cx="398377" cy="375773"/>
            <a:chOff x="5562600" y="788108"/>
            <a:chExt cx="838200" cy="381000"/>
          </a:xfrm>
        </p:grpSpPr>
        <p:sp>
          <p:nvSpPr>
            <p:cNvPr id="8" name="Can 7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82191" y="5486400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কার্বন দণ্ডটির মাথায় ধাতব টুপিটি পরিয়ে দাও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698" y="2626304"/>
            <a:ext cx="6420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কয়লার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n-IN" sz="32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পানির মিশ্রিত লেই/পেস্টটি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চোঙটির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/কৌটাটির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মধ্যে নাও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baseline="-2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8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/>
      <p:bldP spid="5" grpId="0"/>
      <p:bldP spid="6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Stored Data 23"/>
          <p:cNvSpPr/>
          <p:nvPr/>
        </p:nvSpPr>
        <p:spPr>
          <a:xfrm rot="16200000" flipH="1">
            <a:off x="1605644" y="3182526"/>
            <a:ext cx="3646714" cy="213360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5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969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810 w 10000"/>
              <a:gd name="connsiteY2" fmla="*/ 5136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651 w 10000"/>
              <a:gd name="connsiteY2" fmla="*/ 5204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650" y="2511"/>
                  <a:pt x="8651" y="5204"/>
                </a:cubicBezTo>
                <a:cubicBezTo>
                  <a:pt x="8652" y="7897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tored Data 25"/>
          <p:cNvSpPr/>
          <p:nvPr/>
        </p:nvSpPr>
        <p:spPr>
          <a:xfrm rot="16200000" flipH="1">
            <a:off x="1771540" y="3431879"/>
            <a:ext cx="3271393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644 w 10000"/>
              <a:gd name="connsiteY2" fmla="*/ 5068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422 w 10000"/>
              <a:gd name="connsiteY2" fmla="*/ 5136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422" y="2375"/>
                  <a:pt x="8422" y="5136"/>
                </a:cubicBezTo>
                <a:cubicBezTo>
                  <a:pt x="8422" y="7897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3175002" y="1653084"/>
            <a:ext cx="533400" cy="4419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3162302" y="1653084"/>
            <a:ext cx="533400" cy="441960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tored Data 22"/>
          <p:cNvSpPr/>
          <p:nvPr/>
        </p:nvSpPr>
        <p:spPr>
          <a:xfrm rot="16200000">
            <a:off x="1703973" y="3699681"/>
            <a:ext cx="3421035" cy="2133601"/>
          </a:xfrm>
          <a:prstGeom prst="flowChartOnlineStorage">
            <a:avLst/>
          </a:prstGeom>
          <a:solidFill>
            <a:schemeClr val="bg1">
              <a:lumMod val="9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tored Data 25"/>
          <p:cNvSpPr/>
          <p:nvPr/>
        </p:nvSpPr>
        <p:spPr>
          <a:xfrm rot="16200000">
            <a:off x="1786705" y="3765917"/>
            <a:ext cx="3226556" cy="216261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525 w 10000"/>
              <a:gd name="connsiteY4" fmla="*/ 10136 h 10136"/>
              <a:gd name="connsiteX5" fmla="*/ 0 w 10000"/>
              <a:gd name="connsiteY5" fmla="*/ 5000 h 10136"/>
              <a:gd name="connsiteX6" fmla="*/ 1667 w 10000"/>
              <a:gd name="connsiteY6" fmla="*/ 0 h 10136"/>
              <a:gd name="connsiteX0" fmla="*/ 1525 w 10000"/>
              <a:gd name="connsiteY0" fmla="*/ 0 h 10204"/>
              <a:gd name="connsiteX1" fmla="*/ 10000 w 10000"/>
              <a:gd name="connsiteY1" fmla="*/ 68 h 10204"/>
              <a:gd name="connsiteX2" fmla="*/ 8333 w 10000"/>
              <a:gd name="connsiteY2" fmla="*/ 5068 h 10204"/>
              <a:gd name="connsiteX3" fmla="*/ 10000 w 10000"/>
              <a:gd name="connsiteY3" fmla="*/ 10068 h 10204"/>
              <a:gd name="connsiteX4" fmla="*/ 1525 w 10000"/>
              <a:gd name="connsiteY4" fmla="*/ 10204 h 10204"/>
              <a:gd name="connsiteX5" fmla="*/ 0 w 10000"/>
              <a:gd name="connsiteY5" fmla="*/ 5068 h 10204"/>
              <a:gd name="connsiteX6" fmla="*/ 1525 w 10000"/>
              <a:gd name="connsiteY6" fmla="*/ 0 h 10204"/>
              <a:gd name="connsiteX0" fmla="*/ 1525 w 10000"/>
              <a:gd name="connsiteY0" fmla="*/ 0 h 10136"/>
              <a:gd name="connsiteX1" fmla="*/ 10000 w 10000"/>
              <a:gd name="connsiteY1" fmla="*/ 68 h 10136"/>
              <a:gd name="connsiteX2" fmla="*/ 8333 w 10000"/>
              <a:gd name="connsiteY2" fmla="*/ 5068 h 10136"/>
              <a:gd name="connsiteX3" fmla="*/ 10000 w 10000"/>
              <a:gd name="connsiteY3" fmla="*/ 10068 h 10136"/>
              <a:gd name="connsiteX4" fmla="*/ 1383 w 10000"/>
              <a:gd name="connsiteY4" fmla="*/ 10136 h 10136"/>
              <a:gd name="connsiteX5" fmla="*/ 0 w 10000"/>
              <a:gd name="connsiteY5" fmla="*/ 5068 h 10136"/>
              <a:gd name="connsiteX6" fmla="*/ 1525 w 10000"/>
              <a:gd name="connsiteY6" fmla="*/ 0 h 10136"/>
              <a:gd name="connsiteX0" fmla="*/ 1530 w 10005"/>
              <a:gd name="connsiteY0" fmla="*/ 0 h 10136"/>
              <a:gd name="connsiteX1" fmla="*/ 10005 w 10005"/>
              <a:gd name="connsiteY1" fmla="*/ 68 h 10136"/>
              <a:gd name="connsiteX2" fmla="*/ 8338 w 10005"/>
              <a:gd name="connsiteY2" fmla="*/ 5068 h 10136"/>
              <a:gd name="connsiteX3" fmla="*/ 10005 w 10005"/>
              <a:gd name="connsiteY3" fmla="*/ 10068 h 10136"/>
              <a:gd name="connsiteX4" fmla="*/ 1198 w 10005"/>
              <a:gd name="connsiteY4" fmla="*/ 10136 h 10136"/>
              <a:gd name="connsiteX5" fmla="*/ 5 w 10005"/>
              <a:gd name="connsiteY5" fmla="*/ 5068 h 10136"/>
              <a:gd name="connsiteX6" fmla="*/ 1530 w 10005"/>
              <a:gd name="connsiteY6" fmla="*/ 0 h 10136"/>
              <a:gd name="connsiteX0" fmla="*/ 1337 w 10002"/>
              <a:gd name="connsiteY0" fmla="*/ 0 h 10204"/>
              <a:gd name="connsiteX1" fmla="*/ 10002 w 10002"/>
              <a:gd name="connsiteY1" fmla="*/ 136 h 10204"/>
              <a:gd name="connsiteX2" fmla="*/ 8335 w 10002"/>
              <a:gd name="connsiteY2" fmla="*/ 5136 h 10204"/>
              <a:gd name="connsiteX3" fmla="*/ 10002 w 10002"/>
              <a:gd name="connsiteY3" fmla="*/ 10136 h 10204"/>
              <a:gd name="connsiteX4" fmla="*/ 1195 w 10002"/>
              <a:gd name="connsiteY4" fmla="*/ 10204 h 10204"/>
              <a:gd name="connsiteX5" fmla="*/ 2 w 10002"/>
              <a:gd name="connsiteY5" fmla="*/ 5136 h 10204"/>
              <a:gd name="connsiteX6" fmla="*/ 1337 w 10002"/>
              <a:gd name="connsiteY6" fmla="*/ 0 h 10204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478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36 w 10001"/>
              <a:gd name="connsiteY0" fmla="*/ 0 h 10272"/>
              <a:gd name="connsiteX1" fmla="*/ 10001 w 10001"/>
              <a:gd name="connsiteY1" fmla="*/ 136 h 10272"/>
              <a:gd name="connsiteX2" fmla="*/ 8334 w 10001"/>
              <a:gd name="connsiteY2" fmla="*/ 5136 h 10272"/>
              <a:gd name="connsiteX3" fmla="*/ 10001 w 10001"/>
              <a:gd name="connsiteY3" fmla="*/ 10136 h 10272"/>
              <a:gd name="connsiteX4" fmla="*/ 1383 w 10001"/>
              <a:gd name="connsiteY4" fmla="*/ 10272 h 10272"/>
              <a:gd name="connsiteX5" fmla="*/ 1 w 10001"/>
              <a:gd name="connsiteY5" fmla="*/ 5136 h 10272"/>
              <a:gd name="connsiteX6" fmla="*/ 1336 w 10001"/>
              <a:gd name="connsiteY6" fmla="*/ 0 h 10272"/>
              <a:gd name="connsiteX0" fmla="*/ 1382 w 10000"/>
              <a:gd name="connsiteY0" fmla="*/ 68 h 10136"/>
              <a:gd name="connsiteX1" fmla="*/ 10000 w 10000"/>
              <a:gd name="connsiteY1" fmla="*/ 0 h 10136"/>
              <a:gd name="connsiteX2" fmla="*/ 8333 w 10000"/>
              <a:gd name="connsiteY2" fmla="*/ 5000 h 10136"/>
              <a:gd name="connsiteX3" fmla="*/ 10000 w 10000"/>
              <a:gd name="connsiteY3" fmla="*/ 10000 h 10136"/>
              <a:gd name="connsiteX4" fmla="*/ 1382 w 10000"/>
              <a:gd name="connsiteY4" fmla="*/ 10136 h 10136"/>
              <a:gd name="connsiteX5" fmla="*/ 0 w 10000"/>
              <a:gd name="connsiteY5" fmla="*/ 5000 h 10136"/>
              <a:gd name="connsiteX6" fmla="*/ 1382 w 10000"/>
              <a:gd name="connsiteY6" fmla="*/ 68 h 1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36">
                <a:moveTo>
                  <a:pt x="1382" y="68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382" y="10136"/>
                </a:lnTo>
                <a:cubicBezTo>
                  <a:pt x="461" y="10136"/>
                  <a:pt x="0" y="6678"/>
                  <a:pt x="0" y="5000"/>
                </a:cubicBezTo>
                <a:cubicBezTo>
                  <a:pt x="0" y="3322"/>
                  <a:pt x="461" y="68"/>
                  <a:pt x="1382" y="68"/>
                </a:cubicBezTo>
                <a:close/>
              </a:path>
            </a:pathLst>
          </a:custGeom>
          <a:solidFill>
            <a:schemeClr val="bg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175002" y="1551048"/>
            <a:ext cx="520700" cy="320163"/>
            <a:chOff x="5562600" y="788108"/>
            <a:chExt cx="838200" cy="381000"/>
          </a:xfrm>
        </p:grpSpPr>
        <p:sp>
          <p:nvSpPr>
            <p:cNvPr id="5" name="Can 4"/>
            <p:cNvSpPr/>
            <p:nvPr/>
          </p:nvSpPr>
          <p:spPr>
            <a:xfrm>
              <a:off x="5562600" y="788108"/>
              <a:ext cx="838200" cy="381000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562600" y="788108"/>
              <a:ext cx="838200" cy="190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68506" y="228600"/>
            <a:ext cx="2279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কাজের ধারা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10200" y="151879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দণ্ডটির চারপাশ দিয়ে পিচের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আস্তরন দিয়ে ঢেকে দাও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42458" y="1715929"/>
            <a:ext cx="381001" cy="341471"/>
            <a:chOff x="4442458" y="1715929"/>
            <a:chExt cx="381001" cy="341471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4439364" y="1863805"/>
              <a:ext cx="34147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42458" y="1871211"/>
              <a:ext cx="381001" cy="4762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 rot="16200000">
            <a:off x="4996930" y="5823470"/>
            <a:ext cx="64542" cy="3048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0200" y="3212912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দস্তার চোঙটিকে একটি শক্ত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Webdings"/>
              </a:rPr>
              <a:t>কাগজ  দিয়ে ঘিরে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Stored Data 1"/>
          <p:cNvSpPr/>
          <p:nvPr/>
        </p:nvSpPr>
        <p:spPr>
          <a:xfrm rot="16200000">
            <a:off x="1696894" y="3696235"/>
            <a:ext cx="3439179" cy="2158637"/>
          </a:xfrm>
          <a:prstGeom prst="flowChartOnlineStorage">
            <a:avLst/>
          </a:prstGeom>
          <a:solidFill>
            <a:srgbClr val="D0A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8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26" grpId="0" animBg="1"/>
      <p:bldP spid="34" grpId="0"/>
      <p:bldP spid="39" grpId="0" animBg="1"/>
      <p:bldP spid="2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289" y="275862"/>
            <a:ext cx="2090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19199"/>
            <a:ext cx="766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অ্যামোনিয়াম ক্লোরাইড এর সংকেত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035812"/>
            <a:ext cx="23246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লেই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352800"/>
            <a:ext cx="83647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শুষ্ক কোষে ধনাত্মক তড়িৎদ্বার হিসাবে কোনটি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  <a:sym typeface="Webdings"/>
              </a:rPr>
              <a:t>কাজ করে?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460</Words>
  <Application>Microsoft Office PowerPoint</Application>
  <PresentationFormat>Custom</PresentationFormat>
  <Paragraphs>105</Paragraphs>
  <Slides>17</Slides>
  <Notes>14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SUBHASH</cp:lastModifiedBy>
  <cp:revision>166</cp:revision>
  <dcterms:created xsi:type="dcterms:W3CDTF">2014-12-16T14:58:42Z</dcterms:created>
  <dcterms:modified xsi:type="dcterms:W3CDTF">2020-07-10T14:00:52Z</dcterms:modified>
</cp:coreProperties>
</file>