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6" r:id="rId7"/>
    <p:sldId id="267" r:id="rId8"/>
    <p:sldId id="262" r:id="rId9"/>
    <p:sldId id="263" r:id="rId10"/>
    <p:sldId id="264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74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B55D6A2-3593-47B4-AFA8-7DB3CCD71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514383"/>
            <a:ext cx="5748959" cy="32194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286000" y="4572000"/>
            <a:ext cx="4191000" cy="11079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E0A20BD-CEC6-4FF2-9A4E-7D11CC9BF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9600"/>
            <a:ext cx="3962400" cy="2423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1950220-CE0E-4CDD-8795-4BEE553851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609600"/>
            <a:ext cx="37338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D89E95F-7EF8-43C9-BC80-A73DF7E1D3E5}"/>
              </a:ext>
            </a:extLst>
          </p:cNvPr>
          <p:cNvSpPr txBox="1"/>
          <p:nvPr/>
        </p:nvSpPr>
        <p:spPr>
          <a:xfrm>
            <a:off x="1828800" y="44196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নিরস্ত্র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বাঙ্গালীদেরকে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D350C53-D42D-485D-A93A-BFAB93B06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838200"/>
            <a:ext cx="4377707" cy="2895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4AD5F95-9192-4E77-B044-20E920FDC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09" y="799026"/>
            <a:ext cx="3706091" cy="29347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854A49C-4375-448D-9B0F-F348ABC3389B}"/>
              </a:ext>
            </a:extLst>
          </p:cNvPr>
          <p:cNvSpPr txBox="1"/>
          <p:nvPr/>
        </p:nvSpPr>
        <p:spPr>
          <a:xfrm>
            <a:off x="526473" y="4977825"/>
            <a:ext cx="8617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িশ,ইপি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980DBBC-5760-4EBB-8212-DB20C95B7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143000"/>
            <a:ext cx="5058642" cy="38049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31E949A-884F-4062-815F-309E91931BE2}"/>
              </a:ext>
            </a:extLst>
          </p:cNvPr>
          <p:cNvSpPr txBox="1"/>
          <p:nvPr/>
        </p:nvSpPr>
        <p:spPr>
          <a:xfrm>
            <a:off x="1033895" y="5486400"/>
            <a:ext cx="8756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রাতেই (২৫ মার্চ কাল রাত) বঙ্গবন্ধুকে গ্রেফতার করা হয়।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340D270-1FE2-4E62-96BB-C592EF1AB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513" y="556589"/>
            <a:ext cx="6034087" cy="40154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0193AD5-8D9F-4C4C-91B7-CA7A61EEB42B}"/>
              </a:ext>
            </a:extLst>
          </p:cNvPr>
          <p:cNvSpPr txBox="1"/>
          <p:nvPr/>
        </p:nvSpPr>
        <p:spPr>
          <a:xfrm>
            <a:off x="228601" y="483709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গ্রেফতারের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আগে ২৬ শে মার্চের প্রথম প্রহরে বঙ্গবন্ধু ওয়্যারলেস বার্তায় স্বাধীনতার ঘোষণা দেন।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B05E4EB-9C54-44AD-B8FC-F7EB6E7E03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4267200" cy="2397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AAF4363-E67E-4F6E-BDF8-AB42B95AB5F8}"/>
              </a:ext>
            </a:extLst>
          </p:cNvPr>
          <p:cNvSpPr txBox="1"/>
          <p:nvPr/>
        </p:nvSpPr>
        <p:spPr>
          <a:xfrm>
            <a:off x="533400" y="46482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এই ২৬ শে মার্চেই শুরু হয়,আমাদের স্বাধীনতা সংগ্রাম।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041F181-B21F-4514-A069-D539DB631746}"/>
              </a:ext>
            </a:extLst>
          </p:cNvPr>
          <p:cNvSpPr txBox="1"/>
          <p:nvPr/>
        </p:nvSpPr>
        <p:spPr>
          <a:xfrm>
            <a:off x="533400" y="52578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৩০ লক্ষ মানুষ শহীদ হন।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shot_20200710-192452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295400"/>
            <a:ext cx="3429000" cy="2476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C2C4585-3E44-45CF-BA1B-C32F6E3E06AA}"/>
              </a:ext>
            </a:extLst>
          </p:cNvPr>
          <p:cNvSpPr txBox="1"/>
          <p:nvPr/>
        </p:nvSpPr>
        <p:spPr>
          <a:xfrm>
            <a:off x="1335157" y="953869"/>
            <a:ext cx="2398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22F1014-DB77-4902-859B-321BBF453DCA}"/>
              </a:ext>
            </a:extLst>
          </p:cNvPr>
          <p:cNvSpPr/>
          <p:nvPr/>
        </p:nvSpPr>
        <p:spPr>
          <a:xfrm>
            <a:off x="609600" y="2216872"/>
            <a:ext cx="29129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 লিখ।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3346CF8-0045-426F-AA7D-3F8A0889AACA}"/>
              </a:ext>
            </a:extLst>
          </p:cNvPr>
          <p:cNvSpPr txBox="1"/>
          <p:nvPr/>
        </p:nvSpPr>
        <p:spPr>
          <a:xfrm>
            <a:off x="609600" y="2895212"/>
            <a:ext cx="6793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প্রশ্নঃ১। ২৫শে মার্চ রাতে কি ঘটেছিল?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DEF7520-3833-40D5-99FA-A43E9B92D685}"/>
              </a:ext>
            </a:extLst>
          </p:cNvPr>
          <p:cNvSpPr txBox="1"/>
          <p:nvPr/>
        </p:nvSpPr>
        <p:spPr>
          <a:xfrm>
            <a:off x="457200" y="4435370"/>
            <a:ext cx="8109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প্রশ্নঃ২। মুক্তিবাহিনীতে কারা যোগদান করেছিলেন?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991C945-0DD2-42F1-9E61-6C1010391ACC}"/>
              </a:ext>
            </a:extLst>
          </p:cNvPr>
          <p:cNvSpPr txBox="1"/>
          <p:nvPr/>
        </p:nvSpPr>
        <p:spPr>
          <a:xfrm>
            <a:off x="1974574" y="3820180"/>
            <a:ext cx="3670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A3335D0-85E7-418D-8654-8008057052D6}"/>
              </a:ext>
            </a:extLst>
          </p:cNvPr>
          <p:cNvSpPr txBox="1"/>
          <p:nvPr/>
        </p:nvSpPr>
        <p:spPr>
          <a:xfrm>
            <a:off x="533400" y="3665291"/>
            <a:ext cx="9819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পাকিস্তানি সেনা বাহিনী নিরস্ত্র বাঙ্গালীর উপর ঝাঁপিয়ে পড়েছিল।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6C9EB56-8C43-4D2D-B914-C900B3D2544F}"/>
              </a:ext>
            </a:extLst>
          </p:cNvPr>
          <p:cNvSpPr txBox="1"/>
          <p:nvPr/>
        </p:nvSpPr>
        <p:spPr>
          <a:xfrm>
            <a:off x="429386" y="5115580"/>
            <a:ext cx="10238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সকল শ্রেণি পেশার মানুষসহ  ক্ষুদ্র নৃ-গোষ্ঠিরাও অংশগ্রহণ করেছিলেন।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762000" y="533400"/>
            <a:ext cx="3429000" cy="1447800"/>
          </a:xfrm>
          <a:prstGeom prst="horizontalScroll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328E11A-29F9-446E-B91E-402F497CD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76" y="568032"/>
            <a:ext cx="3921270" cy="29371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61EA7CA-59AC-4012-ACA0-A83A936CE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618259"/>
            <a:ext cx="3752484" cy="28107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EE225C9-A6A7-45C6-A6D4-147B196BB2B9}"/>
              </a:ext>
            </a:extLst>
          </p:cNvPr>
          <p:cNvSpPr txBox="1"/>
          <p:nvPr/>
        </p:nvSpPr>
        <p:spPr>
          <a:xfrm>
            <a:off x="685800" y="4028182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এরপর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১৯৭১ সালে ১০ ই এপ্রিল বাংলাদেশের অস্থায়ী সরকার মুজিবনগর সরকার গঠিত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36D497F-462E-46A4-B750-7FC18C78EA59}"/>
              </a:ext>
            </a:extLst>
          </p:cNvPr>
          <p:cNvSpPr txBox="1"/>
          <p:nvPr/>
        </p:nvSpPr>
        <p:spPr>
          <a:xfrm>
            <a:off x="685800" y="5130225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হলেন স্বাধীন বাংলাদেশের রাষ্ট্রপতি।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11E928A-BA46-4DDE-87BC-ECFC8E32E88C}"/>
              </a:ext>
            </a:extLst>
          </p:cNvPr>
          <p:cNvSpPr txBox="1"/>
          <p:nvPr/>
        </p:nvSpPr>
        <p:spPr>
          <a:xfrm>
            <a:off x="685800" y="5739825"/>
            <a:ext cx="8132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পরিচালনার জন্য এ সরকার মুক্তিবাহিনী গঠন করে।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FE5EA0E-DC37-4ED9-B302-CCF89B5E4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139" y="500609"/>
            <a:ext cx="2733261" cy="231879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1D43C26-9582-4596-94C6-D6654B35AA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657600"/>
            <a:ext cx="2553519" cy="1752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6624BB7-BE3C-4842-8572-F27F870A9404}"/>
              </a:ext>
            </a:extLst>
          </p:cNvPr>
          <p:cNvSpPr txBox="1"/>
          <p:nvPr/>
        </p:nvSpPr>
        <p:spPr>
          <a:xfrm>
            <a:off x="381001" y="1132582"/>
            <a:ext cx="4648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1971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১৬ই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৯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রক্তক্ষ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39B7282-C95F-452C-B2E3-F3831D5E3190}"/>
              </a:ext>
            </a:extLst>
          </p:cNvPr>
          <p:cNvSpPr txBox="1"/>
          <p:nvPr/>
        </p:nvSpPr>
        <p:spPr>
          <a:xfrm>
            <a:off x="381000" y="4191000"/>
            <a:ext cx="472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ভূ-খন্ড,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22C749A-784B-4049-82E9-A78D6E252003}"/>
              </a:ext>
            </a:extLst>
          </p:cNvPr>
          <p:cNvSpPr txBox="1"/>
          <p:nvPr/>
        </p:nvSpPr>
        <p:spPr>
          <a:xfrm>
            <a:off x="2058303" y="1135898"/>
            <a:ext cx="4799697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EBCBA63-395F-4C16-9D81-6E2B5AAFE9AC}"/>
              </a:ext>
            </a:extLst>
          </p:cNvPr>
          <p:cNvSpPr txBox="1"/>
          <p:nvPr/>
        </p:nvSpPr>
        <p:spPr>
          <a:xfrm>
            <a:off x="1487256" y="3301425"/>
            <a:ext cx="6132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বইয়ের ৭৮ পৃষ্টা মনযোগ সহকারে পড়ঃ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3630791-E70E-49A1-9EF4-9355273F48B0}"/>
              </a:ext>
            </a:extLst>
          </p:cNvPr>
          <p:cNvSpPr txBox="1"/>
          <p:nvPr/>
        </p:nvSpPr>
        <p:spPr>
          <a:xfrm>
            <a:off x="3622963" y="1386139"/>
            <a:ext cx="20920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2A893D1-7377-43DB-838C-AF6C644492AE}"/>
              </a:ext>
            </a:extLst>
          </p:cNvPr>
          <p:cNvSpPr txBox="1"/>
          <p:nvPr/>
        </p:nvSpPr>
        <p:spPr>
          <a:xfrm>
            <a:off x="1318592" y="3149025"/>
            <a:ext cx="6758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মুক্তিযুদ্ধ সমম্পর্কে ৩টি বাক্য লিখ।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17D6306-9B6C-4228-BE38-A348686D89E4}"/>
              </a:ext>
            </a:extLst>
          </p:cNvPr>
          <p:cNvSpPr txBox="1"/>
          <p:nvPr/>
        </p:nvSpPr>
        <p:spPr>
          <a:xfrm>
            <a:off x="1235765" y="4063425"/>
            <a:ext cx="7103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মুজিবনগর সরকারের ২টি কাজ লিখ।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croll: Horizontal 3">
            <a:extLst>
              <a:ext uri="{FF2B5EF4-FFF2-40B4-BE49-F238E27FC236}">
                <a16:creationId xmlns="" xmlns:a16="http://schemas.microsoft.com/office/drawing/2014/main" id="{3FBB5D13-C7DE-4958-B319-7B5CC8018756}"/>
              </a:ext>
            </a:extLst>
          </p:cNvPr>
          <p:cNvSpPr/>
          <p:nvPr/>
        </p:nvSpPr>
        <p:spPr>
          <a:xfrm>
            <a:off x="2621823" y="1316866"/>
            <a:ext cx="3432313" cy="1166191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orizontal Scroll 6"/>
          <p:cNvSpPr/>
          <p:nvPr/>
        </p:nvSpPr>
        <p:spPr>
          <a:xfrm>
            <a:off x="2895600" y="1066800"/>
            <a:ext cx="3657600" cy="1447800"/>
          </a:xfrm>
          <a:prstGeom prst="horizontalScrol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0400" y="381000"/>
            <a:ext cx="19639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4538008"/>
            <a:ext cx="3810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ফয়জুল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হক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রনসী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০১৭২৭ ৮৮৫৮৮৪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3400" y="2286000"/>
            <a:ext cx="4114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শ্রেনিঃ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 র্থ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১৫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আমাদের মুক্তিযুদ্ধ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১৯৭১ সালের মুক্তিযুদ্ধ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20200702_0712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425003" y="2611756"/>
            <a:ext cx="1763840" cy="13946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343400" y="1519535"/>
            <a:ext cx="25908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/>
              <a:t>পাঠ পরিচিতি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519535"/>
            <a:ext cx="29718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/>
              <a:t>শিক্ষক পরিচিতি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757156A-65D2-4B08-8F3D-230CE391D810}"/>
              </a:ext>
            </a:extLst>
          </p:cNvPr>
          <p:cNvSpPr txBox="1"/>
          <p:nvPr/>
        </p:nvSpPr>
        <p:spPr>
          <a:xfrm>
            <a:off x="962891" y="533400"/>
            <a:ext cx="17041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2FF13AE-B660-4624-96C7-19251C0204EC}"/>
              </a:ext>
            </a:extLst>
          </p:cNvPr>
          <p:cNvSpPr txBox="1"/>
          <p:nvPr/>
        </p:nvSpPr>
        <p:spPr>
          <a:xfrm>
            <a:off x="685801" y="1900297"/>
            <a:ext cx="57149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নিম্নের প্রশ্নগুলোর উত্তর দাও।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১।মুক্তিযুদ্ধে কত লক্ষ মানুষ শহীদ হন?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২।২৫এ মার্চ রাতকে কি রাত বলা হয়?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0FC3A71-281E-4E3B-8CF6-83D253F5D3DC}"/>
              </a:ext>
            </a:extLst>
          </p:cNvPr>
          <p:cNvSpPr txBox="1"/>
          <p:nvPr/>
        </p:nvSpPr>
        <p:spPr>
          <a:xfrm>
            <a:off x="533400" y="4262497"/>
            <a:ext cx="76465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নিম্নের দিনগুলোতে  কি ঘটেছিল?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৭ই মার্চ............................................................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মার্চ.........................................................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১৬ই ডিসেম্বর......................................................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9600" y="533400"/>
            <a:ext cx="22098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57200" y="1752600"/>
            <a:ext cx="6096000" cy="1905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57200" y="4114800"/>
            <a:ext cx="7620000" cy="2362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6C50817-C9AE-415B-A7F0-216A2DD1F7FB}"/>
              </a:ext>
            </a:extLst>
          </p:cNvPr>
          <p:cNvSpPr txBox="1"/>
          <p:nvPr/>
        </p:nvSpPr>
        <p:spPr>
          <a:xfrm>
            <a:off x="3270878" y="983159"/>
            <a:ext cx="2520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BE319DB-C3E0-41BA-8723-F2534DC02F5E}"/>
              </a:ext>
            </a:extLst>
          </p:cNvPr>
          <p:cNvSpPr txBox="1"/>
          <p:nvPr/>
        </p:nvSpPr>
        <p:spPr>
          <a:xfrm>
            <a:off x="762000" y="2509897"/>
            <a:ext cx="8001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নিম্নের প্রশ্নের উত্তরগুলো লিখে আনবে।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ইয়াহিয়া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খানের সাথে কত দিন ধরে আলোচনা হয়েছিল?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১০ই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এপ্রিল কি ঘটেছিল?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কয়মাস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ধরে মুক্তিযুদ্ধ চলেছিল?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2971800" y="838200"/>
            <a:ext cx="2971800" cy="990600"/>
          </a:xfrm>
          <a:prstGeom prst="flowChartTermina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2362200"/>
            <a:ext cx="8077200" cy="2209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4944070"/>
            <a:ext cx="21336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reenshot_20200710-192722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609600"/>
            <a:ext cx="5334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DE5A9A8-868C-47EE-B520-529CEBF43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76794"/>
            <a:ext cx="4026988" cy="2547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9C068D8-3034-4673-81E0-07F4CBB3BC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09599"/>
            <a:ext cx="3962400" cy="2514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524000" y="37338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bn-BD" sz="2400" dirty="0" smtClean="0"/>
              <a:t> </a:t>
            </a:r>
            <a:r>
              <a:rPr lang="bn-BD" sz="2000" dirty="0" smtClean="0"/>
              <a:t>ছবিতে কী কী দেখা যাচ্ছে ?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426720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dirty="0" smtClean="0"/>
              <a:t> </a:t>
            </a:r>
            <a:r>
              <a:rPr lang="bn-BD" sz="2000" dirty="0" smtClean="0"/>
              <a:t>মুক্তিযোদ্ধারা যুদ্ধ করছে।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833735"/>
            <a:ext cx="2895600" cy="461665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/>
              <a:t>আজকের পাঠ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133600" y="5498068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/>
              <a:t>১৯৭১ সালের মুক্তিযুদ্ধ</a:t>
            </a:r>
            <a:endParaRPr lang="en-US" b="1" dirty="0"/>
          </a:p>
        </p:txBody>
      </p:sp>
      <p:pic>
        <p:nvPicPr>
          <p:cNvPr id="5" name="Picture 4" descr="Screenshot_20200710-194033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600200"/>
            <a:ext cx="6858000" cy="3733800"/>
          </a:xfrm>
          <a:prstGeom prst="rect">
            <a:avLst/>
          </a:prstGeom>
          <a:ln w="381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762000"/>
            <a:ext cx="70104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/>
              <a:t>এই পাঠ শেষে শেক্ষার্থীরা ...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6095535-FD2B-4C92-8E81-589F3A4C97D4}"/>
              </a:ext>
            </a:extLst>
          </p:cNvPr>
          <p:cNvSpPr txBox="1"/>
          <p:nvPr/>
        </p:nvSpPr>
        <p:spPr>
          <a:xfrm>
            <a:off x="381000" y="19050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১৪.৩.৩। বঙ্গবন্ধুর ঐতিহাসিক ৭ মার্চের ভাষন ও এর প্রেক্ষাপট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CFE0DB7-D9E2-4776-947C-AFEA00D4E9A5}"/>
              </a:ext>
            </a:extLst>
          </p:cNvPr>
          <p:cNvSpPr txBox="1"/>
          <p:nvPr/>
        </p:nvSpPr>
        <p:spPr>
          <a:xfrm>
            <a:off x="412376" y="3266182"/>
            <a:ext cx="8274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১৪.৪.১। ১৯৭১ এর ২৫ মার্চ রাতে বাঙ্গালীদের ওপর পাকিস্তানী হানাদার বাহিনীর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আক্রমনের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ঘটনা বর্ণনা করতে পারবে।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5D1A18E-DCB9-4E28-BD89-5B6CECFA8975}"/>
              </a:ext>
            </a:extLst>
          </p:cNvPr>
          <p:cNvSpPr txBox="1"/>
          <p:nvPr/>
        </p:nvSpPr>
        <p:spPr>
          <a:xfrm>
            <a:off x="457200" y="4713982"/>
            <a:ext cx="73241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১৪.৫.১। বাংলাদেশের স্বাধীনতার ঘোষণার কথা বলতে পারবে।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4B62FEB-37FF-46D0-A9B7-509125DEE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838200"/>
            <a:ext cx="3776282" cy="2161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90EC508-BF8B-47DD-9EC9-72BB4AB225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8200"/>
            <a:ext cx="3928189" cy="2248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D9087A9-E345-486F-9379-FDD9DCDE0796}"/>
              </a:ext>
            </a:extLst>
          </p:cNvPr>
          <p:cNvSpPr txBox="1"/>
          <p:nvPr/>
        </p:nvSpPr>
        <p:spPr>
          <a:xfrm>
            <a:off x="721891" y="3962400"/>
            <a:ext cx="83459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সালের ৭ই মার্চ ঢাকার রেসকোর্স ময়দানে বঙ্গবন্ধু শেখ মুজিবুর রহমানের ঐতিহাসিক ভাষণ।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956B567-CCE1-4CF9-A2A8-C628F39EF03C}"/>
              </a:ext>
            </a:extLst>
          </p:cNvPr>
          <p:cNvSpPr txBox="1"/>
          <p:nvPr/>
        </p:nvSpPr>
        <p:spPr>
          <a:xfrm>
            <a:off x="706203" y="5181600"/>
            <a:ext cx="7523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জনসভায় বঙ্গবন্ধু স্বাধীনতার ডাক দেন।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1D65A84-5F4C-4CFC-B431-F158593522E4}"/>
              </a:ext>
            </a:extLst>
          </p:cNvPr>
          <p:cNvSpPr txBox="1"/>
          <p:nvPr/>
        </p:nvSpPr>
        <p:spPr>
          <a:xfrm>
            <a:off x="1143000" y="769203"/>
            <a:ext cx="3321423" cy="830997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5ED1241-BB1F-409F-8D0F-4E01669B0B6A}"/>
              </a:ext>
            </a:extLst>
          </p:cNvPr>
          <p:cNvSpPr txBox="1"/>
          <p:nvPr/>
        </p:nvSpPr>
        <p:spPr>
          <a:xfrm>
            <a:off x="304800" y="35300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ঐ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াষ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0761C8A-E52F-475C-AD2F-FD3D040ADC1F}"/>
              </a:ext>
            </a:extLst>
          </p:cNvPr>
          <p:cNvSpPr txBox="1"/>
          <p:nvPr/>
        </p:nvSpPr>
        <p:spPr>
          <a:xfrm>
            <a:off x="304800" y="4444425"/>
            <a:ext cx="7500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১৯৭১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িখে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ঐ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াষণ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A53AC2F-0799-42D3-8A4B-ECFF8324A1CD}"/>
              </a:ext>
            </a:extLst>
          </p:cNvPr>
          <p:cNvSpPr txBox="1"/>
          <p:nvPr/>
        </p:nvSpPr>
        <p:spPr>
          <a:xfrm>
            <a:off x="1258956" y="2416314"/>
            <a:ext cx="5675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 লিখ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D279F9B-B999-40E0-8292-B356EA74E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04800"/>
            <a:ext cx="3280135" cy="2057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15D54B2-74A7-4F79-9ABB-99C19910CC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3124200" cy="213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8BFCB45-43D2-4B2D-A335-52A1972499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590800"/>
            <a:ext cx="3352800" cy="2057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3451CBF-CED9-4CF6-A4C5-5E86CC86960B}"/>
              </a:ext>
            </a:extLst>
          </p:cNvPr>
          <p:cNvSpPr txBox="1"/>
          <p:nvPr/>
        </p:nvSpPr>
        <p:spPr>
          <a:xfrm>
            <a:off x="2514600" y="55626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হানাদার বাহিনী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371933E-3207-4DAF-B340-B98CEC49C645}"/>
              </a:ext>
            </a:extLst>
          </p:cNvPr>
          <p:cNvSpPr txBox="1"/>
          <p:nvPr/>
        </p:nvSpPr>
        <p:spPr>
          <a:xfrm>
            <a:off x="2667000" y="48006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এরা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কারা?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67226F5-FE55-4C7C-B920-6A8F0E0F8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628" y="643479"/>
            <a:ext cx="3153372" cy="2099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456AD4B-854C-458A-B9CC-69F8199B6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684865"/>
            <a:ext cx="3124865" cy="20583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D883EBF-C767-4394-A6EF-D0340BD1C813}"/>
              </a:ext>
            </a:extLst>
          </p:cNvPr>
          <p:cNvSpPr txBox="1"/>
          <p:nvPr/>
        </p:nvSpPr>
        <p:spPr>
          <a:xfrm>
            <a:off x="609600" y="3951982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 হানাদার বাহিনী ২৫ শে মার্চ ‘কাল রাতে’ নিরস্ত্র বাঙ্গালীর উপর ঝাপিয়ে পড়ে।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541</Words>
  <Application>Microsoft Office PowerPoint</Application>
  <PresentationFormat>On-screen Show (4:3)</PresentationFormat>
  <Paragraphs>69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Fayz</dc:creator>
  <cp:lastModifiedBy>Fayz</cp:lastModifiedBy>
  <cp:revision>63</cp:revision>
  <dcterms:created xsi:type="dcterms:W3CDTF">2006-08-16T00:00:00Z</dcterms:created>
  <dcterms:modified xsi:type="dcterms:W3CDTF">2020-07-10T14:08:45Z</dcterms:modified>
</cp:coreProperties>
</file>