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67" r:id="rId3"/>
    <p:sldId id="540" r:id="rId4"/>
    <p:sldId id="566" r:id="rId5"/>
    <p:sldId id="560" r:id="rId6"/>
    <p:sldId id="561" r:id="rId7"/>
    <p:sldId id="567" r:id="rId8"/>
    <p:sldId id="568" r:id="rId9"/>
    <p:sldId id="582" r:id="rId10"/>
    <p:sldId id="623" r:id="rId11"/>
    <p:sldId id="636" r:id="rId12"/>
    <p:sldId id="637" r:id="rId13"/>
    <p:sldId id="631" r:id="rId14"/>
    <p:sldId id="632" r:id="rId15"/>
    <p:sldId id="633" r:id="rId16"/>
    <p:sldId id="634" r:id="rId17"/>
    <p:sldId id="641" r:id="rId18"/>
    <p:sldId id="607" r:id="rId19"/>
    <p:sldId id="609" r:id="rId20"/>
    <p:sldId id="610" r:id="rId21"/>
    <p:sldId id="626" r:id="rId22"/>
    <p:sldId id="638" r:id="rId23"/>
    <p:sldId id="628" r:id="rId24"/>
    <p:sldId id="639" r:id="rId25"/>
    <p:sldId id="629" r:id="rId26"/>
    <p:sldId id="640" r:id="rId27"/>
    <p:sldId id="627" r:id="rId28"/>
    <p:sldId id="642" r:id="rId29"/>
    <p:sldId id="643" r:id="rId30"/>
    <p:sldId id="620" r:id="rId31"/>
    <p:sldId id="520" r:id="rId32"/>
    <p:sldId id="34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6DD35-05FD-47DB-AEF3-9FDC9B9C2488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54A8-BD83-4D33-9363-AAA1C11FBB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F7C-4156-4EE0-AED5-75C042AE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AA240-D554-465F-8C45-F4FBFD7B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19F8-FB90-428D-AE5C-1DAB8E18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1A91-A2BF-45BE-A382-DB63CC9F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CE53-4779-4806-A7C1-627E40C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B290-D406-41E9-B018-8C91D18A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ACCE-D369-4BB7-AFF5-8A6B0D3F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3386-577C-47C8-BC91-C3BEDAB7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5440-CA20-42F1-99F7-3B87F721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CF47-8209-4EE1-8510-F1BD90F0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CBA67-147F-4AE7-AEF1-AF88D2D23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DB42E-3CD6-406F-854E-C1957606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1F49-2358-40DB-816C-386F06A8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17A7-DE29-4E53-8120-3A6888E2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E4607-BEDA-4C3B-A9BF-B4F0717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1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50CB-D18C-4769-B016-D43BE4C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C943-1416-4FDB-9835-0A362A91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A849-30E2-4373-85BB-E25B29F3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3490-BC39-4163-A5D9-B35A079B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9F45-D2EB-45F0-8EA7-55E88A43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BAC-ECE7-430D-B503-BCF081B5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A8D62-EBA0-4E08-8F9C-A51C1A06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B770-14B0-4A37-A3AB-2EA46EA7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5EDE-62B8-4BDE-82A5-53710B4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418C-60F3-432C-AE70-096B272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AFC-7530-449B-8257-1BB350C9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77C2-300C-4A7D-9A3D-D76E6A1C2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9858A-0A8E-4EC3-87ED-1F539C1D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D0C3-8A50-4E69-8E6D-D73367BF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C5A5-9218-43EF-A8FB-CE2D60BE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C7FC-C35E-4CC4-922A-926ED28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2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DC4A-0613-4077-A12B-B763CE16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3EFB0-CC22-418D-AB65-DA744D07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43B8-99BD-435C-81AD-F9574D41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11B73-3D09-44B9-875A-C3E623331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DD2092-BB55-444B-BC3B-C15C82B47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38D51-C0E7-4754-AF9A-3290F903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6904B-6117-4566-AE81-49DD29CE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B7EBC-30A4-4A87-9642-DECB4262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B49A-ECD2-40B5-B1CD-5D69F0CA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B506-7C5F-43DE-9110-A7DC6969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1304-3E29-4712-80CA-8FECCF87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20AA1-9196-4A97-814C-C9A8EC50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9B9D-73C4-49E2-B94D-8EEA193E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060EA-81BB-4802-A07B-8678B6C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F1C3-70FE-491B-AA78-08D73ACC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6259-2CBE-49EA-8647-E85C1829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7112-CB11-4555-A626-60BA16A4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AB3AD-1717-4CD2-BCC2-3025CB28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3B59-3686-4FF8-862E-2307987C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7140F-62F3-4174-9A6A-665947F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5F93B-2135-4DCE-88D6-7FC3909E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271B-DAD6-4C07-BE2F-7365DF82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E5E6F-E3EC-4581-B68F-1B8B367E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927AB-037F-4AD7-9CEE-C6BBB555B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225-FA02-45E8-94CB-2F7D4774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D56FE-05C6-4E64-9B04-EB21BB85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1CB1-8E92-4735-82F2-01BF904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63B7C-F7E0-4786-9CD9-52190C54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25A9-0386-4F0C-AAD8-258396CC1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D21B5-7D2B-4EA6-B441-20E46BBD2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7F67-C0D4-47DC-A595-7FEE1ADCA7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977D-C7FE-4407-B955-186971D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DDA8C-9C5F-4460-9733-F94125300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8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007656" y="1046574"/>
            <a:ext cx="7752834" cy="3443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175" y="4047438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4217" y="9784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0200" y="9783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0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0668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D7561-FCF6-4FD8-895F-F6FCE9DA00B1}"/>
              </a:ext>
            </a:extLst>
          </p:cNvPr>
          <p:cNvSpPr/>
          <p:nvPr/>
        </p:nvSpPr>
        <p:spPr>
          <a:xfrm>
            <a:off x="58385" y="142875"/>
            <a:ext cx="10609616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162231"/>
            <a:ext cx="11459497" cy="1519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 নাম: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 আয় বিবরণী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13221"/>
              </p:ext>
            </p:extLst>
          </p:nvPr>
        </p:nvGraphicFramePr>
        <p:xfrm>
          <a:off x="619433" y="1637968"/>
          <a:ext cx="1101212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অলিখিত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ফেরত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বাট্টা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 বিহিন বিক্রয়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bn-BD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বিক্রিত পণ্যের ব্যয়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C4F66-7B42-46BF-8222-052BEACE6A8B}"/>
              </a:ext>
            </a:extLst>
          </p:cNvPr>
          <p:cNvSpPr txBox="1"/>
          <p:nvPr/>
        </p:nvSpPr>
        <p:spPr>
          <a:xfrm>
            <a:off x="7191214" y="6034454"/>
            <a:ext cx="2014779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বিক্রয়</a:t>
            </a:r>
            <a:endParaRPr lang="en-US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0A74AB-0A15-4BA0-A8D3-345EA56D5812}"/>
              </a:ext>
            </a:extLst>
          </p:cNvPr>
          <p:cNvSpPr/>
          <p:nvPr/>
        </p:nvSpPr>
        <p:spPr>
          <a:xfrm>
            <a:off x="10382866" y="5036694"/>
            <a:ext cx="796412" cy="442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218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186" y="147480"/>
            <a:ext cx="2094272" cy="7521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26299"/>
              </p:ext>
            </p:extLst>
          </p:nvPr>
        </p:nvGraphicFramePr>
        <p:xfrm>
          <a:off x="619433" y="974296"/>
          <a:ext cx="1101212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bn-BD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বিক্রিত পণ্যের ব্যয়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 মজুদপণ্য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ক্রয় 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(-) ক্রয় ফেরত </a:t>
                      </a: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(-)কারবারি বাট্রা</a:t>
                      </a: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(-)পন্য উত্তোলন</a:t>
                      </a: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(-) বিনামূল্যে পন্য বিতরণ</a:t>
                      </a:r>
                    </a:p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(+) অলিখিত ক্রয়</a:t>
                      </a:r>
                    </a:p>
                    <a:p>
                      <a:pPr algn="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নিট ক্রয়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8E7BB-96D8-453C-9586-282E4750AF1D}"/>
              </a:ext>
            </a:extLst>
          </p:cNvPr>
          <p:cNvSpPr txBox="1"/>
          <p:nvPr/>
        </p:nvSpPr>
        <p:spPr>
          <a:xfrm>
            <a:off x="3836848" y="5705537"/>
            <a:ext cx="240896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ক্রয়</a:t>
            </a:r>
            <a:endParaRPr lang="en-US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8FE931-BE28-4262-9AC0-6D9112ED788D}"/>
              </a:ext>
            </a:extLst>
          </p:cNvPr>
          <p:cNvSpPr/>
          <p:nvPr/>
        </p:nvSpPr>
        <p:spPr>
          <a:xfrm>
            <a:off x="8631556" y="5904601"/>
            <a:ext cx="796412" cy="442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455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920" y="88491"/>
            <a:ext cx="2728453" cy="7521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68233"/>
              </p:ext>
            </p:extLst>
          </p:nvPr>
        </p:nvGraphicFramePr>
        <p:xfrm>
          <a:off x="619433" y="679328"/>
          <a:ext cx="1101212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নিট ক্রয়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আন্তঃপরিবহন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জাহাজ ভাড়া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আমদানি শুল্ক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ডক চার্জ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</a:p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সমাপনী মজুদপণ্য</a:t>
                      </a:r>
                    </a:p>
                    <a:p>
                      <a:pPr algn="l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মুনাফা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(***)</a:t>
                      </a:r>
                    </a:p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C8503-17E9-4DFE-9BFE-57AF3B0F2F1A}"/>
              </a:ext>
            </a:extLst>
          </p:cNvPr>
          <p:cNvSpPr txBox="1"/>
          <p:nvPr/>
        </p:nvSpPr>
        <p:spPr>
          <a:xfrm>
            <a:off x="6887493" y="5151300"/>
            <a:ext cx="317582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বিক্রীত পণ্যের ব্যয়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F73AB3-6AFE-4592-9B43-9541AD025900}"/>
              </a:ext>
            </a:extLst>
          </p:cNvPr>
          <p:cNvSpPr/>
          <p:nvPr/>
        </p:nvSpPr>
        <p:spPr>
          <a:xfrm>
            <a:off x="10382866" y="3998312"/>
            <a:ext cx="796412" cy="442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830B2C-367F-4F7D-9F1C-0775CBEB9B3D}"/>
              </a:ext>
            </a:extLst>
          </p:cNvPr>
          <p:cNvSpPr txBox="1"/>
          <p:nvPr/>
        </p:nvSpPr>
        <p:spPr>
          <a:xfrm>
            <a:off x="485793" y="5869248"/>
            <a:ext cx="1056075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১ম ধাপ= নিট বিক্রয়-বিক্রীত পণ্যের ব্যয়=মোট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23251790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221223"/>
            <a:ext cx="11459497" cy="6636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10619"/>
              </p:ext>
            </p:extLst>
          </p:nvPr>
        </p:nvGraphicFramePr>
        <p:xfrm>
          <a:off x="619433" y="782562"/>
          <a:ext cx="1101212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pPr algn="r"/>
                      <a:r>
                        <a:rPr lang="bn-BD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মুনাফা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 পরিচালনা ব্যয়: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পরিবহন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অফিসের ভাড়া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বিদ্যূৎ খরচ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 খরচ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বাট্টা প্রদান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সম্পদের মেরামত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ডাক ও তার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বিজ্ঞাপন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মনিহারী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প্যাকিং খরচ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ভ্রমন খরচ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9664135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147483"/>
            <a:ext cx="11459497" cy="6636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41074"/>
              </p:ext>
            </p:extLst>
          </p:nvPr>
        </p:nvGraphicFramePr>
        <p:xfrm>
          <a:off x="545693" y="620334"/>
          <a:ext cx="11333343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8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বিমা খরচ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 সম্পদের অবচয়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ইজারা সম্পদের অবলোপন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সুনামের অবলোপন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কমিশন প্রদান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চার্জ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কু-ঋণ/ অনাদায়ী পাওনা (রেওয়ামিল)</a:t>
                      </a:r>
                    </a:p>
                    <a:p>
                      <a:pPr algn="l"/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নতুন কু-ঋণ/ অনাদায়ী পাওনা (সমন্বয়)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নতুন কু-ঋণ সঞ্চিতি/ অনাদায়ী পাওনা সঞ্চিতি (সমন্বয় 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দেনাদারের উপর বাট্টা সঞ্চিতি (সমন্বয় 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পুরাতন কু-ঋণ সঞ্চিতি/অনাদায়ী পাওনা সঞ্চিতি (রেওয়ামিল ক্রেডিট)</a:t>
                      </a:r>
                    </a:p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নিট কু-ঋণ/ অনাদায়ী পাওনা</a:t>
                      </a:r>
                    </a:p>
                    <a:p>
                      <a:pPr algn="r"/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 মুনাফা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</a:p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1880F-4B55-4351-A0F9-EEBF86CA2D07}"/>
              </a:ext>
            </a:extLst>
          </p:cNvPr>
          <p:cNvSpPr txBox="1"/>
          <p:nvPr/>
        </p:nvSpPr>
        <p:spPr>
          <a:xfrm>
            <a:off x="4206281" y="6081198"/>
            <a:ext cx="3175822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 মুনাফা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03E608-CABE-492B-BC87-48B3FDD8FE3F}"/>
              </a:ext>
            </a:extLst>
          </p:cNvPr>
          <p:cNvSpPr/>
          <p:nvPr/>
        </p:nvSpPr>
        <p:spPr>
          <a:xfrm>
            <a:off x="10661835" y="6354304"/>
            <a:ext cx="796412" cy="302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20611-D9D2-48C5-9CC3-A2C9C52FA4F5}"/>
              </a:ext>
            </a:extLst>
          </p:cNvPr>
          <p:cNvSpPr txBox="1"/>
          <p:nvPr/>
        </p:nvSpPr>
        <p:spPr>
          <a:xfrm>
            <a:off x="327979" y="5897179"/>
            <a:ext cx="387830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২য় ধাপ= মোট মুনাফা-পরিচালন ব্যয়=পরিচালন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24013576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221223"/>
            <a:ext cx="11459497" cy="6636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75559"/>
              </p:ext>
            </p:extLst>
          </p:nvPr>
        </p:nvGraphicFramePr>
        <p:xfrm>
          <a:off x="619433" y="782562"/>
          <a:ext cx="992046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 মুনাফা</a:t>
                      </a:r>
                    </a:p>
                    <a:p>
                      <a:pPr algn="l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অন্যান্য আয়: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স্থায়ী সম্পদ বিক্রয় হতে মুনাফা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প্রদত্ত ঋণের সুদ</a:t>
                      </a:r>
                      <a:r>
                        <a:rPr lang="en-US" sz="2400" baseline="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ব্যাংক জমার সুদ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বিনিয়োগের সুদ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সঞ্চয়পত্রের সুদ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প্রাপ্ত বাট্রা/ বাট্রা প্রাপ্তি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প্রাপ্ত কমিশন / কমিশন প্রাপ্তি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উপ-ভাড়া প্রাপ্তি/ বাড়ি ভাড়া আয় বা প্রাপ্তি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লভ্যাংশ প্রাপ্তি/ প্রাপ্ত লভ্যাংশ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b="1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(-) অন্যান্য ব্যয়: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8377854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221223"/>
            <a:ext cx="11459497" cy="6636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চলতি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69975"/>
              </p:ext>
            </p:extLst>
          </p:nvPr>
        </p:nvGraphicFramePr>
        <p:xfrm>
          <a:off x="619433" y="782562"/>
          <a:ext cx="9920468" cy="373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b="1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(-) অন্যান্য ব্যয়: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স্থায়ী সম্পদ বিক্রয় জনিত ক্ষতি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ঋণপত্রের সুদ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ঋণ/ব্যাংক ঋণের সুদ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ব্যাংক জমাতিরিক্তের সুদ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চুরি/দুর্ঘটনাজনিত ক্ষতি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b="1" dirty="0">
                          <a:effectLst/>
                          <a:latin typeface="NikoshBAN" panose="02000000000000000000" pitchFamily="2" charset="0"/>
                          <a:ea typeface="Calibri"/>
                          <a:cs typeface="NikoshBAN" panose="02000000000000000000" pitchFamily="2" charset="0"/>
                        </a:rPr>
                        <a:t>নিট মুনাফা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  <a:p>
                      <a:pPr algn="ctr"/>
                      <a:r>
                        <a:rPr lang="en-US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</a:p>
                    <a:p>
                      <a:pPr algn="ctr"/>
                      <a:r>
                        <a:rPr lang="en-US" sz="2400" b="1" u="dbl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050791-177D-4443-968F-35D743942831}"/>
              </a:ext>
            </a:extLst>
          </p:cNvPr>
          <p:cNvSpPr txBox="1"/>
          <p:nvPr/>
        </p:nvSpPr>
        <p:spPr>
          <a:xfrm flipH="1">
            <a:off x="1120876" y="4733231"/>
            <a:ext cx="9920468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সমন্বয়ে কোন  আয় বা  ব্যয়ের কথা থাকলে- </a:t>
            </a:r>
          </a:p>
          <a:p>
            <a:r>
              <a:rPr lang="en-US" sz="2400" dirty="0"/>
              <a:t>বকেয়া থাকলে  উক্ত  আয় বা ব্যয়ের সাথে (+) হবে আর অগ্রিম থাকলে (-) হবে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72402-7EA2-4B78-B489-3CC93404F6B6}"/>
              </a:ext>
            </a:extLst>
          </p:cNvPr>
          <p:cNvSpPr txBox="1"/>
          <p:nvPr/>
        </p:nvSpPr>
        <p:spPr>
          <a:xfrm>
            <a:off x="1952786" y="3957931"/>
            <a:ext cx="4107054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মুনাফা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71A654-F026-4FFE-9EF6-3AB6215A61AB}"/>
              </a:ext>
            </a:extLst>
          </p:cNvPr>
          <p:cNvSpPr/>
          <p:nvPr/>
        </p:nvSpPr>
        <p:spPr>
          <a:xfrm>
            <a:off x="9313483" y="3998562"/>
            <a:ext cx="796412" cy="302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ADB67-50AF-4F53-9586-BEFF9EBAFC0B}"/>
              </a:ext>
            </a:extLst>
          </p:cNvPr>
          <p:cNvSpPr txBox="1"/>
          <p:nvPr/>
        </p:nvSpPr>
        <p:spPr>
          <a:xfrm>
            <a:off x="405118" y="5729927"/>
            <a:ext cx="11381766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৩য় ধাপ= (পরিচালন মুনাফা+ অন্যান্য আয়)- অন্যান্য ব্যয়= নিট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4282550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548" y="209741"/>
            <a:ext cx="2332703" cy="6604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কাজ-১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296608"/>
              </p:ext>
            </p:extLst>
          </p:nvPr>
        </p:nvGraphicFramePr>
        <p:xfrm>
          <a:off x="1415844" y="1143000"/>
          <a:ext cx="4439266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71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বিবরন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88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পন্যে ক্রয়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ব্যবসায়িক বাট্রা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আন্তঃফেরত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বহিঃফেরত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বিজ্ঞাপন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বিদুৎ বিল প্রদান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 খরচ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 মজুদ পন্যে 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মজুরি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474542" y="1688690"/>
            <a:ext cx="5324168" cy="3480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 তথ্যঃ 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সমাপনি হাতে নগদ ১০,০০০ টাকা 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বাকীতে পন্যে ক্রয় ও বিক্রয় ৪,০০০টাকা ও ৬,০০০ টাকা যা হিসাব ভূক্ত করা হয় নি। 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মালিক কর্তৃক পণ্য উত্তোলন ২,০০০ টাকা 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নিট ক্রয় নির্ণয় কর?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13C80A-980D-4D99-AD03-B1B482663377}"/>
              </a:ext>
            </a:extLst>
          </p:cNvPr>
          <p:cNvSpPr txBox="1">
            <a:spLocks/>
          </p:cNvSpPr>
          <p:nvPr/>
        </p:nvSpPr>
        <p:spPr>
          <a:xfrm>
            <a:off x="1519085" y="461783"/>
            <a:ext cx="4576915" cy="66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রেওয়ামিল </a:t>
            </a: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৩১ ডিসেম্বর  ২০১৮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6A9E5B-5772-480C-9177-76C53A0BEEDB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78204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s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974" y="274638"/>
            <a:ext cx="8686800" cy="4873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নিম্নের তথ্যের মাধ্যেমে নিট দেনাদার ও অনাদায়ী পাওনা নির্ণয় কর:-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5" b="2827"/>
          <a:stretch/>
        </p:blipFill>
        <p:spPr bwMode="auto">
          <a:xfrm>
            <a:off x="250723" y="545700"/>
            <a:ext cx="11208774" cy="599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E9E43E-3432-40F6-BB8A-30C80EA475D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12683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8" r="17030" b="13936"/>
          <a:stretch/>
        </p:blipFill>
        <p:spPr bwMode="auto">
          <a:xfrm>
            <a:off x="511278" y="1676399"/>
            <a:ext cx="11169446" cy="481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77" y="365125"/>
            <a:ext cx="11287433" cy="1325563"/>
          </a:xfrm>
        </p:spPr>
        <p:txBody>
          <a:bodyPr>
            <a:norm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সমাধানঃ ক) নিট অনাদায়ী পাওনা নির্ণয় (এই অংশ , বিশদ আয় বিবরনীতে লিপিবদ্ধ হবে।) নোট-৩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558089" y="7026275"/>
            <a:ext cx="103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8672514" y="7153275"/>
            <a:ext cx="428625" cy="4445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771BFA-8233-4903-9EE4-3F23721337C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02572-12E1-4702-8E9D-74CE2A165E8D}"/>
              </a:ext>
            </a:extLst>
          </p:cNvPr>
          <p:cNvSpPr txBox="1"/>
          <p:nvPr/>
        </p:nvSpPr>
        <p:spPr>
          <a:xfrm>
            <a:off x="964644" y="5846544"/>
            <a:ext cx="4107054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অনাদায়ী পাওনা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FE107F-E647-4564-9746-A44E4BF33634}"/>
              </a:ext>
            </a:extLst>
          </p:cNvPr>
          <p:cNvSpPr/>
          <p:nvPr/>
        </p:nvSpPr>
        <p:spPr>
          <a:xfrm>
            <a:off x="8944773" y="5281675"/>
            <a:ext cx="951395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1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/>
          <p:cNvSpPr/>
          <p:nvPr/>
        </p:nvSpPr>
        <p:spPr>
          <a:xfrm>
            <a:off x="452437" y="3429000"/>
            <a:ext cx="5500688" cy="2337179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মোঃ ইরফান আলী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নূতন খয়েরতলা মাধ্যমিক বিদ্যালয়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যশোর সদর, যশোর।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3344F3-71A7-4E3B-A1A4-CD19F972C877}"/>
              </a:ext>
            </a:extLst>
          </p:cNvPr>
          <p:cNvGrpSpPr/>
          <p:nvPr/>
        </p:nvGrpSpPr>
        <p:grpSpPr>
          <a:xfrm>
            <a:off x="7422876" y="363672"/>
            <a:ext cx="3246056" cy="3240918"/>
            <a:chOff x="6746084" y="522699"/>
            <a:chExt cx="3246056" cy="3240918"/>
          </a:xfrm>
        </p:grpSpPr>
        <p:sp>
          <p:nvSpPr>
            <p:cNvPr id="18" name="Rectangle 17"/>
            <p:cNvSpPr/>
            <p:nvPr/>
          </p:nvSpPr>
          <p:spPr>
            <a:xfrm>
              <a:off x="6746084" y="615463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2C87DB-D6BB-4F29-A419-F9802DAA7A54}"/>
                </a:ext>
              </a:extLst>
            </p:cNvPr>
            <p:cNvSpPr/>
            <p:nvPr/>
          </p:nvSpPr>
          <p:spPr>
            <a:xfrm>
              <a:off x="6895276" y="562455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8DA9E8-8C0F-4209-B3B5-8B40DA5E0265}"/>
                </a:ext>
              </a:extLst>
            </p:cNvPr>
            <p:cNvSpPr/>
            <p:nvPr/>
          </p:nvSpPr>
          <p:spPr>
            <a:xfrm>
              <a:off x="7037530" y="522699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358E7C0-0BC3-4E3A-9986-E5E20F251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793" y="652224"/>
            <a:ext cx="2395233" cy="2571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4B548E-0ED9-4AF0-83BA-8B6B8782D568}"/>
              </a:ext>
            </a:extLst>
          </p:cNvPr>
          <p:cNvSpPr/>
          <p:nvPr/>
        </p:nvSpPr>
        <p:spPr>
          <a:xfrm>
            <a:off x="6142880" y="3859278"/>
            <a:ext cx="5500688" cy="1783181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শ্রেণি: ৯ম/১০ম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অধ্যায়: 10ম, আর্থিক বিবরণী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3" r="14754" b="13421"/>
          <a:stretch/>
        </p:blipFill>
        <p:spPr bwMode="auto">
          <a:xfrm>
            <a:off x="663677" y="825910"/>
            <a:ext cx="11149781" cy="565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77" y="221225"/>
            <a:ext cx="11149781" cy="732053"/>
          </a:xfrm>
        </p:spPr>
        <p:txBody>
          <a:bodyPr>
            <a:norm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খ) নিট দেনাদার নির্ণয় (এই অংশ,  আর্থিক অবস্থার বিবর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ণী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তে যাবে।)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CF27FD-BD2C-46DB-B25F-01FD5CB3A5B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267F82-0CB2-4D7B-B4A3-5BCC0B25D033}"/>
              </a:ext>
            </a:extLst>
          </p:cNvPr>
          <p:cNvSpPr txBox="1"/>
          <p:nvPr/>
        </p:nvSpPr>
        <p:spPr>
          <a:xfrm>
            <a:off x="1584081" y="5580250"/>
            <a:ext cx="4107054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দেনাদার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77D65F-A27C-434A-A255-455555E47DCF}"/>
              </a:ext>
            </a:extLst>
          </p:cNvPr>
          <p:cNvSpPr/>
          <p:nvPr/>
        </p:nvSpPr>
        <p:spPr>
          <a:xfrm>
            <a:off x="8915282" y="5163684"/>
            <a:ext cx="1025132" cy="8536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5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174" y="175629"/>
            <a:ext cx="10869560" cy="1342693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 স্ব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ত্বে পরিবর্তন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বিবরণী</a:t>
            </a:r>
          </a:p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58144"/>
              </p:ext>
            </p:extLst>
          </p:nvPr>
        </p:nvGraphicFramePr>
        <p:xfrm>
          <a:off x="693174" y="1409312"/>
          <a:ext cx="10869561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860">
                <a:tc>
                  <a:txBody>
                    <a:bodyPr/>
                    <a:lstStyle/>
                    <a:p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মূলধন(প্রারম্ভিম</a:t>
                      </a:r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মূলধন</a:t>
                      </a:r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যোগঃঅতিরিক্ত মূলধন</a:t>
                      </a:r>
                    </a:p>
                    <a:p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যোগঃমূলধনের</a:t>
                      </a:r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সূদ</a:t>
                      </a:r>
                    </a:p>
                    <a:p>
                      <a:endParaRPr lang="bn-BD" sz="2800" b="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যোগঃনিট লাভ/বাদঃনিট ক্ষতি</a:t>
                      </a:r>
                    </a:p>
                    <a:p>
                      <a:r>
                        <a:rPr lang="bn-BD" sz="2800" b="0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বাদঃউত্তোলন</a:t>
                      </a:r>
                      <a:r>
                        <a:rPr lang="en-US" sz="2800" b="0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bn-BD" sz="2800" b="0" u="sng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 উত্তোলন</a:t>
                      </a: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 উত্তোলন</a:t>
                      </a: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জীবন বীমা প্রিমিয়াম</a:t>
                      </a: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 প্রদান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6099F8C-9DC6-4292-84ED-F9E7250618A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8858044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174" y="175629"/>
            <a:ext cx="10869560" cy="1342693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 স্ব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ত্বে পরিবর্তন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বিবরণী</a:t>
            </a:r>
          </a:p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70567"/>
              </p:ext>
            </p:extLst>
          </p:nvPr>
        </p:nvGraphicFramePr>
        <p:xfrm>
          <a:off x="693174" y="1409312"/>
          <a:ext cx="10869561" cy="46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860">
                <a:tc>
                  <a:txBody>
                    <a:bodyPr/>
                    <a:lstStyle/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 প্রদান</a:t>
                      </a:r>
                    </a:p>
                    <a:p>
                      <a:endParaRPr lang="bn-BD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 উত্তোলনের সুদ</a:t>
                      </a:r>
                    </a:p>
                    <a:p>
                      <a:pPr algn="r"/>
                      <a:r>
                        <a:rPr lang="bn-BD" sz="2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</a:t>
                      </a:r>
                      <a:r>
                        <a:rPr lang="bn-BD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bn-BD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মূলধন</a:t>
                      </a: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সাধারন সঞ্চিতি</a:t>
                      </a:r>
                    </a:p>
                    <a:p>
                      <a:r>
                        <a:rPr lang="bn-BD" sz="2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মালিকানাসত্ত‍‌‌(সমাপনী উদ্দ্বত্ত)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</a:p>
                    <a:p>
                      <a:pPr algn="ctr"/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en-US" sz="28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en-US" sz="2800" b="1" u="dbl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800" b="1" u="dbl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6099F8C-9DC6-4292-84ED-F9E7250618A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E1388-101D-4527-AB04-B2012FCE3B85}"/>
              </a:ext>
            </a:extLst>
          </p:cNvPr>
          <p:cNvSpPr txBox="1"/>
          <p:nvPr/>
        </p:nvSpPr>
        <p:spPr>
          <a:xfrm>
            <a:off x="1746308" y="4975568"/>
            <a:ext cx="4580749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মালিকানাসত্ত্ব (সমাপনী উদ্বৃত্ত)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E2BB06-574A-4A71-B815-591527E69A9C}"/>
              </a:ext>
            </a:extLst>
          </p:cNvPr>
          <p:cNvSpPr/>
          <p:nvPr/>
        </p:nvSpPr>
        <p:spPr>
          <a:xfrm>
            <a:off x="10080393" y="4190290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212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05267"/>
              </p:ext>
            </p:extLst>
          </p:nvPr>
        </p:nvGraphicFramePr>
        <p:xfrm>
          <a:off x="634181" y="208987"/>
          <a:ext cx="11135033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81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প্রতিষ্ঠানের </a:t>
                      </a: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আর্থিক </a:t>
                      </a:r>
                      <a:r>
                        <a:rPr lang="bn-BD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অবস্থার বিবর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ণী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----- সালের ----- তারিখে সমাপ্ত বছরের জন্য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7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37">
                <a:tc>
                  <a:txBody>
                    <a:bodyPr/>
                    <a:lstStyle/>
                    <a:p>
                      <a:pPr algn="l"/>
                      <a:r>
                        <a:rPr lang="bn-BD" sz="2800" b="1" u="sng" dirty="0">
                          <a:latin typeface="NikoshBAN" pitchFamily="2" charset="0"/>
                          <a:cs typeface="NikoshBAN" pitchFamily="2" charset="0"/>
                        </a:rPr>
                        <a:t>স্থায়ী সম্পদঃ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সুনাম  (বাদঃঅবলোপন)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অফিসসর</a:t>
                      </a:r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ঞ্জাম/</a:t>
                      </a: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কম্পিউটার/টাইপরাইটার/বৈদ্যুতিক</a:t>
                      </a:r>
                      <a:r>
                        <a:rPr lang="bn-BD" sz="240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সর</a:t>
                      </a: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ঞ্জাম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  <a:endParaRPr lang="bn-BD" sz="2800" b="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আসবাপত্র /ফারর্নিচর(বাদঃপুঞ্জিভূত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  <a:endParaRPr lang="bn-BD" sz="2800" b="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যন্ত্র পাতি/খুচরাযন্ত্র পাতি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ভূমিও দালান কোঠা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ডেলিবাড়ি ভ্যান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ঘোড়াওগাড়ি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মোটর গাড়ি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 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নিষ্কর সম্পত্তি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  <a:r>
                        <a:rPr lang="bn-BD" sz="28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800" b="1" u="none" baseline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800" b="1" u="none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66607A4-8E5B-488C-BD83-44AED2E0337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5188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67299"/>
              </p:ext>
            </p:extLst>
          </p:nvPr>
        </p:nvGraphicFramePr>
        <p:xfrm>
          <a:off x="634181" y="208987"/>
          <a:ext cx="11135033" cy="646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81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প্রতিষ্ঠানের </a:t>
                      </a: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আর্থিক </a:t>
                      </a:r>
                      <a:r>
                        <a:rPr lang="bn-BD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অবস্থার বিবর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ণী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----- সালের ----- তারিখে সমাপ্ত বছরের জন্য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7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37">
                <a:tc>
                  <a:txBody>
                    <a:bodyPr/>
                    <a:lstStyle/>
                    <a:p>
                      <a:pPr algn="l"/>
                      <a:r>
                        <a:rPr lang="bn-BD" sz="2800" b="1" u="sng" dirty="0">
                          <a:latin typeface="NikoshBAN" pitchFamily="2" charset="0"/>
                          <a:cs typeface="NikoshBAN" pitchFamily="2" charset="0"/>
                        </a:rPr>
                        <a:t>স্থায়ী সম্পদঃ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নিষ্কর সম্পত্তি </a:t>
                      </a:r>
                      <a:r>
                        <a:rPr lang="bn-BD" sz="28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ইজারাসম্পত্তি (বাদঃঅবলোপন)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ট্রেডমার্ক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গ্রহন্থসত্তা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কপিরাইট</a:t>
                      </a:r>
                    </a:p>
                    <a:p>
                      <a:pPr algn="l"/>
                      <a:r>
                        <a:rPr lang="bn-BD" sz="28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প্যাটেণ্ট</a:t>
                      </a:r>
                    </a:p>
                    <a:p>
                      <a:pPr algn="l"/>
                      <a:r>
                        <a:rPr lang="bn-BD" sz="28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</a:t>
                      </a:r>
                      <a:endParaRPr lang="en-US" sz="2800" b="1" u="none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8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</a:t>
                      </a:r>
                      <a:r>
                        <a:rPr lang="bn-BD" sz="2800" b="1" u="none" baseline="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স্থায়ী সম্প</a:t>
                      </a:r>
                      <a:r>
                        <a:rPr lang="en-US" sz="2800" b="1" u="none" baseline="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দ</a:t>
                      </a:r>
                      <a:endParaRPr lang="bn-BD" sz="2800" b="1" u="none" baseline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2800" b="1" u="none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66607A4-8E5B-488C-BD83-44AED2E0337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B41819-A0F6-4B3A-8339-6E563A44215F}"/>
              </a:ext>
            </a:extLst>
          </p:cNvPr>
          <p:cNvSpPr txBox="1"/>
          <p:nvPr/>
        </p:nvSpPr>
        <p:spPr>
          <a:xfrm>
            <a:off x="1672568" y="5904720"/>
            <a:ext cx="4580749" cy="646331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স্থায়ী সম্পদ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BDF53F-06DA-4480-9C1C-0DD0F3CF024B}"/>
              </a:ext>
            </a:extLst>
          </p:cNvPr>
          <p:cNvSpPr/>
          <p:nvPr/>
        </p:nvSpPr>
        <p:spPr>
          <a:xfrm>
            <a:off x="10360611" y="5443904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44375"/>
              </p:ext>
            </p:extLst>
          </p:nvPr>
        </p:nvGraphicFramePr>
        <p:xfrm>
          <a:off x="560442" y="448305"/>
          <a:ext cx="1106129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036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541">
                <a:tc>
                  <a:txBody>
                    <a:bodyPr/>
                    <a:lstStyle/>
                    <a:p>
                      <a:pPr algn="l"/>
                      <a:r>
                        <a:rPr lang="bn-BD" sz="24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bn-BD" sz="24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মেয়াদি বিনিয়োগঃ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%বিনিয়োগ/লগ্নি/সঞ্চয়পত্র/প্রাইজ বন্ড/ প্রদত্ত ঋণ               সেভিংসার্টিফিকেট/</a:t>
                      </a:r>
                      <a:r>
                        <a:rPr lang="bn-BD" sz="24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সরকারি</a:t>
                      </a:r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সিকুরিটি/শেয়ার ক্রয়</a:t>
                      </a:r>
                    </a:p>
                    <a:p>
                      <a:pPr algn="l"/>
                      <a:r>
                        <a:rPr lang="bn-BD" sz="24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মোট বিনিয়োগ</a:t>
                      </a:r>
                    </a:p>
                    <a:p>
                      <a:pPr algn="l"/>
                      <a:r>
                        <a:rPr lang="bn-BD" sz="24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 সম্পদঃ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হাতে নগদ/নগদ তহবিল/নগদ উদ্বৃত্ত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ব্যাংকে জমা/ব্যাংক উদ্বৃত্ত/ব্যাংক ব্যালেন্স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দেনাদার/প্রাপ্য হিসাব/পুস্তক ঋন/পাওনা/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বিক্রয়খতিয়ানেরজের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বাদঃসমাপনি কুঋন ও সন্দেহজনকদেনা সঞ্চিতি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প্রাপ্য বিল/প্রাপ্যনোট/প্রাপ্য হুন্ডি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প্রাপ্য আয় 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 খরচাবলি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 আয় সমুহ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অব্য</a:t>
                      </a:r>
                      <a:r>
                        <a:rPr lang="en-US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</a:t>
                      </a:r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হৃত মনিহারি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*******</a:t>
                      </a:r>
                    </a:p>
                    <a:p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(******)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D4DC2C7-95BD-4A13-8216-4CB6B66D647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4671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12079"/>
              </p:ext>
            </p:extLst>
          </p:nvPr>
        </p:nvGraphicFramePr>
        <p:xfrm>
          <a:off x="693175" y="241830"/>
          <a:ext cx="11061290" cy="5887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036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541">
                <a:tc>
                  <a:txBody>
                    <a:bodyPr/>
                    <a:lstStyle/>
                    <a:p>
                      <a:pPr algn="l"/>
                      <a:endParaRPr lang="bn-BD" sz="2400" b="0" u="none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 মজুদ পন্য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 চলতি সম্পদ</a:t>
                      </a:r>
                    </a:p>
                    <a:p>
                      <a:pPr algn="r"/>
                      <a:r>
                        <a:rPr lang="bn-BD" sz="24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চলতি সম্পদ</a:t>
                      </a:r>
                    </a:p>
                    <a:p>
                      <a:pPr algn="l"/>
                      <a:r>
                        <a:rPr lang="bn-BD" sz="24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অলিক সম্পদঃ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বিলম্বিত বিজ্ঞাপন</a:t>
                      </a:r>
                    </a:p>
                    <a:p>
                      <a:pPr algn="l"/>
                      <a:r>
                        <a:rPr lang="bn-BD" sz="2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প্রাথমিক খরচাবলি</a:t>
                      </a:r>
                    </a:p>
                    <a:p>
                      <a:pPr algn="r"/>
                      <a:r>
                        <a:rPr lang="bn-BD" sz="24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মোট অলিক সম্পদ</a:t>
                      </a:r>
                      <a:endParaRPr lang="en-US" sz="2400" b="1" u="none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4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সম্পদ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u="dbl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400" u="dbl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D4DC2C7-95BD-4A13-8216-4CB6B66D647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714D1-9B30-49F5-AE9C-28657266114B}"/>
              </a:ext>
            </a:extLst>
          </p:cNvPr>
          <p:cNvSpPr txBox="1"/>
          <p:nvPr/>
        </p:nvSpPr>
        <p:spPr>
          <a:xfrm>
            <a:off x="2527977" y="1760428"/>
            <a:ext cx="2574966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চলতি সম্পদ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14AD88-0212-484C-9A42-3D9CDCEF31FB}"/>
              </a:ext>
            </a:extLst>
          </p:cNvPr>
          <p:cNvSpPr/>
          <p:nvPr/>
        </p:nvSpPr>
        <p:spPr>
          <a:xfrm>
            <a:off x="10375359" y="1742058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17695-0C18-4D8A-8893-D631B413418B}"/>
              </a:ext>
            </a:extLst>
          </p:cNvPr>
          <p:cNvSpPr txBox="1"/>
          <p:nvPr/>
        </p:nvSpPr>
        <p:spPr>
          <a:xfrm>
            <a:off x="2636133" y="3623640"/>
            <a:ext cx="2574966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সম্পদ</a:t>
            </a:r>
            <a:endParaRPr lang="en-US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7BCD-7E47-47F7-A1B0-8978A137DEA7}"/>
              </a:ext>
            </a:extLst>
          </p:cNvPr>
          <p:cNvSpPr/>
          <p:nvPr/>
        </p:nvSpPr>
        <p:spPr>
          <a:xfrm>
            <a:off x="10395027" y="3634766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6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45711"/>
              </p:ext>
            </p:extLst>
          </p:nvPr>
        </p:nvGraphicFramePr>
        <p:xfrm>
          <a:off x="471948" y="720666"/>
          <a:ext cx="11179277" cy="577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37">
                <a:tc>
                  <a:txBody>
                    <a:bodyPr/>
                    <a:lstStyle/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মালিকানাসত্ত্বওদায়ঃ</a:t>
                      </a:r>
                    </a:p>
                    <a:p>
                      <a:r>
                        <a:rPr lang="bn-BD" sz="2000" b="0" dirty="0">
                          <a:latin typeface="NikoshBAN" pitchFamily="2" charset="0"/>
                          <a:cs typeface="NikoshBAN" pitchFamily="2" charset="0"/>
                        </a:rPr>
                        <a:t>মূলধন (</a:t>
                      </a:r>
                      <a:r>
                        <a:rPr lang="en-US" sz="2000" b="0" dirty="0"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bn-BD" sz="2000" b="0" dirty="0">
                          <a:latin typeface="NikoshBAN" pitchFamily="2" charset="0"/>
                          <a:cs typeface="NikoshBAN" pitchFamily="2" charset="0"/>
                        </a:rPr>
                        <a:t>মাপনী</a:t>
                      </a:r>
                      <a:r>
                        <a:rPr lang="en-US" sz="20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="0" dirty="0">
                          <a:latin typeface="NikoshBAN" pitchFamily="2" charset="0"/>
                          <a:cs typeface="NikoshBAN" pitchFamily="2" charset="0"/>
                        </a:rPr>
                        <a:t>উদ্বৃত্ত)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 মেয়াদি দায়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bn-BD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ব্যাং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 ঋণ/বন্ধকি ঋন</a:t>
                      </a:r>
                      <a:endParaRPr lang="bn-BD" sz="20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0" dirty="0">
                          <a:latin typeface="NikoshBAN" pitchFamily="2" charset="0"/>
                          <a:cs typeface="NikoshBAN" pitchFamily="2" charset="0"/>
                        </a:rPr>
                        <a:t>ঋণ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 পত্র/ডিভেঞ্চার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ঋন/কর্জ/প্রাপ্ত ঋণ</a:t>
                      </a:r>
                      <a:endParaRPr lang="en-US" sz="20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মোট 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মেয়াদী দায়</a:t>
                      </a:r>
                    </a:p>
                    <a:p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স্ব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ল্পমেয়াদী দায়/চলতি দায়ঃ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প্রদেয় হিসাব/পাওনাদার/ব্যবসায়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ঋন/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দেনা/ক্রয়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খতিয়ানের জের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ব্যাংকজমাতিরিক্ত/ব্যাংক ওভার ড্রাফ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ট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/ওডি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প্রদেয় বিল/প্রদেয় নোট/দেয়বিল/প্রদেয়হুন্ডি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বকেয়া খরচ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া</a:t>
                      </a:r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বলি</a:t>
                      </a:r>
                    </a:p>
                    <a:p>
                      <a:r>
                        <a:rPr lang="bn-BD" sz="2000" b="0" baseline="0" dirty="0">
                          <a:latin typeface="NikoshBAN" pitchFamily="2" charset="0"/>
                          <a:cs typeface="NikoshBAN" pitchFamily="2" charset="0"/>
                        </a:rPr>
                        <a:t>অগ্রীমআয় সমুহ/অনুপার্জিত আয়</a:t>
                      </a:r>
                      <a:endParaRPr lang="en-US" sz="20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মোট 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স্ব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ল্পমেয়াদী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দায়/চলতি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মোট দায়</a:t>
                      </a:r>
                      <a:endParaRPr lang="en-US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মালিকানা স্বত্ত্ব ও মোট দায়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endParaRPr lang="bn-BD" sz="20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8130" y="201519"/>
            <a:ext cx="4875469" cy="523220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মালিকানাসত্ত্ব ও দায় নির্নয়ঃ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C00CD-ABF5-45AE-A3EC-18F361852CD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E08A3-AB89-4E8A-A83D-42BC7ACD7E49}"/>
              </a:ext>
            </a:extLst>
          </p:cNvPr>
          <p:cNvSpPr txBox="1"/>
          <p:nvPr/>
        </p:nvSpPr>
        <p:spPr>
          <a:xfrm>
            <a:off x="2606637" y="2930468"/>
            <a:ext cx="2574966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দীর্ঘমেয়াদী দায়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34691-3925-45A1-8505-DBB08EAE0D08}"/>
              </a:ext>
            </a:extLst>
          </p:cNvPr>
          <p:cNvSpPr/>
          <p:nvPr/>
        </p:nvSpPr>
        <p:spPr>
          <a:xfrm>
            <a:off x="8993931" y="2985838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7DC43F-8A22-401E-8B5A-EA26C72CA8A4}"/>
              </a:ext>
            </a:extLst>
          </p:cNvPr>
          <p:cNvSpPr txBox="1"/>
          <p:nvPr/>
        </p:nvSpPr>
        <p:spPr>
          <a:xfrm>
            <a:off x="2237931" y="5437689"/>
            <a:ext cx="2574966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স্বল্পমেয়াদি দায়</a:t>
            </a:r>
            <a:endParaRPr lang="en-US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092EA8-D16C-4D31-B4B1-C7D00094B64D}"/>
              </a:ext>
            </a:extLst>
          </p:cNvPr>
          <p:cNvSpPr/>
          <p:nvPr/>
        </p:nvSpPr>
        <p:spPr>
          <a:xfrm>
            <a:off x="8846448" y="5478311"/>
            <a:ext cx="1084136" cy="39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3BC3E1-D75C-4F27-A263-889F663AD0A3}"/>
              </a:ext>
            </a:extLst>
          </p:cNvPr>
          <p:cNvSpPr txBox="1"/>
          <p:nvPr/>
        </p:nvSpPr>
        <p:spPr>
          <a:xfrm>
            <a:off x="4907374" y="5747407"/>
            <a:ext cx="122795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দায়</a:t>
            </a:r>
            <a:endParaRPr lang="en-US" sz="28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0CAB3C-83DF-408D-BD5C-3DCBF2AA9698}"/>
              </a:ext>
            </a:extLst>
          </p:cNvPr>
          <p:cNvSpPr/>
          <p:nvPr/>
        </p:nvSpPr>
        <p:spPr>
          <a:xfrm>
            <a:off x="10380279" y="5802778"/>
            <a:ext cx="1084136" cy="3325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A97C2C-9B2F-4562-821A-6C9173ECF158}"/>
              </a:ext>
            </a:extLst>
          </p:cNvPr>
          <p:cNvSpPr txBox="1"/>
          <p:nvPr/>
        </p:nvSpPr>
        <p:spPr>
          <a:xfrm>
            <a:off x="1445342" y="6057123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 ও মোট দায়</a:t>
            </a:r>
            <a:endParaRPr lang="en-US" sz="2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D50CC8-5437-47A3-BC1D-D1BC950186B0}"/>
              </a:ext>
            </a:extLst>
          </p:cNvPr>
          <p:cNvSpPr/>
          <p:nvPr/>
        </p:nvSpPr>
        <p:spPr>
          <a:xfrm>
            <a:off x="10350778" y="6176401"/>
            <a:ext cx="1084136" cy="332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8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7220" y="254647"/>
            <a:ext cx="5587202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 মনে রাখার উপায়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C00CD-ABF5-45AE-A3EC-18F361852CD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A97C2C-9B2F-4562-821A-6C9173ECF158}"/>
              </a:ext>
            </a:extLst>
          </p:cNvPr>
          <p:cNvSpPr txBox="1"/>
          <p:nvPr/>
        </p:nvSpPr>
        <p:spPr>
          <a:xfrm>
            <a:off x="888027" y="2676459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সু=সুনাম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16262-F99D-4784-91AC-D7E668F681B6}"/>
              </a:ext>
            </a:extLst>
          </p:cNvPr>
          <p:cNvSpPr txBox="1"/>
          <p:nvPr/>
        </p:nvSpPr>
        <p:spPr>
          <a:xfrm>
            <a:off x="888027" y="1058374"/>
            <a:ext cx="9598075" cy="132343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000" b="1" i="0" u="sng" strike="noStrike" kern="1200" dirty="0">
                <a:solidFill>
                  <a:srgbClr val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সম্পদ পাশে যা বসবে-</a:t>
            </a:r>
            <a:endParaRPr lang="en-US" sz="4000" b="0" i="0" u="sng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 kern="1200" dirty="0">
                <a:solidFill>
                  <a:srgbClr val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১ম বন্ধু বলছে</a:t>
            </a:r>
            <a:r>
              <a:rPr lang="en-US" sz="40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i="0" u="none" strike="noStrike" kern="1200" dirty="0">
                <a:solidFill>
                  <a:srgbClr val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সুভূ আই কবি, ২য় বন্ধুর জবাব: বস দেপ্রাব্যান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757CE4-3D10-4185-9B76-51F564780E3D}"/>
              </a:ext>
            </a:extLst>
          </p:cNvPr>
          <p:cNvSpPr txBox="1"/>
          <p:nvPr/>
        </p:nvSpPr>
        <p:spPr>
          <a:xfrm>
            <a:off x="888027" y="3396712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ভূ= ভূমি ও দালানকোঠা</a:t>
            </a:r>
            <a:endParaRPr lang="en-US" sz="28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2C33E7-F394-4D05-99B8-5885E726E759}"/>
              </a:ext>
            </a:extLst>
          </p:cNvPr>
          <p:cNvSpPr txBox="1"/>
          <p:nvPr/>
        </p:nvSpPr>
        <p:spPr>
          <a:xfrm>
            <a:off x="888027" y="4087663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আ= আসবাবপত্র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EB34B0-16FC-483F-8DAC-20D82A8D091D}"/>
              </a:ext>
            </a:extLst>
          </p:cNvPr>
          <p:cNvSpPr txBox="1"/>
          <p:nvPr/>
        </p:nvSpPr>
        <p:spPr>
          <a:xfrm>
            <a:off x="888027" y="4724050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ই= ইজারা সম্পত্তি</a:t>
            </a:r>
            <a:endParaRPr lang="en-US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5E8FB-ACEB-48EA-94A4-9DFDDDA175E8}"/>
              </a:ext>
            </a:extLst>
          </p:cNvPr>
          <p:cNvSpPr txBox="1"/>
          <p:nvPr/>
        </p:nvSpPr>
        <p:spPr>
          <a:xfrm>
            <a:off x="888027" y="5360437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ক=কলকব্জা ও যন্ত্রপাতি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93A961-39F2-4A2F-984E-55900E32FF90}"/>
              </a:ext>
            </a:extLst>
          </p:cNvPr>
          <p:cNvSpPr txBox="1"/>
          <p:nvPr/>
        </p:nvSpPr>
        <p:spPr>
          <a:xfrm>
            <a:off x="4836603" y="2614363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= বকেয়া আয়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CDCEF8-9C37-47EA-B74C-A21600CFB603}"/>
              </a:ext>
            </a:extLst>
          </p:cNvPr>
          <p:cNvSpPr txBox="1"/>
          <p:nvPr/>
        </p:nvSpPr>
        <p:spPr>
          <a:xfrm>
            <a:off x="888027" y="5985732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 = বিনিয়োগ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79141-9C4B-4B11-BE1B-924586155C70}"/>
              </a:ext>
            </a:extLst>
          </p:cNvPr>
          <p:cNvSpPr txBox="1"/>
          <p:nvPr/>
        </p:nvSpPr>
        <p:spPr>
          <a:xfrm>
            <a:off x="4897156" y="3389386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 = অগ্রিম খরচ</a:t>
            </a:r>
            <a:endParaRPr lang="en-US" sz="28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606F06-A269-4B4B-8747-5841024CA49A}"/>
              </a:ext>
            </a:extLst>
          </p:cNvPr>
          <p:cNvSpPr txBox="1"/>
          <p:nvPr/>
        </p:nvSpPr>
        <p:spPr>
          <a:xfrm>
            <a:off x="4875699" y="4116828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 = সমাপনী মজুদপণ্য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2D0202-485C-4883-A341-E24A69B058F9}"/>
              </a:ext>
            </a:extLst>
          </p:cNvPr>
          <p:cNvSpPr txBox="1"/>
          <p:nvPr/>
        </p:nvSpPr>
        <p:spPr>
          <a:xfrm>
            <a:off x="4875699" y="4753215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দে = দেনাদার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7222CB-9EEC-43C7-BE56-AEDDF399713C}"/>
              </a:ext>
            </a:extLst>
          </p:cNvPr>
          <p:cNvSpPr txBox="1"/>
          <p:nvPr/>
        </p:nvSpPr>
        <p:spPr>
          <a:xfrm>
            <a:off x="4875699" y="5389602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 = প্রাপ্য বিল</a:t>
            </a:r>
            <a:endParaRPr 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ACC71C-E5CC-42E9-B641-7EDA8EA658E9}"/>
              </a:ext>
            </a:extLst>
          </p:cNvPr>
          <p:cNvSpPr txBox="1"/>
          <p:nvPr/>
        </p:nvSpPr>
        <p:spPr>
          <a:xfrm>
            <a:off x="4875699" y="6014897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 =ব্যাংকে জমা</a:t>
            </a:r>
            <a:endParaRPr lang="en-US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13CBB-0C0F-4736-B3A7-64F20E2A2171}"/>
              </a:ext>
            </a:extLst>
          </p:cNvPr>
          <p:cNvSpPr txBox="1"/>
          <p:nvPr/>
        </p:nvSpPr>
        <p:spPr>
          <a:xfrm>
            <a:off x="8164335" y="2614363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= নগদ তহবিল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106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586" y="200605"/>
            <a:ext cx="5140943" cy="52322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সংক্ষেপে মনে রাখার উপায়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C00CD-ABF5-45AE-A3EC-18F361852CD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A97C2C-9B2F-4562-821A-6C9173ECF158}"/>
              </a:ext>
            </a:extLst>
          </p:cNvPr>
          <p:cNvSpPr txBox="1"/>
          <p:nvPr/>
        </p:nvSpPr>
        <p:spPr>
          <a:xfrm>
            <a:off x="888027" y="3559862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 = মূলধন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16262-F99D-4784-91AC-D7E668F681B6}"/>
              </a:ext>
            </a:extLst>
          </p:cNvPr>
          <p:cNvSpPr txBox="1"/>
          <p:nvPr/>
        </p:nvSpPr>
        <p:spPr>
          <a:xfrm>
            <a:off x="773933" y="813948"/>
            <a:ext cx="6825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 ও দায়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 kern="1200" dirty="0">
                <a:solidFill>
                  <a:srgbClr val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মূসঋ পাপ্রব্যাব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757CE4-3D10-4185-9B76-51F564780E3D}"/>
              </a:ext>
            </a:extLst>
          </p:cNvPr>
          <p:cNvSpPr txBox="1"/>
          <p:nvPr/>
        </p:nvSpPr>
        <p:spPr>
          <a:xfrm>
            <a:off x="888027" y="4280115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 = সঞ্চিতি</a:t>
            </a:r>
            <a:endParaRPr lang="en-US" sz="28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2C33E7-F394-4D05-99B8-5885E726E759}"/>
              </a:ext>
            </a:extLst>
          </p:cNvPr>
          <p:cNvSpPr txBox="1"/>
          <p:nvPr/>
        </p:nvSpPr>
        <p:spPr>
          <a:xfrm>
            <a:off x="4871093" y="3312747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ঋ = ঋণ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EB34B0-16FC-483F-8DAC-20D82A8D091D}"/>
              </a:ext>
            </a:extLst>
          </p:cNvPr>
          <p:cNvSpPr txBox="1"/>
          <p:nvPr/>
        </p:nvSpPr>
        <p:spPr>
          <a:xfrm>
            <a:off x="4871093" y="3949134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 = পাওনাদার</a:t>
            </a:r>
            <a:endParaRPr lang="en-US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5E8FB-ACEB-48EA-94A4-9DFDDDA175E8}"/>
              </a:ext>
            </a:extLst>
          </p:cNvPr>
          <p:cNvSpPr txBox="1"/>
          <p:nvPr/>
        </p:nvSpPr>
        <p:spPr>
          <a:xfrm>
            <a:off x="4871093" y="4585521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 = প্রদেয় বিল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93A961-39F2-4A2F-984E-55900E32FF90}"/>
              </a:ext>
            </a:extLst>
          </p:cNvPr>
          <p:cNvSpPr txBox="1"/>
          <p:nvPr/>
        </p:nvSpPr>
        <p:spPr>
          <a:xfrm>
            <a:off x="8184237" y="3265292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= বকেয়া খরচ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CDCEF8-9C37-47EA-B74C-A21600CFB603}"/>
              </a:ext>
            </a:extLst>
          </p:cNvPr>
          <p:cNvSpPr txBox="1"/>
          <p:nvPr/>
        </p:nvSpPr>
        <p:spPr>
          <a:xfrm>
            <a:off x="4871093" y="5210816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 = ব্যাংক জমাতিরিক্ত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79141-9C4B-4B11-BE1B-924586155C70}"/>
              </a:ext>
            </a:extLst>
          </p:cNvPr>
          <p:cNvSpPr txBox="1"/>
          <p:nvPr/>
        </p:nvSpPr>
        <p:spPr>
          <a:xfrm>
            <a:off x="8244790" y="4040315"/>
            <a:ext cx="3087331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u="none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 = অগ্রিম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280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257A22-F356-45BB-ACB0-0DEA47B06A4D}"/>
              </a:ext>
            </a:extLst>
          </p:cNvPr>
          <p:cNvGrpSpPr/>
          <p:nvPr/>
        </p:nvGrpSpPr>
        <p:grpSpPr>
          <a:xfrm>
            <a:off x="564953" y="2703878"/>
            <a:ext cx="3621671" cy="2388263"/>
            <a:chOff x="564953" y="2703878"/>
            <a:chExt cx="3621671" cy="238826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9C52F1F-9125-42E7-9ED5-F7041BF2E608}"/>
                </a:ext>
              </a:extLst>
            </p:cNvPr>
            <p:cNvSpPr txBox="1"/>
            <p:nvPr/>
          </p:nvSpPr>
          <p:spPr>
            <a:xfrm>
              <a:off x="888027" y="2703878"/>
              <a:ext cx="3087331" cy="52322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i="0" u="none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মালিকানাস্বত্ব</a:t>
              </a:r>
              <a:endParaRPr lang="en-US" sz="2800" b="1" dirty="0"/>
            </a:p>
          </p:txBody>
        </p:sp>
        <p:sp>
          <p:nvSpPr>
            <p:cNvPr id="6" name="Double Bracket 5">
              <a:extLst>
                <a:ext uri="{FF2B5EF4-FFF2-40B4-BE49-F238E27FC236}">
                  <a16:creationId xmlns:a16="http://schemas.microsoft.com/office/drawing/2014/main" id="{DD8773CD-B659-46EC-B829-D727F916A264}"/>
                </a:ext>
              </a:extLst>
            </p:cNvPr>
            <p:cNvSpPr/>
            <p:nvPr/>
          </p:nvSpPr>
          <p:spPr>
            <a:xfrm>
              <a:off x="564953" y="2965488"/>
              <a:ext cx="3621671" cy="2126653"/>
            </a:xfrm>
            <a:prstGeom prst="bracketPair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D577054-6286-4462-93DE-8CC737477F24}"/>
              </a:ext>
            </a:extLst>
          </p:cNvPr>
          <p:cNvGrpSpPr/>
          <p:nvPr/>
        </p:nvGrpSpPr>
        <p:grpSpPr>
          <a:xfrm>
            <a:off x="4674374" y="2400736"/>
            <a:ext cx="6825381" cy="3504118"/>
            <a:chOff x="4674374" y="2400736"/>
            <a:chExt cx="6825381" cy="35041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86D0999-CD81-4287-91DF-3551E301D305}"/>
                </a:ext>
              </a:extLst>
            </p:cNvPr>
            <p:cNvSpPr txBox="1"/>
            <p:nvPr/>
          </p:nvSpPr>
          <p:spPr>
            <a:xfrm>
              <a:off x="6414758" y="2427806"/>
              <a:ext cx="3223647" cy="52322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i="0" u="none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দায়</a:t>
              </a:r>
              <a:endParaRPr lang="en-US" sz="2800" b="1" dirty="0"/>
            </a:p>
          </p:txBody>
        </p:sp>
        <p:sp>
          <p:nvSpPr>
            <p:cNvPr id="29" name="Double Bracket 28">
              <a:extLst>
                <a:ext uri="{FF2B5EF4-FFF2-40B4-BE49-F238E27FC236}">
                  <a16:creationId xmlns:a16="http://schemas.microsoft.com/office/drawing/2014/main" id="{824261A9-A5F7-4476-AFAF-4B29F97E85AB}"/>
                </a:ext>
              </a:extLst>
            </p:cNvPr>
            <p:cNvSpPr/>
            <p:nvPr/>
          </p:nvSpPr>
          <p:spPr>
            <a:xfrm>
              <a:off x="4674374" y="2400736"/>
              <a:ext cx="6825381" cy="3504118"/>
            </a:xfrm>
            <a:prstGeom prst="bracketPair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61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cfd607d7f80c978f7a912c6a80d35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1984" y="836712"/>
            <a:ext cx="4182616" cy="309634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836712"/>
            <a:ext cx="3823320" cy="309634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423592" y="4292526"/>
            <a:ext cx="280831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 করা হচ্ছে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4072" y="4293096"/>
            <a:ext cx="280831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98602C-3E00-4B37-8469-76EFEA8A722B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304" y="557488"/>
            <a:ext cx="4495800" cy="62484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NikoshBAN" pitchFamily="2" charset="0"/>
                <a:cs typeface="NikoshBAN" pitchFamily="2" charset="0"/>
              </a:rPr>
              <a:t>মূল্যায়ন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25" y="1843546"/>
            <a:ext cx="10680290" cy="31856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১। ক্রয় ও বিক্রয় থেকে কারবারি বাট্রা যোগ হবে না বিয়োগ হবে? 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২। ক্রয় ও নিট ক্রয়ের মধ্যে পার্থক্য কি ? 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৩। নিট বিক্রয় কিভাবে পাব ? 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৪। সমাপনি মজুদ পণ্য কোথায় দেখান হয় ? 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৫। মোট মুনাফা নির্ণের সূত্র কি?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8705D-724C-4499-9C39-695E1667A2F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7316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25A1DA-7499-4CF9-A79E-762ABB1766F7}"/>
              </a:ext>
            </a:extLst>
          </p:cNvPr>
          <p:cNvSpPr txBox="1"/>
          <p:nvPr/>
        </p:nvSpPr>
        <p:spPr>
          <a:xfrm>
            <a:off x="6924487" y="70699"/>
            <a:ext cx="3178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4CE4DB-9DE4-4818-910C-7354A3BAEBCE}"/>
              </a:ext>
            </a:extLst>
          </p:cNvPr>
          <p:cNvSpPr/>
          <p:nvPr/>
        </p:nvSpPr>
        <p:spPr>
          <a:xfrm>
            <a:off x="207210" y="80317"/>
            <a:ext cx="11965921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BA2D6C-F624-457F-B707-627AAB7BF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78353"/>
              </p:ext>
            </p:extLst>
          </p:nvPr>
        </p:nvGraphicFramePr>
        <p:xfrm>
          <a:off x="449948" y="825428"/>
          <a:ext cx="7661665" cy="5822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7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বিবরন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খ.পৃ.</a:t>
                      </a:r>
                      <a:r>
                        <a:rPr lang="en-US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1430338" algn="l"/>
                        </a:tabLst>
                      </a:pP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ডেবিট টাকা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74700"/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304">
                <a:tc>
                  <a:txBody>
                    <a:bodyPr/>
                    <a:lstStyle/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 ও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তহবিল</a:t>
                      </a:r>
                      <a:endParaRPr lang="en-US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আসবাপত্র</a:t>
                      </a:r>
                      <a:endParaRPr lang="en-US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হিসাব</a:t>
                      </a:r>
                      <a:endParaRPr lang="en-US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অগ্রীম বীমা সেলামি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১২%বন্ডে বিনিয়োগ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(০১/০৭/২০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 জমাতিরিক্ত উত্তোলন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অতিরিক্ত মূল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 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(০১/০৭/২০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en-US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বিলম্বিত 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বিজ্ঞাপন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আয়কর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বেতন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সাধারন সঞ্চিতি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</a:t>
                      </a:r>
                      <a:endParaRPr lang="en-US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২০০০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১৮০০০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১০০০০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২০০০০০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৪০০০</a:t>
                      </a:r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 </a:t>
                      </a:r>
                    </a:p>
                    <a:p>
                      <a:r>
                        <a:rPr lang="en-US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="0" u="none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৩০০০০</a:t>
                      </a:r>
                    </a:p>
                    <a:p>
                      <a:r>
                        <a:rPr lang="bn-BD" sz="2400" b="0" u="none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২৭৯০০০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২২০০০০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৭৮০০</a:t>
                      </a: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২৩২০০</a:t>
                      </a:r>
                    </a:p>
                    <a:p>
                      <a:endParaRPr lang="bn-BD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২৭৯০০০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10D1551-A361-416B-AD98-B61ACE55E14A}"/>
              </a:ext>
            </a:extLst>
          </p:cNvPr>
          <p:cNvSpPr/>
          <p:nvPr/>
        </p:nvSpPr>
        <p:spPr>
          <a:xfrm>
            <a:off x="8434383" y="1818655"/>
            <a:ext cx="3738748" cy="4893647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 তথ্যাবলী:-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সমাপনি মজুদ পণ্য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৩০৫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০০ টাকা।</a:t>
            </a:r>
          </a:p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জীবনবিমা প্রিমিয়াম প্রদান ৫০০০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হিসাভুক্ত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২টি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১০০০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টাকার নোট নষ্ট হয়ে গিয়েছে যা হিসাব ভুক্ত করা প্রয়োজন।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বিনিয়োগের সুদ অনাদায়ী রয়েছে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উপর্যুক্ত তথ্য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 মোট চলতি দায়ের পরিমান নি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র্ণয়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নিট মুনাফা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৪০৫০০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 মালিকানাস্বত্ত্ব বিবর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ণী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 কর?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কালের শেষ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তারিখে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মোট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সম্পদের পরিমান নি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র্ণয়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DBDA73-A619-4059-A2F8-2BC680570387}"/>
              </a:ext>
            </a:extLst>
          </p:cNvPr>
          <p:cNvSpPr txBox="1"/>
          <p:nvPr/>
        </p:nvSpPr>
        <p:spPr>
          <a:xfrm>
            <a:off x="353645" y="117629"/>
            <a:ext cx="7661664" cy="83099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 </a:t>
            </a: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৩১শে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ডিসেম্বর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</a:t>
            </a:r>
          </a:p>
        </p:txBody>
      </p:sp>
    </p:spTree>
    <p:extLst>
      <p:ext uri="{BB962C8B-B14F-4D97-AF65-F5344CB8AC3E}">
        <p14:creationId xmlns:p14="http://schemas.microsoft.com/office/powerpoint/2010/main" val="7566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78" y="53554"/>
            <a:ext cx="8789823" cy="656314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91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19" y="4082934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6160" y="35184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9273" y="25401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5947" y="6088748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4937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2228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17AA1A-C758-4558-8564-8042EDA83104}"/>
              </a:ext>
            </a:extLst>
          </p:cNvPr>
          <p:cNvSpPr/>
          <p:nvPr/>
        </p:nvSpPr>
        <p:spPr>
          <a:xfrm>
            <a:off x="1461790" y="26763"/>
            <a:ext cx="10634960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9148" y="309440"/>
            <a:ext cx="8169033" cy="57053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676408" y="6180889"/>
            <a:ext cx="280831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8927A2-375A-4FB6-B5F5-DED408BD3C6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34812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BB80B-BA52-4176-A498-39D889A4B890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DAE1473-7C33-46BA-8141-25E063A7CCBF}"/>
              </a:ext>
            </a:extLst>
          </p:cNvPr>
          <p:cNvSpPr/>
          <p:nvPr/>
        </p:nvSpPr>
        <p:spPr>
          <a:xfrm>
            <a:off x="1099276" y="709900"/>
            <a:ext cx="8674308" cy="1622687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966A08F-3FEE-4DE6-A45F-E08FE35A7653}"/>
              </a:ext>
            </a:extLst>
          </p:cNvPr>
          <p:cNvSpPr txBox="1">
            <a:spLocks/>
          </p:cNvSpPr>
          <p:nvPr/>
        </p:nvSpPr>
        <p:spPr>
          <a:xfrm>
            <a:off x="339213" y="2448732"/>
            <a:ext cx="11663776" cy="3998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vert="horz" lIns="195943"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</a:p>
          <a:p>
            <a:pPr algn="ctr"/>
            <a:endParaRPr lang="en-US" sz="3600" b="1" spc="54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  <a:r>
              <a:rPr lang="en-US" sz="115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আর্থিক বিবরণী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EADD92-E419-4E2A-9301-BF261D8056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3" y="2448732"/>
            <a:ext cx="3335338" cy="41191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6989758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11" y="115661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3" name="Rectangle 2"/>
          <p:cNvSpPr/>
          <p:nvPr/>
        </p:nvSpPr>
        <p:spPr>
          <a:xfrm>
            <a:off x="387927" y="249382"/>
            <a:ext cx="11615061" cy="64657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BE0ED-671F-4A29-9BDC-AB7EA948B62A}"/>
              </a:ext>
            </a:extLst>
          </p:cNvPr>
          <p:cNvSpPr/>
          <p:nvPr/>
        </p:nvSpPr>
        <p:spPr>
          <a:xfrm>
            <a:off x="797622" y="392071"/>
            <a:ext cx="10826101" cy="4457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194" y="606711"/>
            <a:ext cx="1065761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75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35617" y="1719648"/>
            <a:ext cx="107185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/>
                <a:cs typeface="NikoshBAN" pitchFamily="2" charset="0"/>
              </a:rPr>
              <a:t>  </a:t>
            </a:r>
            <a:r>
              <a:rPr lang="bn-BD" sz="4000" dirty="0">
                <a:latin typeface="Arial"/>
                <a:cs typeface="NikoshBAN" pitchFamily="2" charset="0"/>
              </a:rPr>
              <a:t>১।</a:t>
            </a:r>
            <a:r>
              <a:rPr lang="en-US" sz="4000" dirty="0">
                <a:latin typeface="Arial"/>
                <a:cs typeface="NikoshBAN" pitchFamily="2" charset="0"/>
              </a:rPr>
              <a:t> আর্থিক বিবরণীর সঙ্গা বলতে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২।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Arial"/>
                <a:cs typeface="NikoshBAN" pitchFamily="2" charset="0"/>
              </a:rPr>
              <a:t>আর্থিক বিবরণীর প্রকারভেদ বলতে পারবে।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৩।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নিট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ক্রয়মূল্য ও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বিক্রয়মূল্য নির্ণয় করতে পারবে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৪। নিট দেনাদারের পরিমাণ বের করতে পারবে।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৫। আর্থিক অবস্থার বিবরণী প্রস্তুত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4608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90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2BE56-B448-4251-8BEA-D8D41445D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5" y="1660265"/>
            <a:ext cx="11288006" cy="4888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F43A6-A280-4515-8946-B680B6AEE70C}"/>
              </a:ext>
            </a:extLst>
          </p:cNvPr>
          <p:cNvSpPr txBox="1"/>
          <p:nvPr/>
        </p:nvSpPr>
        <p:spPr>
          <a:xfrm>
            <a:off x="693174" y="648933"/>
            <a:ext cx="1082531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আর্থিক বিবরণী</a:t>
            </a:r>
          </a:p>
        </p:txBody>
      </p:sp>
    </p:spTree>
    <p:extLst>
      <p:ext uri="{BB962C8B-B14F-4D97-AF65-F5344CB8AC3E}">
        <p14:creationId xmlns:p14="http://schemas.microsoft.com/office/powerpoint/2010/main" val="308193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5872" y="1809598"/>
            <a:ext cx="573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0373" y="530942"/>
            <a:ext cx="10604091" cy="5632311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আন্তর্জাতিক হিসাব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-০১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অনুযায়ী আর্থিক বিবরণী ৫ টি অং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 প্রস্তুত করা হয়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১.বিশদ আয়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২.মালিকানাস্বত্ব</a:t>
            </a:r>
            <a:r>
              <a:rPr lang="bn-BD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৩.আর্থিক অবস্থার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৪.নগদ প্রবাহ 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৫.আর্থিক অবস্থার বিবরণীতে ব্যবহৃত প্রয়োজনীয় নোট ও গুরুত্বপূর্ণ হিসাবের নীতিমালা।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2711" y="6042091"/>
            <a:ext cx="8291264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 ও দশম শ্রেণিতে প্রথম ৩টি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আলোচ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 করা হয়।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uble Brace 8"/>
          <p:cNvSpPr/>
          <p:nvPr/>
        </p:nvSpPr>
        <p:spPr>
          <a:xfrm>
            <a:off x="1000436" y="2081982"/>
            <a:ext cx="4953000" cy="1929579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2C2022-1027-4774-96D6-EE76E7C5B4DB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227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2BE56-B448-4251-8BEA-D8D41445DE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03" b="71747"/>
          <a:stretch/>
        </p:blipFill>
        <p:spPr>
          <a:xfrm>
            <a:off x="693174" y="1572263"/>
            <a:ext cx="9379974" cy="9233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F43A6-A280-4515-8946-B680B6AEE70C}"/>
              </a:ext>
            </a:extLst>
          </p:cNvPr>
          <p:cNvSpPr txBox="1"/>
          <p:nvPr/>
        </p:nvSpPr>
        <p:spPr>
          <a:xfrm>
            <a:off x="693174" y="648933"/>
            <a:ext cx="1082531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বিশদ আয় বিবরণী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7D6A24-4D9D-4A4C-9BAE-D60BCB8ED4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06" b="1442"/>
          <a:stretch/>
        </p:blipFill>
        <p:spPr>
          <a:xfrm>
            <a:off x="461829" y="4631779"/>
            <a:ext cx="11288006" cy="11888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C42F44-6169-4477-9640-C8EEEB2110E0}"/>
              </a:ext>
            </a:extLst>
          </p:cNvPr>
          <p:cNvSpPr txBox="1"/>
          <p:nvPr/>
        </p:nvSpPr>
        <p:spPr>
          <a:xfrm>
            <a:off x="736513" y="2418137"/>
            <a:ext cx="1056075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১ম ধাপ= নিট বিক্রয়-বিক্রীত পণ্যের ব্যয়=মোট মুনাফা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E74661-C0D5-4BBA-9135-2D35391CB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3" r="4867" b="43614"/>
          <a:stretch/>
        </p:blipFill>
        <p:spPr>
          <a:xfrm>
            <a:off x="736513" y="3183711"/>
            <a:ext cx="10738638" cy="7874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E9F7EB-3DB6-491C-81F8-057D33870688}"/>
              </a:ext>
            </a:extLst>
          </p:cNvPr>
          <p:cNvSpPr txBox="1"/>
          <p:nvPr/>
        </p:nvSpPr>
        <p:spPr>
          <a:xfrm>
            <a:off x="736513" y="3820433"/>
            <a:ext cx="1082531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২য় ধাপ= মোট মুনাফা-পরিচালন ব্যয়=পরিচালন মুনাফা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9FF309-E7C0-46E2-8459-5FA4085350FC}"/>
              </a:ext>
            </a:extLst>
          </p:cNvPr>
          <p:cNvSpPr txBox="1"/>
          <p:nvPr/>
        </p:nvSpPr>
        <p:spPr>
          <a:xfrm>
            <a:off x="405118" y="5776421"/>
            <a:ext cx="11381766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৩য় ধাপ= (পরিচালন মুনাফা+ অন্যান্য আয়)- অন্যান্য ব্যয়= নিট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145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1629</Words>
  <Application>Microsoft Office PowerPoint</Application>
  <PresentationFormat>Widescreen</PresentationFormat>
  <Paragraphs>711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NikoshBAN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কাজ-১</vt:lpstr>
      <vt:lpstr>নিম্নের তথ্যের মাধ্যেমে নিট দেনাদার ও অনাদায়ী পাওনা নির্ণয় কর:- </vt:lpstr>
      <vt:lpstr>সমাধানঃ ক) নিট অনাদায়ী পাওনা নির্ণয় (এই অংশ , বিশদ আয় বিবরনীতে লিপিবদ্ধ হবে।) নোট-৩ </vt:lpstr>
      <vt:lpstr>খ) নিট দেনাদার নির্ণয় (এই অংশ,  আর্থিক অবস্থার বিবরণীতে যাবে।)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 Ali</dc:creator>
  <cp:lastModifiedBy>Irfan Ali</cp:lastModifiedBy>
  <cp:revision>294</cp:revision>
  <dcterms:created xsi:type="dcterms:W3CDTF">2020-06-12T14:08:59Z</dcterms:created>
  <dcterms:modified xsi:type="dcterms:W3CDTF">2020-07-08T19:50:29Z</dcterms:modified>
</cp:coreProperties>
</file>