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71" r:id="rId3"/>
    <p:sldId id="259" r:id="rId4"/>
    <p:sldId id="256" r:id="rId5"/>
    <p:sldId id="257" r:id="rId6"/>
    <p:sldId id="261" r:id="rId7"/>
    <p:sldId id="262" r:id="rId8"/>
    <p:sldId id="263" r:id="rId9"/>
    <p:sldId id="265" r:id="rId10"/>
    <p:sldId id="272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1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1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0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4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5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1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5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8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2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981075"/>
            <a:ext cx="38100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bn-BD" sz="8800" dirty="0" smtClean="0"/>
              <a:t>শুভেচ্ছা</a:t>
            </a:r>
            <a:endParaRPr lang="en-US" sz="8800" dirty="0"/>
          </a:p>
        </p:txBody>
      </p:sp>
      <p:pic>
        <p:nvPicPr>
          <p:cNvPr id="3" name="Picture 4" descr="C:\Users\DOEL\Desktop\f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12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729037"/>
            <a:ext cx="4648200" cy="32813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9037"/>
            <a:ext cx="44958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8113"/>
            <a:ext cx="8382000" cy="792162"/>
          </a:xfrm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           মূল্যায়ন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5375"/>
            <a:ext cx="9144000" cy="3852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 । পুঁজি বাজার কাকে বলে ?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 ।শেয়ার বাজার কী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 ।শেয়ার বাজার ও স্ট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এক্সচেঞ্জ  কি একই ? </a:t>
            </a: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 ।প্রাইমারি শেয়ার ও মাধ্যমিক শেয়ার এর মধ্যে পার্থক্য কী ?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725" y="4191000"/>
            <a:ext cx="40767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7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715962"/>
          </a:xfrm>
        </p:spPr>
        <p:txBody>
          <a:bodyPr>
            <a:noAutofit/>
          </a:bodyPr>
          <a:lstStyle/>
          <a:p>
            <a:pPr algn="l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   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সিরাজ সাহেব একজন কলেজ শিক্ষক । স্টকএক্সচেঞ্জ নিবন্ধিত হাউজের মাধ্যমে তিনি একটি প্রতিষ্ঠিত কোম্পানির  কিছু শেয়ার ক্রয় করেন । অন্যদিকে তাঁর বন্ধু আমিন সাহেব আবেদনের পরিপ্রেক্ষিতে লটারির মাধ্যমে একটি মোবাইল ফোন কোম্পানির শেয়ার ক্রয় করে বেশ লাভবান হন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9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> 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। পুঁজি বাজার কী ?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 । মাধ্যমিক শেয়ারের বাজারই প্রকৃত শেয়ার বাজার – ব্যাখ্য কর ।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 ।সিরাজ সাহেবের ক্রয়কৃত শেয়ার কোন ধরনের ? ব্যাখ্যা কর । 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৪ ।সিরাজ সাহেব এবং আমিন সাহেবের ক্রয়কৃত শেয়ার কি একই ? তোমার মতামত দাও 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5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172200" cy="1066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447800"/>
            <a:ext cx="61722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4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3848" y="685800"/>
            <a:ext cx="3394209" cy="1524000"/>
          </a:xfrm>
        </p:spPr>
        <p:txBody>
          <a:bodyPr>
            <a:noAutofit/>
          </a:bodyPr>
          <a:lstStyle/>
          <a:p>
            <a:pPr algn="l"/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7055906" cy="33504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শ্যামল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কানকিরহাট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226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OEL\Desktop\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04800"/>
            <a:ext cx="6019800" cy="2514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শ্রেণি দ্বাদশ  </a:t>
            </a:r>
          </a:p>
          <a:p>
            <a:pPr marL="0" indent="0"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অর্থনীতি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য় পত্র ।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213"/>
            <a:ext cx="7772400" cy="990599"/>
          </a:xfrm>
        </p:spPr>
        <p:txBody>
          <a:bodyPr>
            <a:normAutofit/>
          </a:bodyPr>
          <a:lstStyle/>
          <a:p>
            <a:r>
              <a:rPr lang="bn-BD" dirty="0" smtClean="0"/>
              <a:t>পাঠ</a:t>
            </a:r>
            <a:r>
              <a:rPr lang="en-US" dirty="0" smtClean="0"/>
              <a:t> </a:t>
            </a:r>
            <a:r>
              <a:rPr lang="bn-BD" dirty="0" smtClean="0"/>
              <a:t>শিরোনাম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1143000"/>
            <a:ext cx="8458200" cy="4876800"/>
          </a:xfrm>
        </p:spPr>
        <p:txBody>
          <a:bodyPr>
            <a:normAutofit/>
          </a:bodyPr>
          <a:lstStyle/>
          <a:p>
            <a:pPr algn="l"/>
            <a:r>
              <a:rPr lang="bn-BD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পুঁজিবাজার [ শেয়ার মার্কেট ]        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00325"/>
            <a:ext cx="8915400" cy="418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DOEL\Desktop\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876426"/>
            <a:ext cx="3124201" cy="990599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   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867025"/>
            <a:ext cx="9144000" cy="3981450"/>
          </a:xfrm>
        </p:spPr>
        <p:txBody>
          <a:bodyPr>
            <a:noAutofit/>
          </a:bodyPr>
          <a:lstStyle/>
          <a:p>
            <a:pPr algn="l"/>
            <a:r>
              <a:rPr lang="bn-BD" sz="4000" dirty="0" smtClean="0">
                <a:solidFill>
                  <a:schemeClr val="tx1"/>
                </a:solidFill>
              </a:rPr>
              <a:t>১ ।পুঁজি বাজারের ধারনা ব্যাখ্যা করতে পারবে । 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</a:rPr>
              <a:t>২ । শেয়ার মার্কেটের ধারনা ব্যাখ্যা করতে পারবে । 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</a:rPr>
              <a:t>৩ । প্রাথমিক শেয়ারের সাথে সেকেন্ডারি শেয়ারের তুলনা করতে পারবে । </a:t>
            </a:r>
            <a:endParaRPr lang="bn-BD" sz="4000" dirty="0">
              <a:solidFill>
                <a:schemeClr val="tx1"/>
              </a:solidFill>
            </a:endParaRPr>
          </a:p>
          <a:p>
            <a:pPr algn="l"/>
            <a:r>
              <a:rPr lang="bn-BD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6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386389" cy="1371599"/>
          </a:xfrm>
        </p:spPr>
        <p:txBody>
          <a:bodyPr>
            <a:noAutofit/>
          </a:bodyPr>
          <a:lstStyle/>
          <a:p>
            <a:pPr algn="l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পুঁজিবাজার /মূলধন বাজার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2" y="1219200"/>
            <a:ext cx="4548188" cy="3200399"/>
          </a:xfrm>
        </p:spPr>
        <p:txBody>
          <a:bodyPr>
            <a:noAutofit/>
          </a:bodyPr>
          <a:lstStyle/>
          <a:p>
            <a:pPr algn="l"/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 মেয়াদি ঋণযোগ্য তহবিলের বাজারকে পুঁজিবাজার বা মূলধন বাজার বলে 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419600"/>
            <a:ext cx="4572000" cy="29194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4572000" cy="2919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6799"/>
            <a:ext cx="4572000" cy="3352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65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6300" y="533400"/>
            <a:ext cx="7543800" cy="685800"/>
          </a:xfrm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শেয়ার মার্কেট / স্টকএক্সচেঞ্জ  </a:t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76300"/>
            <a:ext cx="8686800" cy="5753100"/>
          </a:xfrm>
        </p:spPr>
        <p:txBody>
          <a:bodyPr>
            <a:normAutofit/>
          </a:bodyPr>
          <a:lstStyle/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বাজারে তালিকাভুক্ত সরকারি ও বেসরকারি কোম্পানির শেয়ার ও ঋণপত্র ক্রয় বিক্রয় হয় তাকে শেয়ার বা স্টক এক্সচেঞ্জ বলে । ব্রিটিশ অর্থনীনিতে শেয়ার বাজার এবং আমেরিকান অর্থনীতিতে স্টক এক্স চেঞ্জ বলা হয় । </a:t>
            </a:r>
          </a:p>
          <a:p>
            <a:pPr algn="l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শেয়ারঃ কোম্পানির অনুমদিত মূলধনের এক একটি অংশ কে শেয়ার বলে 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68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শেয়ারের শ্রেণি বিভাগ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প্রাথমিক শেয়ার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68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। সংজ্ঞাঃ  কোন কোম্পানি বাজারে প্রথম যে শেয়ার ছাড়ে , তাকে প্রাথমিক শেয়ার বলে । </a:t>
            </a:r>
          </a:p>
          <a:p>
            <a:pPr marL="0" indent="0">
              <a:buNone/>
            </a:pP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। ঝুঁকিঃ প্রাথমিক শেয়রে ঝুঁকি কম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মাধ্যমিক শেয়ার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768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 । প্রাথমিক  শেয়ারের মালিকরা যখন তাদের শেয়ার বিক্রয় করে নগদ অর্থ লাভ করে ,তখন ঐ শেয়ার মাধ্যমিক শেয়ারে রুপান্তিরিত হয় । </a:t>
            </a:r>
          </a:p>
          <a:p>
            <a:pPr marL="0" indent="0">
              <a:buNone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 ।এ  শেয়ারে ঝুঁকি সর্বদা বিদ্যমান আবার মুনাফার সম্ভাবনা ও অধিক থাকে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4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3 .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দাম নির্ধারনঃ এ শেয়ারে স্টক এক্সচেঞ্জের  নীতিমালা অনুযায়ী কোম্পানি দাম নির্ধারণ করে ।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 ।হাত বদলঃ এ শেয়ার কোম্পানির নিকট হতে একবার মাত্র হাত বদল হয়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038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 । এ শেয়ারের মূল্য বাজার চাহিদা ও যোগানের ক্রিয়া প্রতিক্রিয়ার মাধ্যমে নির্ধারিত হয় ।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 । এ শেয়ার কোম্পানি যতদিন থাকবে ততদিন হাত বদল হতে পারে । </a:t>
            </a:r>
          </a:p>
          <a:p>
            <a:pPr marL="0" indent="0">
              <a:buNone/>
            </a:pP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9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388</Words>
  <Application>Microsoft Office PowerPoint</Application>
  <PresentationFormat>On-screen Show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শুভেচ্ছা</vt:lpstr>
      <vt:lpstr>                 পরিচিতি </vt:lpstr>
      <vt:lpstr>PowerPoint Presentation</vt:lpstr>
      <vt:lpstr>পাঠ শিরোনাম  </vt:lpstr>
      <vt:lpstr>  শিখনফল     </vt:lpstr>
      <vt:lpstr>পুঁজিবাজার /মূলধন বাজার  </vt:lpstr>
      <vt:lpstr>শেয়ার মার্কেট / স্টকএক্সচেঞ্জ    </vt:lpstr>
      <vt:lpstr>    শেয়ারের শ্রেণি বিভাগ </vt:lpstr>
      <vt:lpstr>PowerPoint Presentation</vt:lpstr>
      <vt:lpstr>PowerPoint Presentation</vt:lpstr>
      <vt:lpstr>            মূল্যায়ন </vt:lpstr>
      <vt:lpstr>            বাড়ির কাজ </vt:lpstr>
      <vt:lpstr> ।</vt:lpstr>
      <vt:lpstr>    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 Hossain</dc:creator>
  <cp:lastModifiedBy>HP</cp:lastModifiedBy>
  <cp:revision>51</cp:revision>
  <dcterms:created xsi:type="dcterms:W3CDTF">2006-08-16T00:00:00Z</dcterms:created>
  <dcterms:modified xsi:type="dcterms:W3CDTF">2020-07-03T13:23:57Z</dcterms:modified>
</cp:coreProperties>
</file>