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69" r:id="rId2"/>
    <p:sldId id="270" r:id="rId3"/>
    <p:sldId id="277" r:id="rId4"/>
    <p:sldId id="256" r:id="rId5"/>
    <p:sldId id="280" r:id="rId6"/>
    <p:sldId id="257" r:id="rId7"/>
    <p:sldId id="258" r:id="rId8"/>
    <p:sldId id="273" r:id="rId9"/>
    <p:sldId id="260" r:id="rId10"/>
    <p:sldId id="271" r:id="rId11"/>
    <p:sldId id="261" r:id="rId12"/>
    <p:sldId id="272" r:id="rId13"/>
    <p:sldId id="262" r:id="rId14"/>
    <p:sldId id="263" r:id="rId15"/>
    <p:sldId id="264" r:id="rId16"/>
    <p:sldId id="274" r:id="rId17"/>
    <p:sldId id="265" r:id="rId18"/>
    <p:sldId id="275" r:id="rId19"/>
    <p:sldId id="266" r:id="rId20"/>
    <p:sldId id="276" r:id="rId21"/>
    <p:sldId id="268"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0" d="100"/>
          <a:sy n="90" d="100"/>
        </p:scale>
        <p:origin x="3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7AD22-B550-472A-8911-6FE872829DD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32341447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7AD22-B550-472A-8911-6FE872829DD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329706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7AD22-B550-472A-8911-6FE872829DD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26188070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7AD22-B550-472A-8911-6FE872829DD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88363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7AD22-B550-472A-8911-6FE872829DD2}"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76988939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7AD22-B550-472A-8911-6FE872829DD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39032731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7AD22-B550-472A-8911-6FE872829DD2}"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309380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7AD22-B550-472A-8911-6FE872829DD2}"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415185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7AD22-B550-472A-8911-6FE872829DD2}"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8791921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7AD22-B550-472A-8911-6FE872829DD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1930772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7AD22-B550-472A-8911-6FE872829DD2}"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524AC-68C1-4C1D-B8F5-3BCBD08F966A}" type="slidenum">
              <a:rPr lang="en-US" smtClean="0"/>
              <a:t>‹#›</a:t>
            </a:fld>
            <a:endParaRPr lang="en-US"/>
          </a:p>
        </p:txBody>
      </p:sp>
    </p:spTree>
    <p:extLst>
      <p:ext uri="{BB962C8B-B14F-4D97-AF65-F5344CB8AC3E}">
        <p14:creationId xmlns:p14="http://schemas.microsoft.com/office/powerpoint/2010/main" val="363133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7AD22-B550-472A-8911-6FE872829DD2}" type="datetimeFigureOut">
              <a:rPr lang="en-US" smtClean="0"/>
              <a:t>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524AC-68C1-4C1D-B8F5-3BCBD08F966A}" type="slidenum">
              <a:rPr lang="en-US" smtClean="0"/>
              <a:t>‹#›</a:t>
            </a:fld>
            <a:endParaRPr lang="en-US"/>
          </a:p>
        </p:txBody>
      </p:sp>
    </p:spTree>
    <p:extLst>
      <p:ext uri="{BB962C8B-B14F-4D97-AF65-F5344CB8AC3E}">
        <p14:creationId xmlns:p14="http://schemas.microsoft.com/office/powerpoint/2010/main" val="188984775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417"/>
          <a:stretch/>
        </p:blipFill>
        <p:spPr>
          <a:xfrm>
            <a:off x="0" y="0"/>
            <a:ext cx="12260112" cy="6858000"/>
          </a:xfrm>
          <a:prstGeom prst="rect">
            <a:avLst/>
          </a:prstGeom>
        </p:spPr>
      </p:pic>
      <p:sp>
        <p:nvSpPr>
          <p:cNvPr id="5" name="Rectangle 4"/>
          <p:cNvSpPr/>
          <p:nvPr/>
        </p:nvSpPr>
        <p:spPr>
          <a:xfrm>
            <a:off x="0" y="0"/>
            <a:ext cx="12268200" cy="6858000"/>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3428163" y="262465"/>
            <a:ext cx="5335675" cy="769441"/>
          </a:xfrm>
          <a:prstGeom prst="rect">
            <a:avLst/>
          </a:prstGeom>
          <a:noFill/>
        </p:spPr>
        <p:txBody>
          <a:bodyPr wrap="square" rtlCol="0">
            <a:spAutoFit/>
          </a:bodyPr>
          <a:lstStyle/>
          <a:p>
            <a:r>
              <a:rPr lang="en-US" sz="4400" dirty="0" smtClean="0"/>
              <a:t>⁜ </a:t>
            </a:r>
            <a:r>
              <a:rPr lang="ar-SA" sz="4400" dirty="0" smtClean="0"/>
              <a:t>بسم الله الرحمن الرحيم</a:t>
            </a:r>
            <a:r>
              <a:rPr lang="en-US" sz="4400" dirty="0" smtClean="0"/>
              <a:t> ⁜</a:t>
            </a:r>
            <a:endParaRPr lang="en-US" sz="4400" dirty="0"/>
          </a:p>
        </p:txBody>
      </p:sp>
      <p:sp>
        <p:nvSpPr>
          <p:cNvPr id="3" name="TextBox 2"/>
          <p:cNvSpPr txBox="1"/>
          <p:nvPr/>
        </p:nvSpPr>
        <p:spPr>
          <a:xfrm>
            <a:off x="2881819" y="2151728"/>
            <a:ext cx="6428363" cy="2554545"/>
          </a:xfrm>
          <a:prstGeom prst="rect">
            <a:avLst/>
          </a:prstGeom>
          <a:noFill/>
        </p:spPr>
        <p:txBody>
          <a:bodyPr wrap="none" rtlCol="0">
            <a:spAutoFit/>
          </a:bodyPr>
          <a:lstStyle/>
          <a:p>
            <a:pPr algn="ctr"/>
            <a:r>
              <a:rPr lang="ar-SA" sz="8000" b="1" dirty="0" smtClean="0"/>
              <a:t>السلام عليكم</a:t>
            </a:r>
            <a:endParaRPr lang="en-US" sz="8000" b="1" dirty="0" smtClean="0"/>
          </a:p>
          <a:p>
            <a:pPr algn="ctr"/>
            <a:r>
              <a:rPr lang="ar-SA" sz="8000" b="1" dirty="0" smtClean="0"/>
              <a:t>ورحمة الله وبركاته</a:t>
            </a:r>
            <a:endParaRPr lang="en-US" sz="8000" b="1" dirty="0"/>
          </a:p>
        </p:txBody>
      </p:sp>
    </p:spTree>
    <p:extLst>
      <p:ext uri="{BB962C8B-B14F-4D97-AF65-F5344CB8AC3E}">
        <p14:creationId xmlns:p14="http://schemas.microsoft.com/office/powerpoint/2010/main" val="39608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 y="1729218"/>
            <a:ext cx="5051383" cy="707886"/>
          </a:xfrm>
          <a:prstGeom prst="rect">
            <a:avLst/>
          </a:prstGeom>
          <a:noFill/>
        </p:spPr>
        <p:txBody>
          <a:bodyPr wrap="none" rtlCol="0">
            <a:spAutoFit/>
          </a:bodyPr>
          <a:lstStyle/>
          <a:p>
            <a:r>
              <a:rPr lang="en-US" sz="4000" dirty="0" err="1" smtClean="0">
                <a:latin typeface="Siyam Rupali" panose="02000500000000020004" pitchFamily="2" charset="0"/>
                <a:cs typeface="Siyam Rupali" panose="02000500000000020004" pitchFamily="2" charset="0"/>
              </a:rPr>
              <a:t>অজুর</a:t>
            </a:r>
            <a:r>
              <a:rPr lang="en-US" sz="4000" dirty="0" smtClean="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ফরজ</a:t>
            </a:r>
            <a:r>
              <a:rPr lang="en-US" sz="4000" dirty="0">
                <a:latin typeface="Siyam Rupali" panose="02000500000000020004" pitchFamily="2" charset="0"/>
                <a:cs typeface="Siyam Rupali" panose="02000500000000020004" pitchFamily="2" charset="0"/>
              </a:rPr>
              <a:t> ৪টি। </a:t>
            </a:r>
            <a:r>
              <a:rPr lang="en-US" sz="4000" dirty="0" err="1" smtClean="0">
                <a:latin typeface="Siyam Rupali" panose="02000500000000020004" pitchFamily="2" charset="0"/>
                <a:cs typeface="Siyam Rupali" panose="02000500000000020004" pitchFamily="2" charset="0"/>
              </a:rPr>
              <a:t>যথা</a:t>
            </a:r>
            <a:r>
              <a:rPr lang="en-US" sz="4000" dirty="0" smtClean="0">
                <a:latin typeface="Siyam Rupali" panose="02000500000000020004" pitchFamily="2" charset="0"/>
                <a:cs typeface="Siyam Rupali" panose="02000500000000020004" pitchFamily="2" charset="0"/>
              </a:rPr>
              <a:t>-</a:t>
            </a:r>
            <a:endParaRPr lang="en-US" sz="4000" dirty="0"/>
          </a:p>
        </p:txBody>
      </p:sp>
      <p:sp>
        <p:nvSpPr>
          <p:cNvPr id="3" name="TextBox 2"/>
          <p:cNvSpPr txBox="1"/>
          <p:nvPr/>
        </p:nvSpPr>
        <p:spPr>
          <a:xfrm>
            <a:off x="3347491" y="304800"/>
            <a:ext cx="5497018" cy="923330"/>
          </a:xfrm>
          <a:prstGeom prst="rect">
            <a:avLst/>
          </a:prstGeom>
          <a:solidFill>
            <a:schemeClr val="accent5">
              <a:lumMod val="40000"/>
              <a:lumOff val="60000"/>
            </a:schemeClr>
          </a:solidFill>
        </p:spPr>
        <p:txBody>
          <a:bodyPr wrap="none" rtlCol="0">
            <a:spAutoFit/>
          </a:bodyPr>
          <a:lstStyle/>
          <a:p>
            <a:r>
              <a:rPr lang="en-US" sz="5400" dirty="0" err="1">
                <a:latin typeface="Siyam Rupali" panose="02000500000000020004" pitchFamily="2" charset="0"/>
                <a:cs typeface="Siyam Rupali" panose="02000500000000020004" pitchFamily="2" charset="0"/>
              </a:rPr>
              <a:t>অজুর</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ফরজসমূহ</a:t>
            </a:r>
            <a:r>
              <a:rPr lang="en-US" sz="5400" dirty="0">
                <a:latin typeface="Siyam Rupali" panose="02000500000000020004" pitchFamily="2" charset="0"/>
                <a:cs typeface="Siyam Rupali" panose="02000500000000020004" pitchFamily="2" charset="0"/>
              </a:rPr>
              <a:t> :</a:t>
            </a:r>
            <a:endParaRPr lang="en-US" sz="5400" dirty="0"/>
          </a:p>
        </p:txBody>
      </p:sp>
      <p:sp>
        <p:nvSpPr>
          <p:cNvPr id="4" name="TextBox 3"/>
          <p:cNvSpPr txBox="1"/>
          <p:nvPr/>
        </p:nvSpPr>
        <p:spPr>
          <a:xfrm>
            <a:off x="2150769" y="2645229"/>
            <a:ext cx="5333511" cy="707886"/>
          </a:xfrm>
          <a:prstGeom prst="rect">
            <a:avLst/>
          </a:prstGeom>
          <a:noFill/>
        </p:spPr>
        <p:txBody>
          <a:bodyPr wrap="none" rtlCol="0">
            <a:spAutoFit/>
          </a:bodyPr>
          <a:lstStyle/>
          <a:p>
            <a:r>
              <a:rPr lang="en-US" sz="4000" dirty="0">
                <a:latin typeface="Siyam Rupali" panose="02000500000000020004" pitchFamily="2" charset="0"/>
                <a:cs typeface="Siyam Rupali" panose="02000500000000020004" pitchFamily="2" charset="0"/>
              </a:rPr>
              <a:t>১।সমস্ত </a:t>
            </a:r>
            <a:r>
              <a:rPr lang="en-US" sz="4000" dirty="0" err="1">
                <a:latin typeface="Siyam Rupali" panose="02000500000000020004" pitchFamily="2" charset="0"/>
                <a:cs typeface="Siyam Rupali" panose="02000500000000020004" pitchFamily="2" charset="0"/>
              </a:rPr>
              <a:t>মুখ</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ধৌত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a:latin typeface="Siyam Rupali" panose="02000500000000020004" pitchFamily="2" charset="0"/>
                <a:cs typeface="Siyam Rupali" panose="02000500000000020004" pitchFamily="2" charset="0"/>
              </a:rPr>
              <a:t>। </a:t>
            </a:r>
            <a:endParaRPr lang="en-US" sz="4000" dirty="0"/>
          </a:p>
        </p:txBody>
      </p:sp>
      <p:sp>
        <p:nvSpPr>
          <p:cNvPr id="5" name="TextBox 4"/>
          <p:cNvSpPr txBox="1"/>
          <p:nvPr/>
        </p:nvSpPr>
        <p:spPr>
          <a:xfrm>
            <a:off x="2150769" y="3326791"/>
            <a:ext cx="7098418" cy="707886"/>
          </a:xfrm>
          <a:prstGeom prst="rect">
            <a:avLst/>
          </a:prstGeom>
          <a:noFill/>
        </p:spPr>
        <p:txBody>
          <a:bodyPr wrap="none" rtlCol="0">
            <a:spAutoFit/>
          </a:bodyPr>
          <a:lstStyle/>
          <a:p>
            <a:r>
              <a:rPr lang="en-US" sz="4000" dirty="0">
                <a:latin typeface="Siyam Rupali" panose="02000500000000020004" pitchFamily="2" charset="0"/>
                <a:cs typeface="Siyam Rupali" panose="02000500000000020004" pitchFamily="2" charset="0"/>
              </a:rPr>
              <a:t>২। </a:t>
            </a:r>
            <a:r>
              <a:rPr lang="en-US" sz="4000" dirty="0" err="1">
                <a:latin typeface="Siyam Rupali" panose="02000500000000020004" pitchFamily="2" charset="0"/>
                <a:cs typeface="Siyam Rupali" panose="02000500000000020004" pitchFamily="2" charset="0"/>
              </a:rPr>
              <a:t>দুই</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কনুইসহ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ধৌত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smtClean="0">
                <a:latin typeface="Siyam Rupali" panose="02000500000000020004" pitchFamily="2" charset="0"/>
                <a:cs typeface="Siyam Rupali" panose="02000500000000020004" pitchFamily="2" charset="0"/>
              </a:rPr>
              <a:t>।</a:t>
            </a:r>
            <a:endParaRPr lang="en-US" sz="4000" dirty="0"/>
          </a:p>
        </p:txBody>
      </p:sp>
      <p:sp>
        <p:nvSpPr>
          <p:cNvPr id="6" name="TextBox 5"/>
          <p:cNvSpPr txBox="1"/>
          <p:nvPr/>
        </p:nvSpPr>
        <p:spPr>
          <a:xfrm>
            <a:off x="2150769" y="4008353"/>
            <a:ext cx="9363461" cy="707886"/>
          </a:xfrm>
          <a:prstGeom prst="rect">
            <a:avLst/>
          </a:prstGeom>
          <a:noFill/>
        </p:spPr>
        <p:txBody>
          <a:bodyPr wrap="none" rtlCol="0">
            <a:spAutoFit/>
          </a:bodyPr>
          <a:lstStyle/>
          <a:p>
            <a:r>
              <a:rPr lang="en-US" sz="4000" dirty="0">
                <a:latin typeface="Siyam Rupali" panose="02000500000000020004" pitchFamily="2" charset="0"/>
                <a:cs typeface="Siyam Rupali" panose="02000500000000020004" pitchFamily="2" charset="0"/>
              </a:rPr>
              <a:t>৩। </a:t>
            </a:r>
            <a:r>
              <a:rPr lang="en-US" sz="4000" dirty="0" err="1">
                <a:latin typeface="Siyam Rupali" panose="02000500000000020004" pitchFamily="2" charset="0"/>
                <a:cs typeface="Siyam Rupali" panose="02000500000000020004" pitchFamily="2" charset="0"/>
              </a:rPr>
              <a:t>মাথার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চারভাগের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একভাগ</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a:latin typeface="Siyam Rupali" panose="02000500000000020004" pitchFamily="2" charset="0"/>
                <a:cs typeface="Siyam Rupali" panose="02000500000000020004" pitchFamily="2" charset="0"/>
              </a:rPr>
              <a:t>। </a:t>
            </a:r>
            <a:endParaRPr lang="en-US" sz="4000" dirty="0"/>
          </a:p>
        </p:txBody>
      </p:sp>
      <p:sp>
        <p:nvSpPr>
          <p:cNvPr id="7" name="TextBox 6"/>
          <p:cNvSpPr txBox="1"/>
          <p:nvPr/>
        </p:nvSpPr>
        <p:spPr>
          <a:xfrm>
            <a:off x="2150769" y="4689914"/>
            <a:ext cx="6939720" cy="707886"/>
          </a:xfrm>
          <a:prstGeom prst="rect">
            <a:avLst/>
          </a:prstGeom>
          <a:noFill/>
        </p:spPr>
        <p:txBody>
          <a:bodyPr wrap="none" rtlCol="0">
            <a:spAutoFit/>
          </a:bodyPr>
          <a:lstStyle/>
          <a:p>
            <a:r>
              <a:rPr lang="en-US" sz="4000" dirty="0">
                <a:latin typeface="Siyam Rupali" panose="02000500000000020004" pitchFamily="2" charset="0"/>
                <a:cs typeface="Siyam Rupali" panose="02000500000000020004" pitchFamily="2" charset="0"/>
              </a:rPr>
              <a:t>৪। </a:t>
            </a:r>
            <a:r>
              <a:rPr lang="en-US" sz="4000" dirty="0" err="1">
                <a:latin typeface="Siyam Rupali" panose="02000500000000020004" pitchFamily="2" charset="0"/>
                <a:cs typeface="Siyam Rupali" panose="02000500000000020004" pitchFamily="2" charset="0"/>
              </a:rPr>
              <a:t>দুই</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পা</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টাখনুসহ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ধৌত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a:latin typeface="Siyam Rupali" panose="02000500000000020004" pitchFamily="2" charset="0"/>
                <a:cs typeface="Siyam Rupali" panose="02000500000000020004" pitchFamily="2" charset="0"/>
              </a:rPr>
              <a:t>। </a:t>
            </a:r>
            <a:endParaRPr lang="en-US" sz="4000" dirty="0"/>
          </a:p>
        </p:txBody>
      </p:sp>
    </p:spTree>
    <p:extLst>
      <p:ext uri="{BB962C8B-B14F-4D97-AF65-F5344CB8AC3E}">
        <p14:creationId xmlns:p14="http://schemas.microsoft.com/office/powerpoint/2010/main" val="2115651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326" y="172648"/>
            <a:ext cx="6229349" cy="910011"/>
          </a:xfrm>
          <a:solidFill>
            <a:schemeClr val="accent5">
              <a:lumMod val="40000"/>
              <a:lumOff val="60000"/>
            </a:schemeClr>
          </a:solidFill>
        </p:spPr>
        <p:txBody>
          <a:bodyPr>
            <a:noAutofit/>
          </a:bodyPr>
          <a:lstStyle/>
          <a:p>
            <a:pPr>
              <a:lnSpc>
                <a:spcPct val="100000"/>
              </a:lnSpc>
            </a:pPr>
            <a:r>
              <a:rPr lang="en-US" sz="4800" dirty="0" err="1" smtClean="0">
                <a:latin typeface="Siyam Rupali" panose="02000500000000020004" pitchFamily="2" charset="0"/>
                <a:cs typeface="Siyam Rupali" panose="02000500000000020004" pitchFamily="2" charset="0"/>
              </a:rPr>
              <a:t>অজু</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ভঙ্গের</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কারণসমূহ</a:t>
            </a:r>
            <a:r>
              <a:rPr lang="en-US" sz="4800" dirty="0" smtClean="0">
                <a:latin typeface="Siyam Rupali" panose="02000500000000020004" pitchFamily="2" charset="0"/>
                <a:cs typeface="Siyam Rupali" panose="02000500000000020004" pitchFamily="2" charset="0"/>
              </a:rPr>
              <a:t> :</a:t>
            </a:r>
            <a:endParaRPr lang="en-US" sz="4800" dirty="0">
              <a:latin typeface="Siyam Rupali" panose="02000500000000020004" pitchFamily="2" charset="0"/>
              <a:cs typeface="Siyam Rupali" panose="02000500000000020004" pitchFamily="2" charset="0"/>
            </a:endParaRPr>
          </a:p>
        </p:txBody>
      </p:sp>
      <p:sp>
        <p:nvSpPr>
          <p:cNvPr id="3" name="TextBox 2"/>
          <p:cNvSpPr txBox="1"/>
          <p:nvPr/>
        </p:nvSpPr>
        <p:spPr>
          <a:xfrm>
            <a:off x="195942" y="1261656"/>
            <a:ext cx="4839786" cy="553998"/>
          </a:xfrm>
          <a:prstGeom prst="rect">
            <a:avLst/>
          </a:prstGeom>
          <a:noFill/>
        </p:spPr>
        <p:txBody>
          <a:bodyPr wrap="none" rtlCol="0">
            <a:spAutoFit/>
          </a:bodyPr>
          <a:lstStyle/>
          <a:p>
            <a:r>
              <a:rPr lang="en-US" sz="3000" dirty="0" err="1">
                <a:latin typeface="Siyam Rupali" panose="02000500000000020004" pitchFamily="2" charset="0"/>
                <a:cs typeface="Siyam Rupali" panose="02000500000000020004" pitchFamily="2" charset="0"/>
              </a:rPr>
              <a:t>অজু</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ভঙ্গের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কারণ</a:t>
            </a:r>
            <a:r>
              <a:rPr lang="en-US" sz="3000" dirty="0">
                <a:latin typeface="Siyam Rupali" panose="02000500000000020004" pitchFamily="2" charset="0"/>
                <a:cs typeface="Siyam Rupali" panose="02000500000000020004" pitchFamily="2" charset="0"/>
              </a:rPr>
              <a:t> ৭টি। </a:t>
            </a:r>
            <a:r>
              <a:rPr lang="en-US" sz="3000" dirty="0" err="1">
                <a:latin typeface="Siyam Rupali" panose="02000500000000020004" pitchFamily="2" charset="0"/>
                <a:cs typeface="Siyam Rupali" panose="02000500000000020004" pitchFamily="2" charset="0"/>
              </a:rPr>
              <a:t>যথা</a:t>
            </a:r>
            <a:r>
              <a:rPr lang="en-US" sz="3000" dirty="0">
                <a:latin typeface="Siyam Rupali" panose="02000500000000020004" pitchFamily="2" charset="0"/>
                <a:cs typeface="Siyam Rupali" panose="02000500000000020004" pitchFamily="2" charset="0"/>
              </a:rPr>
              <a:t>- </a:t>
            </a:r>
            <a:endParaRPr lang="en-US" sz="3000" dirty="0"/>
          </a:p>
        </p:txBody>
      </p:sp>
      <p:sp>
        <p:nvSpPr>
          <p:cNvPr id="4" name="TextBox 3"/>
          <p:cNvSpPr txBox="1"/>
          <p:nvPr/>
        </p:nvSpPr>
        <p:spPr>
          <a:xfrm>
            <a:off x="1872341" y="1907592"/>
            <a:ext cx="11244944"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১। </a:t>
            </a:r>
            <a:r>
              <a:rPr lang="en-US" sz="3000" dirty="0" err="1">
                <a:latin typeface="Siyam Rupali" panose="02000500000000020004" pitchFamily="2" charset="0"/>
                <a:cs typeface="Siyam Rupali" panose="02000500000000020004" pitchFamily="2" charset="0"/>
              </a:rPr>
              <a:t>পায়খানা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পেশাবের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রাস্তা</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দিয়ে</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কিছু</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হওয়া</a:t>
            </a:r>
            <a:r>
              <a:rPr lang="en-US" sz="3000" dirty="0">
                <a:latin typeface="Siyam Rupali" panose="02000500000000020004" pitchFamily="2" charset="0"/>
                <a:cs typeface="Siyam Rupali" panose="02000500000000020004" pitchFamily="2" charset="0"/>
              </a:rPr>
              <a:t>। </a:t>
            </a:r>
            <a:endParaRPr lang="en-US" sz="3000" dirty="0"/>
          </a:p>
        </p:txBody>
      </p:sp>
      <p:sp>
        <p:nvSpPr>
          <p:cNvPr id="5" name="TextBox 4"/>
          <p:cNvSpPr txBox="1"/>
          <p:nvPr/>
        </p:nvSpPr>
        <p:spPr>
          <a:xfrm>
            <a:off x="1872341" y="2553528"/>
            <a:ext cx="4757059"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২। </a:t>
            </a:r>
            <a:r>
              <a:rPr lang="en-US" sz="3000" dirty="0" err="1">
                <a:latin typeface="Siyam Rupali" panose="02000500000000020004" pitchFamily="2" charset="0"/>
                <a:cs typeface="Siyam Rupali" panose="02000500000000020004" pitchFamily="2" charset="0"/>
              </a:rPr>
              <a:t>মুখ</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ভরে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বমি</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করা</a:t>
            </a:r>
            <a:r>
              <a:rPr lang="en-US" sz="3000" dirty="0" smtClean="0">
                <a:latin typeface="Siyam Rupali" panose="02000500000000020004" pitchFamily="2" charset="0"/>
                <a:cs typeface="Siyam Rupali" panose="02000500000000020004" pitchFamily="2" charset="0"/>
              </a:rPr>
              <a:t>।</a:t>
            </a:r>
            <a:endParaRPr lang="en-US" sz="3000" dirty="0"/>
          </a:p>
        </p:txBody>
      </p:sp>
      <p:sp>
        <p:nvSpPr>
          <p:cNvPr id="6" name="TextBox 5"/>
          <p:cNvSpPr txBox="1"/>
          <p:nvPr/>
        </p:nvSpPr>
        <p:spPr>
          <a:xfrm>
            <a:off x="1872341" y="3199464"/>
            <a:ext cx="9481459" cy="1015663"/>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৩। </a:t>
            </a:r>
            <a:r>
              <a:rPr lang="en-US" sz="3000" dirty="0" err="1">
                <a:latin typeface="Siyam Rupali" panose="02000500000000020004" pitchFamily="2" charset="0"/>
                <a:cs typeface="Siyam Rupali" panose="02000500000000020004" pitchFamily="2" charset="0"/>
              </a:rPr>
              <a:t>শরীরের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জায়গা</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হতে</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রক্ত</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পুঁজ</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পানি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হয়ে</a:t>
            </a:r>
            <a:r>
              <a:rPr lang="en-US" sz="3000" dirty="0">
                <a:latin typeface="Siyam Rupali" panose="02000500000000020004" pitchFamily="2" charset="0"/>
                <a:cs typeface="Siyam Rupali" panose="02000500000000020004" pitchFamily="2" charset="0"/>
              </a:rPr>
              <a:t>  </a:t>
            </a:r>
            <a:r>
              <a:rPr lang="en-US" sz="3000" dirty="0" smtClean="0">
                <a:latin typeface="Siyam Rupali" panose="02000500000000020004" pitchFamily="2" charset="0"/>
                <a:cs typeface="Siyam Rupali" panose="02000500000000020004" pitchFamily="2" charset="0"/>
              </a:rPr>
              <a:t>    </a:t>
            </a:r>
            <a:r>
              <a:rPr lang="en-US" sz="3000" dirty="0" err="1" smtClean="0">
                <a:latin typeface="Siyam Rupali" panose="02000500000000020004" pitchFamily="2" charset="0"/>
                <a:cs typeface="Siyam Rupali" panose="02000500000000020004" pitchFamily="2" charset="0"/>
              </a:rPr>
              <a:t>গড়িয়ে</a:t>
            </a:r>
            <a:r>
              <a:rPr lang="en-US" sz="3000" dirty="0" smtClean="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পড়া</a:t>
            </a:r>
            <a:r>
              <a:rPr lang="en-US" sz="3000" dirty="0" smtClean="0">
                <a:latin typeface="Siyam Rupali" panose="02000500000000020004" pitchFamily="2" charset="0"/>
                <a:cs typeface="Siyam Rupali" panose="02000500000000020004" pitchFamily="2" charset="0"/>
              </a:rPr>
              <a:t>।</a:t>
            </a:r>
            <a:endParaRPr lang="en-US" sz="3000" dirty="0"/>
          </a:p>
        </p:txBody>
      </p:sp>
      <p:sp>
        <p:nvSpPr>
          <p:cNvPr id="7" name="TextBox 6"/>
          <p:cNvSpPr txBox="1"/>
          <p:nvPr/>
        </p:nvSpPr>
        <p:spPr>
          <a:xfrm>
            <a:off x="1872341" y="4307065"/>
            <a:ext cx="10123716"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৪। </a:t>
            </a:r>
            <a:r>
              <a:rPr lang="en-US" sz="3000" dirty="0" err="1">
                <a:latin typeface="Siyam Rupali" panose="02000500000000020004" pitchFamily="2" charset="0"/>
                <a:cs typeface="Siyam Rupali" panose="02000500000000020004" pitchFamily="2" charset="0"/>
              </a:rPr>
              <a:t>থুথুর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সঙ্গে</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রক্তের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ভাগ</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সমান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বেশি</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হওয়া</a:t>
            </a:r>
            <a:r>
              <a:rPr lang="en-US" sz="3000" dirty="0" smtClean="0">
                <a:latin typeface="Siyam Rupali" panose="02000500000000020004" pitchFamily="2" charset="0"/>
                <a:cs typeface="Siyam Rupali" panose="02000500000000020004" pitchFamily="2" charset="0"/>
              </a:rPr>
              <a:t>।</a:t>
            </a:r>
            <a:endParaRPr lang="en-US" sz="3000" dirty="0"/>
          </a:p>
        </p:txBody>
      </p:sp>
      <p:sp>
        <p:nvSpPr>
          <p:cNvPr id="8" name="TextBox 7"/>
          <p:cNvSpPr txBox="1"/>
          <p:nvPr/>
        </p:nvSpPr>
        <p:spPr>
          <a:xfrm>
            <a:off x="1872341" y="4953001"/>
            <a:ext cx="10123716"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৫। </a:t>
            </a:r>
            <a:r>
              <a:rPr lang="en-US" sz="3000" dirty="0" err="1">
                <a:latin typeface="Siyam Rupali" panose="02000500000000020004" pitchFamily="2" charset="0"/>
                <a:cs typeface="Siyam Rupali" panose="02000500000000020004" pitchFamily="2" charset="0"/>
              </a:rPr>
              <a:t>চি</a:t>
            </a:r>
            <a:r>
              <a:rPr lang="en-US" sz="3000" dirty="0">
                <a:latin typeface="Siyam Rupali" panose="02000500000000020004" pitchFamily="2" charset="0"/>
                <a:cs typeface="Siyam Rupali" panose="02000500000000020004" pitchFamily="2" charset="0"/>
              </a:rPr>
              <a:t>ৎ </a:t>
            </a:r>
            <a:r>
              <a:rPr lang="en-US" sz="3000" dirty="0" err="1">
                <a:latin typeface="Siyam Rupali" panose="02000500000000020004" pitchFamily="2" charset="0"/>
                <a:cs typeface="Siyam Rupali" panose="02000500000000020004" pitchFamily="2" charset="0"/>
              </a:rPr>
              <a:t>বা</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কাত</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হয়ে</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ঘুমানো</a:t>
            </a:r>
            <a:r>
              <a:rPr lang="en-US" sz="3000" dirty="0" smtClean="0">
                <a:latin typeface="Siyam Rupali" panose="02000500000000020004" pitchFamily="2" charset="0"/>
                <a:cs typeface="Siyam Rupali" panose="02000500000000020004" pitchFamily="2" charset="0"/>
              </a:rPr>
              <a:t>।</a:t>
            </a:r>
            <a:endParaRPr lang="en-US" sz="3000" dirty="0"/>
          </a:p>
        </p:txBody>
      </p:sp>
      <p:sp>
        <p:nvSpPr>
          <p:cNvPr id="9" name="TextBox 8"/>
          <p:cNvSpPr txBox="1"/>
          <p:nvPr/>
        </p:nvSpPr>
        <p:spPr>
          <a:xfrm>
            <a:off x="1872341" y="5598937"/>
            <a:ext cx="10123716"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৬। </a:t>
            </a:r>
            <a:r>
              <a:rPr lang="en-US" sz="3000" dirty="0" err="1">
                <a:latin typeface="Siyam Rupali" panose="02000500000000020004" pitchFamily="2" charset="0"/>
                <a:cs typeface="Siyam Rupali" panose="02000500000000020004" pitchFamily="2" charset="0"/>
              </a:rPr>
              <a:t>পাগল,মাতাল</a:t>
            </a:r>
            <a:r>
              <a:rPr lang="en-US" sz="3000" dirty="0">
                <a:latin typeface="Siyam Rupali" panose="02000500000000020004" pitchFamily="2" charset="0"/>
                <a:cs typeface="Siyam Rupali" panose="02000500000000020004" pitchFamily="2" charset="0"/>
              </a:rPr>
              <a:t> ও </a:t>
            </a:r>
            <a:r>
              <a:rPr lang="en-US" sz="3000" dirty="0" err="1">
                <a:latin typeface="Siyam Rupali" panose="02000500000000020004" pitchFamily="2" charset="0"/>
                <a:cs typeface="Siyam Rupali" panose="02000500000000020004" pitchFamily="2" charset="0"/>
              </a:rPr>
              <a:t>অচেতন</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হওয়া</a:t>
            </a:r>
            <a:r>
              <a:rPr lang="en-US" sz="3000" dirty="0">
                <a:latin typeface="Siyam Rupali" panose="02000500000000020004" pitchFamily="2" charset="0"/>
                <a:cs typeface="Siyam Rupali" panose="02000500000000020004" pitchFamily="2" charset="0"/>
              </a:rPr>
              <a:t>। </a:t>
            </a:r>
            <a:endParaRPr lang="en-US" sz="3000" dirty="0"/>
          </a:p>
        </p:txBody>
      </p:sp>
      <p:sp>
        <p:nvSpPr>
          <p:cNvPr id="10" name="TextBox 9"/>
          <p:cNvSpPr txBox="1"/>
          <p:nvPr/>
        </p:nvSpPr>
        <p:spPr>
          <a:xfrm>
            <a:off x="1872341" y="6244873"/>
            <a:ext cx="10123716" cy="553998"/>
          </a:xfrm>
          <a:prstGeom prst="rect">
            <a:avLst/>
          </a:prstGeom>
          <a:noFill/>
        </p:spPr>
        <p:txBody>
          <a:bodyPr wrap="square" rtlCol="0">
            <a:spAutoFit/>
          </a:bodyPr>
          <a:lstStyle/>
          <a:p>
            <a:r>
              <a:rPr lang="en-US" sz="3000" dirty="0">
                <a:latin typeface="Siyam Rupali" panose="02000500000000020004" pitchFamily="2" charset="0"/>
                <a:cs typeface="Siyam Rupali" panose="02000500000000020004" pitchFamily="2" charset="0"/>
              </a:rPr>
              <a:t>৭। </a:t>
            </a:r>
            <a:r>
              <a:rPr lang="en-US" sz="3000" dirty="0" err="1">
                <a:latin typeface="Siyam Rupali" panose="02000500000000020004" pitchFamily="2" charset="0"/>
                <a:cs typeface="Siyam Rupali" panose="02000500000000020004" pitchFamily="2" charset="0"/>
              </a:rPr>
              <a:t>নামাজে</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উচ্চস্বরে</a:t>
            </a:r>
            <a:r>
              <a:rPr lang="en-US" sz="3000" dirty="0">
                <a:latin typeface="Siyam Rupali" panose="02000500000000020004" pitchFamily="2" charset="0"/>
                <a:cs typeface="Siyam Rupali" panose="02000500000000020004" pitchFamily="2" charset="0"/>
              </a:rPr>
              <a:t> </a:t>
            </a:r>
            <a:r>
              <a:rPr lang="en-US" sz="3000" dirty="0" err="1">
                <a:latin typeface="Siyam Rupali" panose="02000500000000020004" pitchFamily="2" charset="0"/>
                <a:cs typeface="Siyam Rupali" panose="02000500000000020004" pitchFamily="2" charset="0"/>
              </a:rPr>
              <a:t>হাসা</a:t>
            </a:r>
            <a:r>
              <a:rPr lang="en-US" sz="3000" dirty="0">
                <a:latin typeface="Siyam Rupali" panose="02000500000000020004" pitchFamily="2" charset="0"/>
                <a:cs typeface="Siyam Rupali" panose="02000500000000020004" pitchFamily="2" charset="0"/>
              </a:rPr>
              <a:t>।</a:t>
            </a:r>
            <a:endParaRPr lang="en-US" sz="3000" dirty="0"/>
          </a:p>
        </p:txBody>
      </p:sp>
    </p:spTree>
    <p:extLst>
      <p:ext uri="{BB962C8B-B14F-4D97-AF65-F5344CB8AC3E}">
        <p14:creationId xmlns:p14="http://schemas.microsoft.com/office/powerpoint/2010/main" val="20948629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14687" y="276979"/>
            <a:ext cx="8044887" cy="876905"/>
          </a:xfrm>
          <a:prstGeom prst="rect">
            <a:avLst/>
          </a:prstGeom>
          <a:solidFill>
            <a:schemeClr val="accent5">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dirty="0" err="1" smtClean="0">
                <a:latin typeface="Siyam Rupali" panose="02000500000000020004" pitchFamily="2" charset="0"/>
                <a:cs typeface="Siyam Rupali" panose="02000500000000020004" pitchFamily="2" charset="0"/>
              </a:rPr>
              <a:t>যে</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সমস্ত</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কাজে</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অজু</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প্রয়োজন</a:t>
            </a:r>
            <a:r>
              <a:rPr lang="en-US" sz="4800" dirty="0" smtClean="0">
                <a:latin typeface="Siyam Rupali" panose="02000500000000020004" pitchFamily="2" charset="0"/>
                <a:cs typeface="Siyam Rupali" panose="02000500000000020004" pitchFamily="2" charset="0"/>
              </a:rPr>
              <a:t> :</a:t>
            </a:r>
            <a:endParaRPr lang="en-US" sz="4800" dirty="0">
              <a:latin typeface="Siyam Rupali" panose="02000500000000020004" pitchFamily="2" charset="0"/>
              <a:cs typeface="Siyam Rupali" panose="02000500000000020004" pitchFamily="2" charset="0"/>
            </a:endParaRPr>
          </a:p>
        </p:txBody>
      </p:sp>
      <p:sp>
        <p:nvSpPr>
          <p:cNvPr id="5" name="TextBox 4"/>
          <p:cNvSpPr txBox="1"/>
          <p:nvPr/>
        </p:nvSpPr>
        <p:spPr>
          <a:xfrm>
            <a:off x="2114687" y="2416629"/>
            <a:ext cx="8732927" cy="769441"/>
          </a:xfrm>
          <a:prstGeom prst="rect">
            <a:avLst/>
          </a:prstGeom>
          <a:noFill/>
        </p:spPr>
        <p:txBody>
          <a:bodyPr wrap="square" rtlCol="0">
            <a:spAutoFit/>
          </a:bodyPr>
          <a:lstStyle/>
          <a:p>
            <a:r>
              <a:rPr lang="en-US" sz="4400" dirty="0">
                <a:latin typeface="Siyam Rupali" panose="02000500000000020004" pitchFamily="2" charset="0"/>
                <a:cs typeface="Siyam Rupali" panose="02000500000000020004" pitchFamily="2" charset="0"/>
              </a:rPr>
              <a:t>১। </a:t>
            </a:r>
            <a:r>
              <a:rPr lang="en-US" sz="4400" dirty="0" err="1">
                <a:latin typeface="Siyam Rupali" panose="02000500000000020004" pitchFamily="2" charset="0"/>
                <a:cs typeface="Siyam Rupali" panose="02000500000000020004" pitchFamily="2" charset="0"/>
              </a:rPr>
              <a:t>সালাত</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আদায়</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করতে</a:t>
            </a:r>
            <a:r>
              <a:rPr lang="en-US" sz="4400" dirty="0">
                <a:latin typeface="Siyam Rupali" panose="02000500000000020004" pitchFamily="2" charset="0"/>
                <a:cs typeface="Siyam Rupali" panose="02000500000000020004" pitchFamily="2" charset="0"/>
              </a:rPr>
              <a:t>।  </a:t>
            </a:r>
          </a:p>
        </p:txBody>
      </p:sp>
      <p:sp>
        <p:nvSpPr>
          <p:cNvPr id="6" name="TextBox 5"/>
          <p:cNvSpPr txBox="1"/>
          <p:nvPr/>
        </p:nvSpPr>
        <p:spPr>
          <a:xfrm>
            <a:off x="2114687" y="3505201"/>
            <a:ext cx="8732927" cy="769441"/>
          </a:xfrm>
          <a:prstGeom prst="rect">
            <a:avLst/>
          </a:prstGeom>
          <a:noFill/>
        </p:spPr>
        <p:txBody>
          <a:bodyPr wrap="square" rtlCol="0">
            <a:spAutoFit/>
          </a:bodyPr>
          <a:lstStyle/>
          <a:p>
            <a:r>
              <a:rPr lang="en-US" sz="4400" dirty="0">
                <a:latin typeface="Siyam Rupali" panose="02000500000000020004" pitchFamily="2" charset="0"/>
                <a:cs typeface="Siyam Rupali" panose="02000500000000020004" pitchFamily="2" charset="0"/>
              </a:rPr>
              <a:t>২। </a:t>
            </a:r>
            <a:r>
              <a:rPr lang="en-US" sz="4400" dirty="0" err="1">
                <a:latin typeface="Siyam Rupali" panose="02000500000000020004" pitchFamily="2" charset="0"/>
                <a:cs typeface="Siyam Rupali" panose="02000500000000020004" pitchFamily="2" charset="0"/>
              </a:rPr>
              <a:t>কাবা</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শরিফ</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তাওয়াফ</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করতে</a:t>
            </a:r>
            <a:r>
              <a:rPr lang="en-US" sz="4400" dirty="0">
                <a:latin typeface="Siyam Rupali" panose="02000500000000020004" pitchFamily="2" charset="0"/>
                <a:cs typeface="Siyam Rupali" panose="02000500000000020004" pitchFamily="2" charset="0"/>
              </a:rPr>
              <a:t>। </a:t>
            </a:r>
          </a:p>
        </p:txBody>
      </p:sp>
      <p:sp>
        <p:nvSpPr>
          <p:cNvPr id="7" name="TextBox 6"/>
          <p:cNvSpPr txBox="1"/>
          <p:nvPr/>
        </p:nvSpPr>
        <p:spPr>
          <a:xfrm>
            <a:off x="2114687" y="4593772"/>
            <a:ext cx="8732927" cy="769441"/>
          </a:xfrm>
          <a:prstGeom prst="rect">
            <a:avLst/>
          </a:prstGeom>
          <a:noFill/>
        </p:spPr>
        <p:txBody>
          <a:bodyPr wrap="square" rtlCol="0">
            <a:spAutoFit/>
          </a:bodyPr>
          <a:lstStyle/>
          <a:p>
            <a:r>
              <a:rPr lang="en-US" sz="4400" dirty="0">
                <a:latin typeface="Siyam Rupali" panose="02000500000000020004" pitchFamily="2" charset="0"/>
                <a:cs typeface="Siyam Rupali" panose="02000500000000020004" pitchFamily="2" charset="0"/>
              </a:rPr>
              <a:t>৩। </a:t>
            </a:r>
            <a:r>
              <a:rPr lang="en-US" sz="4400" dirty="0" err="1">
                <a:latin typeface="Siyam Rupali" panose="02000500000000020004" pitchFamily="2" charset="0"/>
                <a:cs typeface="Siyam Rupali" panose="02000500000000020004" pitchFamily="2" charset="0"/>
              </a:rPr>
              <a:t>কুরআন</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মাজিদ</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স্পর্শ</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করতে</a:t>
            </a:r>
            <a:r>
              <a:rPr lang="en-US" sz="4400" dirty="0">
                <a:latin typeface="Siyam Rupali" panose="02000500000000020004" pitchFamily="2" charset="0"/>
                <a:cs typeface="Siyam Rupali" panose="02000500000000020004" pitchFamily="2" charset="0"/>
              </a:rPr>
              <a:t>।</a:t>
            </a:r>
          </a:p>
        </p:txBody>
      </p:sp>
    </p:spTree>
    <p:extLst>
      <p:ext uri="{BB962C8B-B14F-4D97-AF65-F5344CB8AC3E}">
        <p14:creationId xmlns:p14="http://schemas.microsoft.com/office/powerpoint/2010/main" val="3479266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5220" y="381000"/>
            <a:ext cx="3408437" cy="830997"/>
          </a:xfrm>
          <a:prstGeom prst="rect">
            <a:avLst/>
          </a:prstGeom>
          <a:solidFill>
            <a:schemeClr val="accent5">
              <a:lumMod val="40000"/>
              <a:lumOff val="60000"/>
            </a:schemeClr>
          </a:solidFill>
        </p:spPr>
        <p:txBody>
          <a:bodyPr wrap="square" rtlCol="0">
            <a:spAutoFit/>
          </a:bodyPr>
          <a:lstStyle/>
          <a:p>
            <a:r>
              <a:rPr lang="ar-SA" sz="4800" dirty="0" smtClean="0">
                <a:latin typeface="Siyam Rupali" panose="02000500000000020004" pitchFamily="2" charset="0"/>
              </a:rPr>
              <a:t>حكم الوضوء</a:t>
            </a:r>
            <a:r>
              <a:rPr lang="en-US" sz="4800" dirty="0" smtClean="0">
                <a:latin typeface="Siyam Rupali" panose="02000500000000020004" pitchFamily="2" charset="0"/>
                <a:cs typeface="Siyam Rupali" panose="02000500000000020004" pitchFamily="2" charset="0"/>
              </a:rPr>
              <a:t> :</a:t>
            </a:r>
          </a:p>
        </p:txBody>
      </p:sp>
      <p:sp>
        <p:nvSpPr>
          <p:cNvPr id="5" name="TextBox 4"/>
          <p:cNvSpPr txBox="1"/>
          <p:nvPr/>
        </p:nvSpPr>
        <p:spPr>
          <a:xfrm>
            <a:off x="321129" y="1386951"/>
            <a:ext cx="5802085" cy="584775"/>
          </a:xfrm>
          <a:prstGeom prst="rect">
            <a:avLst/>
          </a:prstGeom>
          <a:noFill/>
        </p:spPr>
        <p:txBody>
          <a:bodyPr wrap="square" rtlCol="0">
            <a:spAutoFit/>
          </a:bodyPr>
          <a:lstStyle/>
          <a:p>
            <a:r>
              <a:rPr lang="en-US" sz="3200" dirty="0" err="1">
                <a:latin typeface="Siyam Rupali" panose="02000500000000020004" pitchFamily="2" charset="0"/>
                <a:cs typeface="Siyam Rupali" panose="02000500000000020004" pitchFamily="2" charset="0"/>
              </a:rPr>
              <a:t>অজুর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হুকুম</a:t>
            </a:r>
            <a:r>
              <a:rPr lang="en-US" sz="3200" dirty="0">
                <a:latin typeface="Siyam Rupali" panose="02000500000000020004" pitchFamily="2" charset="0"/>
                <a:cs typeface="Siyam Rupali" panose="02000500000000020004" pitchFamily="2" charset="0"/>
              </a:rPr>
              <a:t> ২ </a:t>
            </a:r>
            <a:r>
              <a:rPr lang="en-US" sz="3200" dirty="0" err="1">
                <a:latin typeface="Siyam Rupali" panose="02000500000000020004" pitchFamily="2" charset="0"/>
                <a:cs typeface="Siyam Rupali" panose="02000500000000020004" pitchFamily="2" charset="0"/>
              </a:rPr>
              <a:t>প্রকার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যথা</a:t>
            </a:r>
            <a:r>
              <a:rPr lang="en-US" sz="3200" dirty="0">
                <a:latin typeface="Siyam Rupali" panose="02000500000000020004" pitchFamily="2" charset="0"/>
                <a:cs typeface="Siyam Rupali" panose="02000500000000020004" pitchFamily="2" charset="0"/>
              </a:rPr>
              <a:t>- </a:t>
            </a:r>
          </a:p>
        </p:txBody>
      </p:sp>
      <p:sp>
        <p:nvSpPr>
          <p:cNvPr id="6" name="TextBox 5"/>
          <p:cNvSpPr txBox="1"/>
          <p:nvPr/>
        </p:nvSpPr>
        <p:spPr>
          <a:xfrm>
            <a:off x="3320141" y="1946986"/>
            <a:ext cx="8262257" cy="584775"/>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১। </a:t>
            </a:r>
            <a:r>
              <a:rPr lang="en-US" sz="3200" dirty="0" err="1">
                <a:latin typeface="Siyam Rupali" panose="02000500000000020004" pitchFamily="2" charset="0"/>
                <a:cs typeface="Siyam Rupali" panose="02000500000000020004" pitchFamily="2" charset="0"/>
              </a:rPr>
              <a:t>ফরজ</a:t>
            </a:r>
            <a:r>
              <a:rPr lang="en-US" sz="3200" dirty="0">
                <a:latin typeface="Siyam Rupali" panose="02000500000000020004" pitchFamily="2" charset="0"/>
                <a:cs typeface="Siyam Rupali" panose="02000500000000020004" pitchFamily="2" charset="0"/>
              </a:rPr>
              <a:t> </a:t>
            </a:r>
            <a:r>
              <a:rPr lang="en-US" sz="3200" dirty="0" smtClean="0">
                <a:latin typeface="Siyam Rupali" panose="02000500000000020004" pitchFamily="2" charset="0"/>
                <a:cs typeface="Siyam Rupali" panose="02000500000000020004" pitchFamily="2" charset="0"/>
              </a:rPr>
              <a:t>:</a:t>
            </a:r>
          </a:p>
        </p:txBody>
      </p:sp>
      <p:sp>
        <p:nvSpPr>
          <p:cNvPr id="7" name="TextBox 6"/>
          <p:cNvSpPr txBox="1"/>
          <p:nvPr/>
        </p:nvSpPr>
        <p:spPr>
          <a:xfrm>
            <a:off x="3320141" y="3930732"/>
            <a:ext cx="8262257" cy="584775"/>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২। </a:t>
            </a:r>
            <a:r>
              <a:rPr lang="en-US" sz="3200" dirty="0" err="1">
                <a:latin typeface="Siyam Rupali" panose="02000500000000020004" pitchFamily="2" charset="0"/>
                <a:cs typeface="Siyam Rupali" panose="02000500000000020004" pitchFamily="2" charset="0"/>
              </a:rPr>
              <a:t>মুস্তাহাব</a:t>
            </a:r>
            <a:r>
              <a:rPr lang="en-US" sz="3200" dirty="0">
                <a:latin typeface="Siyam Rupali" panose="02000500000000020004" pitchFamily="2" charset="0"/>
                <a:cs typeface="Siyam Rupali" panose="02000500000000020004" pitchFamily="2" charset="0"/>
              </a:rPr>
              <a:t> </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8" name="TextBox 7"/>
          <p:cNvSpPr txBox="1"/>
          <p:nvPr/>
        </p:nvSpPr>
        <p:spPr>
          <a:xfrm>
            <a:off x="3320140" y="2531761"/>
            <a:ext cx="8262257" cy="1384995"/>
          </a:xfrm>
          <a:prstGeom prst="rect">
            <a:avLst/>
          </a:prstGeom>
          <a:noFill/>
        </p:spPr>
        <p:txBody>
          <a:bodyPr wrap="square" rtlCol="0">
            <a:spAutoFit/>
          </a:bodyPr>
          <a:lstStyle/>
          <a:p>
            <a:r>
              <a:rPr lang="en-US" sz="2800" dirty="0" err="1">
                <a:latin typeface="Siyam Rupali" panose="02000500000000020004" pitchFamily="2" charset="0"/>
                <a:cs typeface="Siyam Rupali" panose="02000500000000020004" pitchFamily="2" charset="0"/>
              </a:rPr>
              <a:t>যে</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কোনো</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নামাজ</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তেলাওয়াতে</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সাজদাহ</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সাজদায়ে</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শুকুর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বাইতুল্লাহর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তাওয়াফ</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এবং</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আল</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কুরআন</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স্পর্শ</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করার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জন্য</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অজু</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ফরজ</a:t>
            </a:r>
            <a:r>
              <a:rPr lang="en-US" sz="2800" dirty="0">
                <a:latin typeface="Siyam Rupali" panose="02000500000000020004" pitchFamily="2" charset="0"/>
                <a:cs typeface="Siyam Rupali" panose="02000500000000020004" pitchFamily="2" charset="0"/>
              </a:rPr>
              <a:t>।</a:t>
            </a:r>
          </a:p>
        </p:txBody>
      </p:sp>
      <p:sp>
        <p:nvSpPr>
          <p:cNvPr id="9" name="TextBox 8"/>
          <p:cNvSpPr txBox="1"/>
          <p:nvPr/>
        </p:nvSpPr>
        <p:spPr>
          <a:xfrm>
            <a:off x="3320140" y="4480749"/>
            <a:ext cx="8262257" cy="1384995"/>
          </a:xfrm>
          <a:prstGeom prst="rect">
            <a:avLst/>
          </a:prstGeom>
          <a:noFill/>
        </p:spPr>
        <p:txBody>
          <a:bodyPr wrap="square" rtlCol="0">
            <a:spAutoFit/>
          </a:bodyPr>
          <a:lstStyle/>
          <a:p>
            <a:r>
              <a:rPr lang="en-US" sz="2800" dirty="0" err="1">
                <a:latin typeface="Siyam Rupali" panose="02000500000000020004" pitchFamily="2" charset="0"/>
                <a:cs typeface="Siyam Rupali" panose="02000500000000020004" pitchFamily="2" charset="0"/>
              </a:rPr>
              <a:t>উপরোক্ত</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কাজসমূহ</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ব্যতীত</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বাকি</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যে</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সমস্ত</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কাজ</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রয়েছে</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যেমন</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জিকির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তেলাওয়াত</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দোআ</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ইত্যাদির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জন্য</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অজু</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করা</a:t>
            </a:r>
            <a:r>
              <a:rPr lang="en-US" sz="2800" dirty="0">
                <a:latin typeface="Siyam Rupali" panose="02000500000000020004" pitchFamily="2" charset="0"/>
                <a:cs typeface="Siyam Rupali" panose="02000500000000020004" pitchFamily="2" charset="0"/>
              </a:rPr>
              <a:t> </a:t>
            </a:r>
            <a:r>
              <a:rPr lang="en-US" sz="2800" dirty="0" err="1">
                <a:latin typeface="Siyam Rupali" panose="02000500000000020004" pitchFamily="2" charset="0"/>
                <a:cs typeface="Siyam Rupali" panose="02000500000000020004" pitchFamily="2" charset="0"/>
              </a:rPr>
              <a:t>মুস্তাহাব</a:t>
            </a:r>
            <a:r>
              <a:rPr lang="en-US" sz="2800" dirty="0">
                <a:latin typeface="Siyam Rupali" panose="02000500000000020004" pitchFamily="2" charset="0"/>
                <a:cs typeface="Siyam Rupali" panose="02000500000000020004" pitchFamily="2" charset="0"/>
              </a:rPr>
              <a:t>। </a:t>
            </a:r>
          </a:p>
        </p:txBody>
      </p:sp>
    </p:spTree>
    <p:extLst>
      <p:ext uri="{BB962C8B-B14F-4D97-AF65-F5344CB8AC3E}">
        <p14:creationId xmlns:p14="http://schemas.microsoft.com/office/powerpoint/2010/main" val="3197137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58" y="223610"/>
            <a:ext cx="3886199" cy="897618"/>
          </a:xfrm>
          <a:solidFill>
            <a:schemeClr val="accent5">
              <a:lumMod val="40000"/>
              <a:lumOff val="60000"/>
            </a:schemeClr>
          </a:solidFill>
        </p:spPr>
        <p:txBody>
          <a:bodyPr>
            <a:normAutofit/>
          </a:bodyPr>
          <a:lstStyle/>
          <a:p>
            <a:pPr>
              <a:lnSpc>
                <a:spcPct val="100000"/>
              </a:lnSpc>
            </a:pPr>
            <a:r>
              <a:rPr lang="en-US" sz="3600" dirty="0" err="1" smtClean="0">
                <a:latin typeface="Siyam Rupali" panose="02000500000000020004" pitchFamily="2" charset="0"/>
                <a:cs typeface="Siyam Rupali" panose="02000500000000020004" pitchFamily="2" charset="0"/>
              </a:rPr>
              <a:t>অজু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পদ্ধতি</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sp>
        <p:nvSpPr>
          <p:cNvPr id="3" name="Title 1"/>
          <p:cNvSpPr txBox="1">
            <a:spLocks/>
          </p:cNvSpPr>
          <p:nvPr/>
        </p:nvSpPr>
        <p:spPr>
          <a:xfrm>
            <a:off x="315686" y="1208313"/>
            <a:ext cx="11412576" cy="11756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১। </a:t>
            </a:r>
            <a:r>
              <a:rPr lang="en-US" sz="3200" dirty="0" err="1">
                <a:latin typeface="Siyam Rupali" panose="02000500000000020004" pitchFamily="2" charset="0"/>
                <a:cs typeface="Siyam Rupali" panose="02000500000000020004" pitchFamily="2" charset="0"/>
              </a:rPr>
              <a:t>প্রথমে</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পবিত্র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দ্বারা</a:t>
            </a:r>
            <a:r>
              <a:rPr lang="en-US" sz="3200" dirty="0">
                <a:latin typeface="Siyam Rupali" panose="02000500000000020004" pitchFamily="2" charset="0"/>
                <a:cs typeface="Siyam Rupali" panose="02000500000000020004" pitchFamily="2" charset="0"/>
              </a:rPr>
              <a:t> ২ </a:t>
            </a:r>
            <a:r>
              <a:rPr lang="en-US" sz="3200" dirty="0" err="1">
                <a:latin typeface="Siyam Rupali" panose="02000500000000020004" pitchFamily="2" charset="0"/>
                <a:cs typeface="Siyam Rupali" panose="02000500000000020004" pitchFamily="2" charset="0"/>
              </a:rPr>
              <a:t>হাত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কবজি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পর্যন্ত</a:t>
            </a:r>
            <a:r>
              <a:rPr lang="en-US" sz="3200" dirty="0">
                <a:latin typeface="Siyam Rupali" panose="02000500000000020004" pitchFamily="2" charset="0"/>
                <a:cs typeface="Siyam Rupali" panose="02000500000000020004" pitchFamily="2" charset="0"/>
              </a:rPr>
              <a:t> ৩বার </a:t>
            </a:r>
            <a:r>
              <a:rPr lang="en-US" sz="3200" dirty="0" err="1" smtClean="0">
                <a:latin typeface="Siyam Rupali" panose="02000500000000020004" pitchFamily="2" charset="0"/>
                <a:cs typeface="Siyam Rupali" panose="02000500000000020004" pitchFamily="2" charset="0"/>
              </a:rPr>
              <a:t>ধৌত</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করতে</a:t>
            </a:r>
            <a:r>
              <a:rPr lang="en-US" sz="3200" dirty="0" smtClean="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4" name="Title 1"/>
          <p:cNvSpPr txBox="1">
            <a:spLocks/>
          </p:cNvSpPr>
          <p:nvPr/>
        </p:nvSpPr>
        <p:spPr>
          <a:xfrm>
            <a:off x="315687" y="2340427"/>
            <a:ext cx="9270690" cy="63137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২। </a:t>
            </a:r>
            <a:r>
              <a:rPr lang="en-US" sz="3200" dirty="0" err="1">
                <a:latin typeface="Siyam Rupali" panose="02000500000000020004" pitchFamily="2" charset="0"/>
                <a:cs typeface="Siyam Rupali" panose="02000500000000020004" pitchFamily="2" charset="0"/>
              </a:rPr>
              <a:t>অতঃপর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গড়গড়াসহ</a:t>
            </a:r>
            <a:r>
              <a:rPr lang="en-US" sz="3200" dirty="0">
                <a:latin typeface="Siyam Rupali" panose="02000500000000020004" pitchFamily="2" charset="0"/>
                <a:cs typeface="Siyam Rupali" panose="02000500000000020004" pitchFamily="2" charset="0"/>
              </a:rPr>
              <a:t> ৩বার </a:t>
            </a:r>
            <a:r>
              <a:rPr lang="en-US" sz="3200" dirty="0" err="1">
                <a:latin typeface="Siyam Rupali" panose="02000500000000020004" pitchFamily="2" charset="0"/>
                <a:cs typeface="Siyam Rupali" panose="02000500000000020004" pitchFamily="2" charset="0"/>
              </a:rPr>
              <a:t>কুলি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5" name="Title 1"/>
          <p:cNvSpPr txBox="1">
            <a:spLocks/>
          </p:cNvSpPr>
          <p:nvPr/>
        </p:nvSpPr>
        <p:spPr>
          <a:xfrm>
            <a:off x="315686" y="2928256"/>
            <a:ext cx="10276727" cy="75111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৩। </a:t>
            </a:r>
            <a:r>
              <a:rPr lang="en-US" sz="3200" dirty="0" err="1">
                <a:latin typeface="Siyam Rupali" panose="02000500000000020004" pitchFamily="2" charset="0"/>
                <a:cs typeface="Siyam Rupali" panose="02000500000000020004" pitchFamily="2" charset="0"/>
              </a:rPr>
              <a:t>নাকের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নরম</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পর্যন্ত</a:t>
            </a:r>
            <a:r>
              <a:rPr lang="en-US" sz="3200" dirty="0">
                <a:latin typeface="Siyam Rupali" panose="02000500000000020004" pitchFamily="2" charset="0"/>
                <a:cs typeface="Siyam Rupali" panose="02000500000000020004" pitchFamily="2" charset="0"/>
              </a:rPr>
              <a:t> ৩বার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পৌঁছাতে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6" name="Title 1"/>
          <p:cNvSpPr txBox="1">
            <a:spLocks/>
          </p:cNvSpPr>
          <p:nvPr/>
        </p:nvSpPr>
        <p:spPr>
          <a:xfrm>
            <a:off x="315686" y="3635829"/>
            <a:ext cx="10276727" cy="75111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৪। </a:t>
            </a:r>
            <a:r>
              <a:rPr lang="en-US" sz="3200" dirty="0" err="1">
                <a:latin typeface="Siyam Rupali" panose="02000500000000020004" pitchFamily="2" charset="0"/>
                <a:cs typeface="Siyam Rupali" panose="02000500000000020004" pitchFamily="2" charset="0"/>
              </a:rPr>
              <a:t>সমস্ত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মুখমন্ডল</a:t>
            </a:r>
            <a:r>
              <a:rPr lang="en-US" sz="3200" dirty="0">
                <a:latin typeface="Siyam Rupali" panose="02000500000000020004" pitchFamily="2" charset="0"/>
                <a:cs typeface="Siyam Rupali" panose="02000500000000020004" pitchFamily="2" charset="0"/>
              </a:rPr>
              <a:t> ৩বার </a:t>
            </a:r>
            <a:r>
              <a:rPr lang="en-US" sz="3200" dirty="0" err="1">
                <a:latin typeface="Siyam Rupali" panose="02000500000000020004" pitchFamily="2" charset="0"/>
                <a:cs typeface="Siyam Rupali" panose="02000500000000020004" pitchFamily="2" charset="0"/>
              </a:rPr>
              <a:t>ধৌত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7" name="Title 1"/>
          <p:cNvSpPr txBox="1">
            <a:spLocks/>
          </p:cNvSpPr>
          <p:nvPr/>
        </p:nvSpPr>
        <p:spPr>
          <a:xfrm>
            <a:off x="315686" y="4343402"/>
            <a:ext cx="11756571" cy="108857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৫। </a:t>
            </a:r>
            <a:r>
              <a:rPr lang="en-US" sz="3200" dirty="0" err="1">
                <a:latin typeface="Siyam Rupali" panose="02000500000000020004" pitchFamily="2" charset="0"/>
                <a:cs typeface="Siyam Rupali" panose="02000500000000020004" pitchFamily="2" charset="0"/>
              </a:rPr>
              <a:t>দুই</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কনুইসহ</a:t>
            </a:r>
            <a:r>
              <a:rPr lang="en-US" sz="3200" dirty="0">
                <a:latin typeface="Siyam Rupali" panose="02000500000000020004" pitchFamily="2" charset="0"/>
                <a:cs typeface="Siyam Rupali" panose="02000500000000020004" pitchFamily="2" charset="0"/>
              </a:rPr>
              <a:t> ৩বার </a:t>
            </a:r>
            <a:r>
              <a:rPr lang="en-US" sz="3200" dirty="0" err="1">
                <a:latin typeface="Siyam Rupali" panose="02000500000000020004" pitchFamily="2" charset="0"/>
                <a:cs typeface="Siyam Rupali" panose="02000500000000020004" pitchFamily="2" charset="0"/>
              </a:rPr>
              <a:t>ধৌত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এক্ষেত্রে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প্রথমে</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ডান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তারপর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বাম</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হাত</a:t>
            </a:r>
            <a:r>
              <a:rPr lang="en-US" sz="3200" dirty="0">
                <a:latin typeface="Siyam Rupali" panose="02000500000000020004" pitchFamily="2" charset="0"/>
                <a:cs typeface="Siyam Rupali" panose="02000500000000020004" pitchFamily="2" charset="0"/>
              </a:rPr>
              <a:t>। </a:t>
            </a:r>
          </a:p>
        </p:txBody>
      </p:sp>
      <p:sp>
        <p:nvSpPr>
          <p:cNvPr id="8" name="Title 1"/>
          <p:cNvSpPr txBox="1">
            <a:spLocks/>
          </p:cNvSpPr>
          <p:nvPr/>
        </p:nvSpPr>
        <p:spPr>
          <a:xfrm>
            <a:off x="315686" y="5388431"/>
            <a:ext cx="9681759" cy="63137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৬। </a:t>
            </a:r>
            <a:r>
              <a:rPr lang="en-US" sz="3200" dirty="0" err="1">
                <a:latin typeface="Siyam Rupali" panose="02000500000000020004" pitchFamily="2" charset="0"/>
                <a:cs typeface="Siyam Rupali" panose="02000500000000020004" pitchFamily="2" charset="0"/>
              </a:rPr>
              <a:t>একবার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মাথা</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মাসেহ</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9" name="Title 1"/>
          <p:cNvSpPr txBox="1">
            <a:spLocks/>
          </p:cNvSpPr>
          <p:nvPr/>
        </p:nvSpPr>
        <p:spPr>
          <a:xfrm>
            <a:off x="315686" y="5976258"/>
            <a:ext cx="9681759" cy="63137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৭। </a:t>
            </a:r>
            <a:r>
              <a:rPr lang="en-US" sz="3200" dirty="0" err="1">
                <a:latin typeface="Siyam Rupali" panose="02000500000000020004" pitchFamily="2" charset="0"/>
                <a:cs typeface="Siyam Rupali" panose="02000500000000020004" pitchFamily="2" charset="0"/>
              </a:rPr>
              <a:t>সর্বশেষে</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উভয়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টাখনুসহ</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ধৌত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হবে</a:t>
            </a:r>
            <a:r>
              <a:rPr lang="en-US" sz="3200" dirty="0">
                <a:latin typeface="Siyam Rupali" panose="02000500000000020004" pitchFamily="2" charset="0"/>
                <a:cs typeface="Siyam Rupali" panose="02000500000000020004" pitchFamily="2" charset="0"/>
              </a:rPr>
              <a:t>।</a:t>
            </a:r>
          </a:p>
        </p:txBody>
      </p:sp>
    </p:spTree>
    <p:extLst>
      <p:ext uri="{BB962C8B-B14F-4D97-AF65-F5344CB8AC3E}">
        <p14:creationId xmlns:p14="http://schemas.microsoft.com/office/powerpoint/2010/main" val="2924725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4" y="2231572"/>
            <a:ext cx="11375572" cy="2629504"/>
          </a:xfrm>
        </p:spPr>
        <p:txBody>
          <a:bodyPr>
            <a:normAutofit/>
          </a:bodyPr>
          <a:lstStyle/>
          <a:p>
            <a:pPr>
              <a:lnSpc>
                <a:spcPct val="100000"/>
              </a:lnSpc>
            </a:pPr>
            <a:r>
              <a:rPr lang="ar-SA" dirty="0" smtClean="0">
                <a:latin typeface="Siyam Rupali" panose="02000500000000020004" pitchFamily="2" charset="0"/>
              </a:rPr>
              <a:t>تيمم</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অর্থ</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ইচ্ছা</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করা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পবিত্র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হওয়ার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নিয়তে</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পবিত্র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মাটি</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দ্বারা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মুখমন্ডল</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এবং</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দুই</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হাত</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কনুইসহ</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মাসেহ</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করাকে</a:t>
            </a:r>
            <a:r>
              <a:rPr lang="en-US" dirty="0" smtClean="0">
                <a:latin typeface="Siyam Rupali" panose="02000500000000020004" pitchFamily="2" charset="0"/>
                <a:cs typeface="Siyam Rupali" panose="02000500000000020004" pitchFamily="2" charset="0"/>
              </a:rPr>
              <a:t> </a:t>
            </a:r>
            <a:r>
              <a:rPr lang="ar-SA" dirty="0" smtClean="0">
                <a:latin typeface="Siyam Rupali" panose="02000500000000020004" pitchFamily="2" charset="0"/>
              </a:rPr>
              <a:t>تيمم</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বলে</a:t>
            </a:r>
            <a:r>
              <a:rPr lang="en-US" dirty="0" smtClean="0">
                <a:latin typeface="Siyam Rupali" panose="02000500000000020004" pitchFamily="2" charset="0"/>
                <a:cs typeface="Siyam Rupali" panose="02000500000000020004" pitchFamily="2" charset="0"/>
              </a:rPr>
              <a:t>।</a:t>
            </a:r>
            <a:endParaRPr lang="en-US" dirty="0">
              <a:latin typeface="Siyam Rupali" panose="02000500000000020004" pitchFamily="2" charset="0"/>
              <a:cs typeface="Siyam Rupali" panose="02000500000000020004" pitchFamily="2" charset="0"/>
            </a:endParaRPr>
          </a:p>
        </p:txBody>
      </p:sp>
      <p:sp>
        <p:nvSpPr>
          <p:cNvPr id="3" name="TextBox 2"/>
          <p:cNvSpPr txBox="1"/>
          <p:nvPr/>
        </p:nvSpPr>
        <p:spPr>
          <a:xfrm>
            <a:off x="4098472" y="261257"/>
            <a:ext cx="3995057" cy="923330"/>
          </a:xfrm>
          <a:prstGeom prst="rect">
            <a:avLst/>
          </a:prstGeom>
          <a:solidFill>
            <a:schemeClr val="accent5">
              <a:lumMod val="40000"/>
              <a:lumOff val="60000"/>
            </a:schemeClr>
          </a:solidFill>
        </p:spPr>
        <p:txBody>
          <a:bodyPr wrap="square" rtlCol="0">
            <a:spAutoFit/>
          </a:bodyPr>
          <a:lstStyle/>
          <a:p>
            <a:r>
              <a:rPr lang="ar-SA" sz="5400" dirty="0" smtClean="0">
                <a:latin typeface="Siyam Rupali" panose="02000500000000020004" pitchFamily="2" charset="0"/>
              </a:rPr>
              <a:t>تيمم</a:t>
            </a:r>
            <a:r>
              <a:rPr lang="en-US" sz="5400" dirty="0" smtClean="0">
                <a:latin typeface="Siyam Rupali" panose="02000500000000020004" pitchFamily="2" charset="0"/>
                <a:cs typeface="Siyam Rupali" panose="02000500000000020004" pitchFamily="2" charset="0"/>
              </a:rPr>
              <a:t>/ </a:t>
            </a:r>
            <a:r>
              <a:rPr lang="en-US" sz="5400" dirty="0" err="1" smtClean="0">
                <a:latin typeface="Siyam Rupali" panose="02000500000000020004" pitchFamily="2" charset="0"/>
                <a:cs typeface="Siyam Rupali" panose="02000500000000020004" pitchFamily="2" charset="0"/>
              </a:rPr>
              <a:t>তায়াম্মুম</a:t>
            </a:r>
            <a:endParaRPr lang="en-US" sz="5400" dirty="0">
              <a:latin typeface="Siyam Rupali" panose="02000500000000020004" pitchFamily="2" charset="0"/>
              <a:cs typeface="Siyam Rupali" panose="02000500000000020004" pitchFamily="2" charset="0"/>
            </a:endParaRPr>
          </a:p>
        </p:txBody>
      </p:sp>
    </p:spTree>
    <p:extLst>
      <p:ext uri="{BB962C8B-B14F-4D97-AF65-F5344CB8AC3E}">
        <p14:creationId xmlns:p14="http://schemas.microsoft.com/office/powerpoint/2010/main" val="2924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343" y="1545771"/>
            <a:ext cx="4583306" cy="584775"/>
          </a:xfrm>
          <a:prstGeom prst="rect">
            <a:avLst/>
          </a:prstGeom>
          <a:noFill/>
        </p:spPr>
        <p:txBody>
          <a:bodyPr wrap="none" rtlCol="0">
            <a:spAutoFit/>
          </a:bodyPr>
          <a:lstStyle/>
          <a:p>
            <a:r>
              <a:rPr lang="en-US" sz="3200" dirty="0" smtClean="0">
                <a:latin typeface="Siyam Rupali" panose="02000500000000020004" pitchFamily="2" charset="0"/>
                <a:cs typeface="Siyam Rupali" panose="02000500000000020004" pitchFamily="2" charset="0"/>
              </a:rPr>
              <a:t>১</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পাওয়া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গেলে</a:t>
            </a:r>
            <a:r>
              <a:rPr lang="en-US" sz="3200" dirty="0">
                <a:latin typeface="Siyam Rupali" panose="02000500000000020004" pitchFamily="2" charset="0"/>
                <a:cs typeface="Siyam Rupali" panose="02000500000000020004" pitchFamily="2" charset="0"/>
              </a:rPr>
              <a:t>। </a:t>
            </a:r>
          </a:p>
        </p:txBody>
      </p:sp>
      <p:sp>
        <p:nvSpPr>
          <p:cNvPr id="3" name="TextBox 2"/>
          <p:cNvSpPr txBox="1"/>
          <p:nvPr/>
        </p:nvSpPr>
        <p:spPr>
          <a:xfrm>
            <a:off x="3211286" y="141514"/>
            <a:ext cx="5540299" cy="923330"/>
          </a:xfrm>
          <a:prstGeom prst="rect">
            <a:avLst/>
          </a:prstGeom>
          <a:solidFill>
            <a:schemeClr val="accent5">
              <a:lumMod val="40000"/>
              <a:lumOff val="60000"/>
            </a:schemeClr>
          </a:solidFill>
        </p:spPr>
        <p:txBody>
          <a:bodyPr wrap="none" rtlCol="0">
            <a:spAutoFit/>
          </a:bodyPr>
          <a:lstStyle/>
          <a:p>
            <a:r>
              <a:rPr lang="en-US" sz="5400" dirty="0" err="1">
                <a:latin typeface="Siyam Rupali" panose="02000500000000020004" pitchFamily="2" charset="0"/>
                <a:cs typeface="Siyam Rupali" panose="02000500000000020004" pitchFamily="2" charset="0"/>
              </a:rPr>
              <a:t>কখন</a:t>
            </a:r>
            <a:r>
              <a:rPr lang="en-US" sz="5400" dirty="0">
                <a:latin typeface="Siyam Rupali" panose="02000500000000020004" pitchFamily="2" charset="0"/>
                <a:cs typeface="Siyam Rupali" panose="02000500000000020004" pitchFamily="2" charset="0"/>
              </a:rPr>
              <a:t> </a:t>
            </a:r>
            <a:r>
              <a:rPr lang="ar-SA" sz="5400" dirty="0">
                <a:latin typeface="Siyam Rupali" panose="02000500000000020004" pitchFamily="2" charset="0"/>
              </a:rPr>
              <a:t>تيمم</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জায়েজ</a:t>
            </a:r>
            <a:r>
              <a:rPr lang="en-US" sz="5400" dirty="0">
                <a:latin typeface="Siyam Rupali" panose="02000500000000020004" pitchFamily="2" charset="0"/>
                <a:cs typeface="Siyam Rupali" panose="02000500000000020004" pitchFamily="2" charset="0"/>
              </a:rPr>
              <a:t> :</a:t>
            </a:r>
            <a:endParaRPr lang="en-US" sz="5400" dirty="0"/>
          </a:p>
        </p:txBody>
      </p:sp>
      <p:sp>
        <p:nvSpPr>
          <p:cNvPr id="4" name="TextBox 3"/>
          <p:cNvSpPr txBox="1"/>
          <p:nvPr/>
        </p:nvSpPr>
        <p:spPr>
          <a:xfrm>
            <a:off x="1491343" y="2541353"/>
            <a:ext cx="7040710" cy="584775"/>
          </a:xfrm>
          <a:prstGeom prst="rect">
            <a:avLst/>
          </a:prstGeom>
          <a:noFill/>
        </p:spPr>
        <p:txBody>
          <a:bodyPr wrap="none" rtlCol="0">
            <a:spAutoFit/>
          </a:bodyPr>
          <a:lstStyle/>
          <a:p>
            <a:r>
              <a:rPr lang="en-US" sz="3200" dirty="0">
                <a:latin typeface="Siyam Rupali" panose="02000500000000020004" pitchFamily="2" charset="0"/>
                <a:cs typeface="Siyam Rupali" panose="02000500000000020004" pitchFamily="2" charset="0"/>
              </a:rPr>
              <a:t>২। </a:t>
            </a:r>
            <a:r>
              <a:rPr lang="en-US" sz="3200" dirty="0" err="1">
                <a:latin typeface="Siyam Rupali" panose="02000500000000020004" pitchFamily="2" charset="0"/>
                <a:cs typeface="Siyam Rupali" panose="02000500000000020004" pitchFamily="2" charset="0"/>
              </a:rPr>
              <a:t>পানির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স্থানে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হিংস্র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জন্তুর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ভয়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থাকলে</a:t>
            </a:r>
            <a:r>
              <a:rPr lang="en-US" sz="3200" dirty="0">
                <a:latin typeface="Siyam Rupali" panose="02000500000000020004" pitchFamily="2" charset="0"/>
                <a:cs typeface="Siyam Rupali" panose="02000500000000020004" pitchFamily="2" charset="0"/>
              </a:rPr>
              <a:t>। </a:t>
            </a:r>
          </a:p>
        </p:txBody>
      </p:sp>
      <p:sp>
        <p:nvSpPr>
          <p:cNvPr id="5" name="TextBox 4"/>
          <p:cNvSpPr txBox="1"/>
          <p:nvPr/>
        </p:nvSpPr>
        <p:spPr>
          <a:xfrm>
            <a:off x="1491342" y="3536935"/>
            <a:ext cx="9742715" cy="1077218"/>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৩।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আছে</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কিন্তু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অসুস্থতার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কারণে</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ব্যবহারে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অপারগ</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হলে</a:t>
            </a:r>
            <a:r>
              <a:rPr lang="en-US" sz="3200" dirty="0">
                <a:latin typeface="Siyam Rupali" panose="02000500000000020004" pitchFamily="2" charset="0"/>
                <a:cs typeface="Siyam Rupali" panose="02000500000000020004" pitchFamily="2" charset="0"/>
              </a:rPr>
              <a:t>। </a:t>
            </a:r>
          </a:p>
        </p:txBody>
      </p:sp>
      <p:sp>
        <p:nvSpPr>
          <p:cNvPr id="6" name="TextBox 5"/>
          <p:cNvSpPr txBox="1"/>
          <p:nvPr/>
        </p:nvSpPr>
        <p:spPr>
          <a:xfrm>
            <a:off x="1571413" y="5024961"/>
            <a:ext cx="9771501" cy="1077218"/>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৪।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সাথে</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আছে</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কিন্তু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তাদ্বারা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পিপাসায়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কষ্ট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পাওয়ার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আশংকা</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ইত্যাদি</a:t>
            </a:r>
            <a:r>
              <a:rPr lang="en-US" sz="3200" dirty="0">
                <a:latin typeface="Siyam Rupali" panose="02000500000000020004" pitchFamily="2" charset="0"/>
                <a:cs typeface="Siyam Rupali" panose="02000500000000020004" pitchFamily="2" charset="0"/>
              </a:rPr>
              <a:t>।</a:t>
            </a:r>
          </a:p>
        </p:txBody>
      </p:sp>
    </p:spTree>
    <p:extLst>
      <p:ext uri="{BB962C8B-B14F-4D97-AF65-F5344CB8AC3E}">
        <p14:creationId xmlns:p14="http://schemas.microsoft.com/office/powerpoint/2010/main" val="2397016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7" y="2517027"/>
            <a:ext cx="7021287" cy="914085"/>
          </a:xfrm>
        </p:spPr>
        <p:txBody>
          <a:bodyPr>
            <a:normAutofit/>
          </a:bodyPr>
          <a:lstStyle/>
          <a:p>
            <a:pPr>
              <a:lnSpc>
                <a:spcPct val="100000"/>
              </a:lnSpc>
            </a:pPr>
            <a:r>
              <a:rPr lang="en-US" sz="4000" dirty="0" smtClean="0">
                <a:latin typeface="Siyam Rupali" panose="02000500000000020004" pitchFamily="2" charset="0"/>
                <a:cs typeface="Siyam Rupali" panose="02000500000000020004" pitchFamily="2" charset="0"/>
              </a:rPr>
              <a:t>১। </a:t>
            </a:r>
            <a:r>
              <a:rPr lang="en-US" sz="4000" dirty="0" err="1" smtClean="0">
                <a:latin typeface="Siyam Rupali" panose="02000500000000020004" pitchFamily="2" charset="0"/>
                <a:cs typeface="Siyam Rupali" panose="02000500000000020004" pitchFamily="2" charset="0"/>
              </a:rPr>
              <a:t>পবিত্র</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হওয়ার</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নিয়ত</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করা</a:t>
            </a:r>
            <a:r>
              <a:rPr lang="en-US" sz="4000" dirty="0" smtClean="0">
                <a:latin typeface="Siyam Rupali" panose="02000500000000020004" pitchFamily="2" charset="0"/>
                <a:cs typeface="Siyam Rupali" panose="02000500000000020004" pitchFamily="2" charset="0"/>
              </a:rPr>
              <a:t>। </a:t>
            </a:r>
            <a:endParaRPr lang="en-US" sz="4000" dirty="0">
              <a:latin typeface="Siyam Rupali" panose="02000500000000020004" pitchFamily="2" charset="0"/>
              <a:cs typeface="Siyam Rupali" panose="02000500000000020004" pitchFamily="2" charset="0"/>
            </a:endParaRPr>
          </a:p>
        </p:txBody>
      </p:sp>
      <p:sp>
        <p:nvSpPr>
          <p:cNvPr id="3" name="TextBox 2"/>
          <p:cNvSpPr txBox="1"/>
          <p:nvPr/>
        </p:nvSpPr>
        <p:spPr>
          <a:xfrm>
            <a:off x="3814766" y="163286"/>
            <a:ext cx="4562467" cy="923330"/>
          </a:xfrm>
          <a:prstGeom prst="rect">
            <a:avLst/>
          </a:prstGeom>
          <a:solidFill>
            <a:schemeClr val="accent5">
              <a:lumMod val="40000"/>
              <a:lumOff val="60000"/>
            </a:schemeClr>
          </a:solidFill>
        </p:spPr>
        <p:txBody>
          <a:bodyPr wrap="none" rtlCol="0">
            <a:spAutoFit/>
          </a:bodyPr>
          <a:lstStyle/>
          <a:p>
            <a:r>
              <a:rPr lang="ar-SA" sz="5400" dirty="0">
                <a:latin typeface="Siyam Rupali" panose="02000500000000020004" pitchFamily="2" charset="0"/>
              </a:rPr>
              <a:t>تيمم</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এর</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ফরজ</a:t>
            </a:r>
            <a:r>
              <a:rPr lang="en-US" sz="5400" dirty="0">
                <a:latin typeface="Siyam Rupali" panose="02000500000000020004" pitchFamily="2" charset="0"/>
                <a:cs typeface="Siyam Rupali" panose="02000500000000020004" pitchFamily="2" charset="0"/>
              </a:rPr>
              <a:t> :</a:t>
            </a:r>
            <a:endParaRPr lang="en-US" sz="5400" dirty="0"/>
          </a:p>
        </p:txBody>
      </p:sp>
      <p:sp>
        <p:nvSpPr>
          <p:cNvPr id="4" name="TextBox 3"/>
          <p:cNvSpPr txBox="1"/>
          <p:nvPr/>
        </p:nvSpPr>
        <p:spPr>
          <a:xfrm>
            <a:off x="152400" y="1676400"/>
            <a:ext cx="6195927" cy="707886"/>
          </a:xfrm>
          <a:prstGeom prst="rect">
            <a:avLst/>
          </a:prstGeom>
          <a:noFill/>
        </p:spPr>
        <p:txBody>
          <a:bodyPr wrap="none" rtlCol="0">
            <a:spAutoFit/>
          </a:bodyPr>
          <a:lstStyle/>
          <a:p>
            <a:r>
              <a:rPr lang="en-US" sz="4000" dirty="0" err="1">
                <a:latin typeface="Siyam Rupali" panose="02000500000000020004" pitchFamily="2" charset="0"/>
                <a:cs typeface="Siyam Rupali" panose="02000500000000020004" pitchFamily="2" charset="0"/>
              </a:rPr>
              <a:t>তায়াম্মুমের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ফরজ</a:t>
            </a:r>
            <a:r>
              <a:rPr lang="en-US" sz="4000" dirty="0">
                <a:latin typeface="Siyam Rupali" panose="02000500000000020004" pitchFamily="2" charset="0"/>
                <a:cs typeface="Siyam Rupali" panose="02000500000000020004" pitchFamily="2" charset="0"/>
              </a:rPr>
              <a:t> ৩টি। </a:t>
            </a:r>
            <a:r>
              <a:rPr lang="en-US" sz="4000" dirty="0" err="1">
                <a:latin typeface="Siyam Rupali" panose="02000500000000020004" pitchFamily="2" charset="0"/>
                <a:cs typeface="Siyam Rupali" panose="02000500000000020004" pitchFamily="2" charset="0"/>
              </a:rPr>
              <a:t>যথা</a:t>
            </a:r>
            <a:r>
              <a:rPr lang="en-US" sz="4000" dirty="0">
                <a:latin typeface="Siyam Rupali" panose="02000500000000020004" pitchFamily="2" charset="0"/>
                <a:cs typeface="Siyam Rupali" panose="02000500000000020004" pitchFamily="2" charset="0"/>
              </a:rPr>
              <a:t>-</a:t>
            </a:r>
            <a:endParaRPr lang="en-US" sz="4000" dirty="0"/>
          </a:p>
        </p:txBody>
      </p:sp>
      <p:sp>
        <p:nvSpPr>
          <p:cNvPr id="5" name="Title 1"/>
          <p:cNvSpPr txBox="1">
            <a:spLocks/>
          </p:cNvSpPr>
          <p:nvPr/>
        </p:nvSpPr>
        <p:spPr>
          <a:xfrm>
            <a:off x="3407227" y="3359299"/>
            <a:ext cx="7630887" cy="1112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latin typeface="Siyam Rupali" panose="02000500000000020004" pitchFamily="2" charset="0"/>
                <a:cs typeface="Siyam Rupali" panose="02000500000000020004" pitchFamily="2" charset="0"/>
              </a:rPr>
              <a:t>২। </a:t>
            </a:r>
            <a:r>
              <a:rPr lang="en-US" sz="4000" dirty="0" err="1">
                <a:latin typeface="Siyam Rupali" panose="02000500000000020004" pitchFamily="2" charset="0"/>
                <a:cs typeface="Siyam Rupali" panose="02000500000000020004" pitchFamily="2" charset="0"/>
              </a:rPr>
              <a:t>মুখমন্ডল</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একবার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smtClean="0">
                <a:latin typeface="Siyam Rupali" panose="02000500000000020004" pitchFamily="2" charset="0"/>
                <a:cs typeface="Siyam Rupali" panose="02000500000000020004" pitchFamily="2" charset="0"/>
              </a:rPr>
              <a:t>।</a:t>
            </a:r>
            <a:endParaRPr lang="en-US" sz="4000" dirty="0">
              <a:latin typeface="Siyam Rupali" panose="02000500000000020004" pitchFamily="2" charset="0"/>
              <a:cs typeface="Siyam Rupali" panose="02000500000000020004" pitchFamily="2" charset="0"/>
            </a:endParaRPr>
          </a:p>
        </p:txBody>
      </p:sp>
      <p:sp>
        <p:nvSpPr>
          <p:cNvPr id="6" name="Title 1"/>
          <p:cNvSpPr txBox="1">
            <a:spLocks/>
          </p:cNvSpPr>
          <p:nvPr/>
        </p:nvSpPr>
        <p:spPr>
          <a:xfrm>
            <a:off x="3407227" y="4400099"/>
            <a:ext cx="8784773" cy="11126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latin typeface="Siyam Rupali" panose="02000500000000020004" pitchFamily="2" charset="0"/>
                <a:cs typeface="Siyam Rupali" panose="02000500000000020004" pitchFamily="2" charset="0"/>
              </a:rPr>
              <a:t>৩। </a:t>
            </a:r>
            <a:r>
              <a:rPr lang="en-US" sz="4000" dirty="0" err="1">
                <a:latin typeface="Siyam Rupali" panose="02000500000000020004" pitchFamily="2" charset="0"/>
                <a:cs typeface="Siyam Rupali" panose="02000500000000020004" pitchFamily="2" charset="0"/>
              </a:rPr>
              <a:t>দুই</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কনুইসহ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একবার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a:t>
            </a:r>
            <a:r>
              <a:rPr lang="en-US" sz="4000" dirty="0">
                <a:latin typeface="Siyam Rupali" panose="02000500000000020004" pitchFamily="2" charset="0"/>
                <a:cs typeface="Siyam Rupali" panose="02000500000000020004" pitchFamily="2" charset="0"/>
              </a:rPr>
              <a:t>।</a:t>
            </a:r>
          </a:p>
        </p:txBody>
      </p:sp>
    </p:spTree>
    <p:extLst>
      <p:ext uri="{BB962C8B-B14F-4D97-AF65-F5344CB8AC3E}">
        <p14:creationId xmlns:p14="http://schemas.microsoft.com/office/powerpoint/2010/main" val="2140967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2058341"/>
            <a:ext cx="11065878" cy="1323439"/>
          </a:xfrm>
          <a:prstGeom prst="rect">
            <a:avLst/>
          </a:prstGeom>
          <a:noFill/>
        </p:spPr>
        <p:txBody>
          <a:bodyPr wrap="square" rtlCol="0">
            <a:spAutoFit/>
          </a:bodyPr>
          <a:lstStyle/>
          <a:p>
            <a:r>
              <a:rPr lang="en-US" sz="4000" dirty="0" smtClean="0">
                <a:latin typeface="Siyam Rupali" panose="02000500000000020004" pitchFamily="2" charset="0"/>
                <a:cs typeface="Siyam Rupali" panose="02000500000000020004" pitchFamily="2" charset="0"/>
              </a:rPr>
              <a:t>১</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প্রথমে</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পবিত্র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মাটিতে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উভয়</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মারতে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হবে</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এবং</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সমস্ত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মুখ</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হবে</a:t>
            </a:r>
            <a:r>
              <a:rPr lang="en-US" sz="4000" dirty="0">
                <a:latin typeface="Siyam Rupali" panose="02000500000000020004" pitchFamily="2" charset="0"/>
                <a:cs typeface="Siyam Rupali" panose="02000500000000020004" pitchFamily="2" charset="0"/>
              </a:rPr>
              <a:t>। </a:t>
            </a:r>
            <a:endParaRPr lang="en-US" sz="4000" dirty="0"/>
          </a:p>
        </p:txBody>
      </p:sp>
      <p:sp>
        <p:nvSpPr>
          <p:cNvPr id="3" name="TextBox 2"/>
          <p:cNvSpPr txBox="1"/>
          <p:nvPr/>
        </p:nvSpPr>
        <p:spPr>
          <a:xfrm>
            <a:off x="2258420" y="239486"/>
            <a:ext cx="6934912" cy="923330"/>
          </a:xfrm>
          <a:prstGeom prst="rect">
            <a:avLst/>
          </a:prstGeom>
          <a:solidFill>
            <a:schemeClr val="accent5">
              <a:lumMod val="40000"/>
              <a:lumOff val="60000"/>
            </a:schemeClr>
          </a:solidFill>
        </p:spPr>
        <p:txBody>
          <a:bodyPr wrap="none" rtlCol="0">
            <a:spAutoFit/>
          </a:bodyPr>
          <a:lstStyle/>
          <a:p>
            <a:r>
              <a:rPr lang="en-US" sz="5400" dirty="0" err="1">
                <a:latin typeface="Siyam Rupali" panose="02000500000000020004" pitchFamily="2" charset="0"/>
                <a:cs typeface="Siyam Rupali" panose="02000500000000020004" pitchFamily="2" charset="0"/>
              </a:rPr>
              <a:t>তায়াম্মুম</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করার</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পদ্ধতি</a:t>
            </a:r>
            <a:r>
              <a:rPr lang="en-US" sz="5400" dirty="0">
                <a:latin typeface="Siyam Rupali" panose="02000500000000020004" pitchFamily="2" charset="0"/>
                <a:cs typeface="Siyam Rupali" panose="02000500000000020004" pitchFamily="2" charset="0"/>
              </a:rPr>
              <a:t> :</a:t>
            </a:r>
            <a:endParaRPr lang="en-US" sz="5400" dirty="0"/>
          </a:p>
        </p:txBody>
      </p:sp>
      <p:sp>
        <p:nvSpPr>
          <p:cNvPr id="4" name="TextBox 3"/>
          <p:cNvSpPr txBox="1"/>
          <p:nvPr/>
        </p:nvSpPr>
        <p:spPr>
          <a:xfrm>
            <a:off x="653143" y="4016830"/>
            <a:ext cx="10961915" cy="1323439"/>
          </a:xfrm>
          <a:prstGeom prst="rect">
            <a:avLst/>
          </a:prstGeom>
          <a:noFill/>
        </p:spPr>
        <p:txBody>
          <a:bodyPr wrap="square" rtlCol="0">
            <a:spAutoFit/>
          </a:bodyPr>
          <a:lstStyle/>
          <a:p>
            <a:r>
              <a:rPr lang="en-US" sz="4000" dirty="0">
                <a:latin typeface="Siyam Rupali" panose="02000500000000020004" pitchFamily="2" charset="0"/>
                <a:cs typeface="Siyam Rupali" panose="02000500000000020004" pitchFamily="2" charset="0"/>
              </a:rPr>
              <a:t>২। </a:t>
            </a:r>
            <a:r>
              <a:rPr lang="en-US" sz="4000" dirty="0" err="1">
                <a:latin typeface="Siyam Rupali" panose="02000500000000020004" pitchFamily="2" charset="0"/>
                <a:cs typeface="Siyam Rupali" panose="02000500000000020004" pitchFamily="2" charset="0"/>
              </a:rPr>
              <a:t>দ্বিতীয়</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বার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মাটিতে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দ্বারা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উভয়</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কনুইসহ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মাসেহ</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করতে</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হবে</a:t>
            </a:r>
            <a:r>
              <a:rPr lang="en-US" sz="4000" dirty="0">
                <a:latin typeface="Siyam Rupali" panose="02000500000000020004" pitchFamily="2" charset="0"/>
                <a:cs typeface="Siyam Rupali" panose="02000500000000020004" pitchFamily="2" charset="0"/>
              </a:rPr>
              <a:t>। </a:t>
            </a:r>
            <a:endParaRPr lang="en-US" sz="4000" dirty="0"/>
          </a:p>
        </p:txBody>
      </p:sp>
    </p:spTree>
    <p:extLst>
      <p:ext uri="{BB962C8B-B14F-4D97-AF65-F5344CB8AC3E}">
        <p14:creationId xmlns:p14="http://schemas.microsoft.com/office/powerpoint/2010/main" val="1583903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4062"/>
            <a:ext cx="11201400" cy="2497818"/>
          </a:xfrm>
        </p:spPr>
        <p:txBody>
          <a:bodyPr>
            <a:normAutofit/>
          </a:bodyPr>
          <a:lstStyle/>
          <a:p>
            <a:pPr>
              <a:lnSpc>
                <a:spcPct val="100000"/>
              </a:lnSpc>
            </a:pPr>
            <a:r>
              <a:rPr lang="en-US" sz="3600" dirty="0" err="1" smtClean="0">
                <a:latin typeface="Siyam Rupali" panose="02000500000000020004" pitchFamily="2" charset="0"/>
                <a:cs typeface="Siyam Rupali" panose="02000500000000020004" pitchFamily="2" charset="0"/>
              </a:rPr>
              <a:t>পবিত্র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এবং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জাতীয়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বস্তু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দ্বারা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তায়াম্মুম</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জায়েজ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সকল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বস্তু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আগুনে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দিলে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পড়েনা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জাতীয়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বস্তু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যেমন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চুন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সুরকি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ইট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ইত্যাদি</a:t>
            </a:r>
            <a:r>
              <a:rPr lang="en-US" sz="3600" dirty="0" smtClean="0">
                <a:latin typeface="Siyam Rupali" panose="02000500000000020004" pitchFamily="2" charset="0"/>
                <a:cs typeface="Siyam Rupali" panose="02000500000000020004" pitchFamily="2" charset="0"/>
              </a:rPr>
              <a:t>।</a:t>
            </a:r>
            <a:endParaRPr lang="en-US" sz="3600" dirty="0">
              <a:latin typeface="Siyam Rupali" panose="02000500000000020004" pitchFamily="2" charset="0"/>
              <a:cs typeface="Siyam Rupali" panose="02000500000000020004" pitchFamily="2" charset="0"/>
            </a:endParaRPr>
          </a:p>
        </p:txBody>
      </p:sp>
      <p:sp>
        <p:nvSpPr>
          <p:cNvPr id="3" name="TextBox 2"/>
          <p:cNvSpPr txBox="1"/>
          <p:nvPr/>
        </p:nvSpPr>
        <p:spPr>
          <a:xfrm>
            <a:off x="1241689" y="272142"/>
            <a:ext cx="10089622" cy="769441"/>
          </a:xfrm>
          <a:prstGeom prst="rect">
            <a:avLst/>
          </a:prstGeom>
          <a:solidFill>
            <a:schemeClr val="accent5">
              <a:lumMod val="40000"/>
              <a:lumOff val="60000"/>
            </a:schemeClr>
          </a:solidFill>
        </p:spPr>
        <p:txBody>
          <a:bodyPr wrap="none" rtlCol="0">
            <a:spAutoFit/>
          </a:bodyPr>
          <a:lstStyle/>
          <a:p>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যে</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সমস্ত</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বস্তু</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দ্বারা</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তায়াম্মুম</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করা</a:t>
            </a:r>
            <a:r>
              <a:rPr lang="en-US" sz="4400" dirty="0">
                <a:latin typeface="Siyam Rupali" panose="02000500000000020004" pitchFamily="2" charset="0"/>
                <a:cs typeface="Siyam Rupali" panose="02000500000000020004" pitchFamily="2" charset="0"/>
              </a:rPr>
              <a:t> </a:t>
            </a:r>
            <a:r>
              <a:rPr lang="en-US" sz="4400" dirty="0" err="1">
                <a:latin typeface="Siyam Rupali" panose="02000500000000020004" pitchFamily="2" charset="0"/>
                <a:cs typeface="Siyam Rupali" panose="02000500000000020004" pitchFamily="2" charset="0"/>
              </a:rPr>
              <a:t>জায়েজ</a:t>
            </a:r>
            <a:r>
              <a:rPr lang="en-US" sz="4400" dirty="0">
                <a:latin typeface="Siyam Rupali" panose="02000500000000020004" pitchFamily="2" charset="0"/>
                <a:cs typeface="Siyam Rupali" panose="02000500000000020004" pitchFamily="2" charset="0"/>
              </a:rPr>
              <a:t> </a:t>
            </a:r>
            <a:r>
              <a:rPr lang="en-US" sz="4400" dirty="0" smtClean="0">
                <a:latin typeface="Siyam Rupali" panose="02000500000000020004" pitchFamily="2" charset="0"/>
                <a:cs typeface="Siyam Rupali" panose="02000500000000020004" pitchFamily="2" charset="0"/>
              </a:rPr>
              <a:t>:</a:t>
            </a:r>
            <a:endParaRPr lang="en-US" sz="4400" dirty="0"/>
          </a:p>
        </p:txBody>
      </p:sp>
      <p:grpSp>
        <p:nvGrpSpPr>
          <p:cNvPr id="12" name="Group 11"/>
          <p:cNvGrpSpPr/>
          <p:nvPr/>
        </p:nvGrpSpPr>
        <p:grpSpPr>
          <a:xfrm>
            <a:off x="2778860" y="4242708"/>
            <a:ext cx="1975538" cy="2439382"/>
            <a:chOff x="2925942" y="4242708"/>
            <a:chExt cx="1975538" cy="2439382"/>
          </a:xfrm>
        </p:grpSpPr>
        <p:pic>
          <p:nvPicPr>
            <p:cNvPr id="1026" name="Picture 2" descr="500+ Sand Pictures [HD] | Download Free Images on Unspla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942" y="4242708"/>
              <a:ext cx="1975538" cy="1926771"/>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6845" y="6158870"/>
              <a:ext cx="753732" cy="523220"/>
            </a:xfrm>
            <a:prstGeom prst="rect">
              <a:avLst/>
            </a:prstGeom>
            <a:noFill/>
          </p:spPr>
          <p:txBody>
            <a:bodyPr wrap="none" rtlCol="0">
              <a:spAutoFit/>
            </a:bodyPr>
            <a:lstStyle/>
            <a:p>
              <a:r>
                <a:rPr lang="en-US" sz="2800" dirty="0" err="1">
                  <a:latin typeface="Siyam Rupali" panose="02000500000000020004" pitchFamily="2" charset="0"/>
                  <a:cs typeface="Siyam Rupali" panose="02000500000000020004" pitchFamily="2" charset="0"/>
                </a:rPr>
                <a:t>বালু</a:t>
              </a:r>
              <a:endParaRPr lang="en-US" sz="2800" dirty="0"/>
            </a:p>
          </p:txBody>
        </p:sp>
      </p:grpSp>
      <p:grpSp>
        <p:nvGrpSpPr>
          <p:cNvPr id="10" name="Group 9"/>
          <p:cNvGrpSpPr/>
          <p:nvPr/>
        </p:nvGrpSpPr>
        <p:grpSpPr>
          <a:xfrm>
            <a:off x="5106984" y="4203432"/>
            <a:ext cx="1975538" cy="2497818"/>
            <a:chOff x="3080657" y="4227555"/>
            <a:chExt cx="1975538" cy="2497818"/>
          </a:xfrm>
        </p:grpSpPr>
        <p:pic>
          <p:nvPicPr>
            <p:cNvPr id="1030" name="Picture 6" descr="শিশুর দৈহিক বৃদ্ধিতে চু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657" y="4227555"/>
              <a:ext cx="1975538" cy="1952175"/>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50069" y="6202153"/>
              <a:ext cx="636713" cy="523220"/>
            </a:xfrm>
            <a:prstGeom prst="rect">
              <a:avLst/>
            </a:prstGeom>
            <a:noFill/>
          </p:spPr>
          <p:txBody>
            <a:bodyPr wrap="none" rtlCol="0">
              <a:spAutoFit/>
            </a:bodyPr>
            <a:lstStyle/>
            <a:p>
              <a:r>
                <a:rPr lang="en-US" sz="2800" dirty="0" err="1">
                  <a:latin typeface="Siyam Rupali" panose="02000500000000020004" pitchFamily="2" charset="0"/>
                  <a:cs typeface="Siyam Rupali" panose="02000500000000020004" pitchFamily="2" charset="0"/>
                </a:rPr>
                <a:t>চুন</a:t>
              </a:r>
              <a:endParaRPr lang="en-US" sz="2800" dirty="0"/>
            </a:p>
          </p:txBody>
        </p:sp>
      </p:grpSp>
      <p:grpSp>
        <p:nvGrpSpPr>
          <p:cNvPr id="9" name="Group 8"/>
          <p:cNvGrpSpPr/>
          <p:nvPr/>
        </p:nvGrpSpPr>
        <p:grpSpPr>
          <a:xfrm>
            <a:off x="7435108" y="4242708"/>
            <a:ext cx="2001939" cy="2535002"/>
            <a:chOff x="5475514" y="4227555"/>
            <a:chExt cx="2001939" cy="2535002"/>
          </a:xfrm>
        </p:grpSpPr>
        <p:pic>
          <p:nvPicPr>
            <p:cNvPr id="1032" name="Picture 8" descr="Red Brick Powder After Constructing Work Stock Photo, Picture And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993"/>
            <a:stretch/>
          </p:blipFill>
          <p:spPr bwMode="auto">
            <a:xfrm>
              <a:off x="5475514" y="4227555"/>
              <a:ext cx="2001939" cy="1916162"/>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8934" y="6239337"/>
              <a:ext cx="1055097" cy="523220"/>
            </a:xfrm>
            <a:prstGeom prst="rect">
              <a:avLst/>
            </a:prstGeom>
            <a:noFill/>
          </p:spPr>
          <p:txBody>
            <a:bodyPr wrap="none" rtlCol="0">
              <a:spAutoFit/>
            </a:bodyPr>
            <a:lstStyle/>
            <a:p>
              <a:r>
                <a:rPr lang="en-US" sz="2800" dirty="0" err="1">
                  <a:latin typeface="Siyam Rupali" panose="02000500000000020004" pitchFamily="2" charset="0"/>
                  <a:cs typeface="Siyam Rupali" panose="02000500000000020004" pitchFamily="2" charset="0"/>
                </a:rPr>
                <a:t>সুরকি</a:t>
              </a:r>
              <a:endParaRPr lang="en-US" sz="2800" dirty="0"/>
            </a:p>
          </p:txBody>
        </p:sp>
      </p:grpSp>
      <p:grpSp>
        <p:nvGrpSpPr>
          <p:cNvPr id="8" name="Group 7"/>
          <p:cNvGrpSpPr/>
          <p:nvPr/>
        </p:nvGrpSpPr>
        <p:grpSpPr>
          <a:xfrm>
            <a:off x="9789632" y="4194898"/>
            <a:ext cx="2021358" cy="2506352"/>
            <a:chOff x="7896772" y="4250964"/>
            <a:chExt cx="2021358" cy="2506352"/>
          </a:xfrm>
        </p:grpSpPr>
        <p:pic>
          <p:nvPicPr>
            <p:cNvPr id="1034" name="Picture 10" descr="গাজীপুর জেলার ইট ভাটা মালীকদের করুন ..."/>
            <p:cNvPicPr>
              <a:picLocks noChangeAspect="1" noChangeArrowheads="1"/>
            </p:cNvPicPr>
            <p:nvPr/>
          </p:nvPicPr>
          <p:blipFill rotWithShape="1">
            <a:blip r:embed="rId5">
              <a:extLst>
                <a:ext uri="{28A0092B-C50C-407E-A947-70E740481C1C}">
                  <a14:useLocalDpi xmlns:a14="http://schemas.microsoft.com/office/drawing/2010/main" val="0"/>
                </a:ext>
              </a:extLst>
            </a:blip>
            <a:srcRect r="26852"/>
            <a:stretch/>
          </p:blipFill>
          <p:spPr bwMode="auto">
            <a:xfrm>
              <a:off x="7896772" y="4250964"/>
              <a:ext cx="2021358" cy="1869343"/>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91499" y="6234096"/>
              <a:ext cx="631904" cy="523220"/>
            </a:xfrm>
            <a:prstGeom prst="rect">
              <a:avLst/>
            </a:prstGeom>
            <a:noFill/>
          </p:spPr>
          <p:txBody>
            <a:bodyPr wrap="none" rtlCol="0">
              <a:spAutoFit/>
            </a:bodyPr>
            <a:lstStyle/>
            <a:p>
              <a:r>
                <a:rPr lang="en-US" sz="2800" dirty="0" err="1">
                  <a:latin typeface="Siyam Rupali" panose="02000500000000020004" pitchFamily="2" charset="0"/>
                  <a:cs typeface="Siyam Rupali" panose="02000500000000020004" pitchFamily="2" charset="0"/>
                </a:rPr>
                <a:t>ইট</a:t>
              </a:r>
              <a:endParaRPr lang="en-US" sz="2800" dirty="0"/>
            </a:p>
          </p:txBody>
        </p:sp>
      </p:grpSp>
      <p:grpSp>
        <p:nvGrpSpPr>
          <p:cNvPr id="13" name="Group 12"/>
          <p:cNvGrpSpPr/>
          <p:nvPr/>
        </p:nvGrpSpPr>
        <p:grpSpPr>
          <a:xfrm>
            <a:off x="303474" y="4242708"/>
            <a:ext cx="2122801" cy="2615292"/>
            <a:chOff x="303474" y="4242708"/>
            <a:chExt cx="2122801" cy="2615292"/>
          </a:xfrm>
        </p:grpSpPr>
        <p:sp>
          <p:nvSpPr>
            <p:cNvPr id="17" name="TextBox 16"/>
            <p:cNvSpPr txBox="1"/>
            <p:nvPr/>
          </p:nvSpPr>
          <p:spPr>
            <a:xfrm>
              <a:off x="951138" y="6334780"/>
              <a:ext cx="827471" cy="523220"/>
            </a:xfrm>
            <a:prstGeom prst="rect">
              <a:avLst/>
            </a:prstGeom>
            <a:noFill/>
          </p:spPr>
          <p:txBody>
            <a:bodyPr wrap="none" rtlCol="0">
              <a:spAutoFit/>
            </a:bodyPr>
            <a:lstStyle/>
            <a:p>
              <a:r>
                <a:rPr lang="en-US" sz="2800" dirty="0" err="1" smtClean="0">
                  <a:latin typeface="Siyam Rupali" panose="02000500000000020004" pitchFamily="2" charset="0"/>
                  <a:cs typeface="Siyam Rupali" panose="02000500000000020004" pitchFamily="2" charset="0"/>
                </a:rPr>
                <a:t>মাটি</a:t>
              </a:r>
              <a:endParaRPr lang="en-US" sz="2800" dirty="0"/>
            </a:p>
          </p:txBody>
        </p:sp>
        <p:pic>
          <p:nvPicPr>
            <p:cNvPr id="2050" name="Picture 2" descr="Natural background with very dry soil forming small hills carved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31" r="13231" b="9328"/>
            <a:stretch/>
          </p:blipFill>
          <p:spPr bwMode="auto">
            <a:xfrm>
              <a:off x="303474" y="4242708"/>
              <a:ext cx="2122801" cy="2055102"/>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43154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6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nodeType="afterEffect">
                                  <p:stCondLst>
                                    <p:cond delay="8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400"/>
                            </p:stCondLst>
                            <p:childTnLst>
                              <p:par>
                                <p:cTn id="20" presetID="1" presetClass="entr" presetSubtype="0" fill="hold" nodeType="afterEffect">
                                  <p:stCondLst>
                                    <p:cond delay="6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70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 y="-11158"/>
            <a:ext cx="12192000" cy="3829050"/>
          </a:xfrm>
          <a:prstGeom prst="rect">
            <a:avLst/>
          </a:prstGeom>
          <a:blipFill dpi="0" rotWithShape="1">
            <a:blip r:embed="rId2">
              <a:extLst>
                <a:ext uri="{28A0092B-C50C-407E-A947-70E740481C1C}">
                  <a14:useLocalDpi xmlns:a14="http://schemas.microsoft.com/office/drawing/2010/main" val="0"/>
                </a:ext>
              </a:extLst>
            </a:blip>
            <a:srcRect/>
            <a:stretch>
              <a:fillRect t="-30597" b="-4776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p:nvPr/>
        </p:nvSpPr>
        <p:spPr>
          <a:xfrm flipH="1">
            <a:off x="0" y="-11158"/>
            <a:ext cx="12201525" cy="656436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19050 h 6877050"/>
              <a:gd name="connsiteX1" fmla="*/ 2400300 w 12192000"/>
              <a:gd name="connsiteY1" fmla="*/ 0 h 6877050"/>
              <a:gd name="connsiteX2" fmla="*/ 12192000 w 12192000"/>
              <a:gd name="connsiteY2" fmla="*/ 19050 h 6877050"/>
              <a:gd name="connsiteX3" fmla="*/ 12192000 w 12192000"/>
              <a:gd name="connsiteY3" fmla="*/ 6877050 h 6877050"/>
              <a:gd name="connsiteX4" fmla="*/ 0 w 12192000"/>
              <a:gd name="connsiteY4" fmla="*/ 6877050 h 6877050"/>
              <a:gd name="connsiteX5" fmla="*/ 0 w 12192000"/>
              <a:gd name="connsiteY5" fmla="*/ 19050 h 6877050"/>
              <a:gd name="connsiteX0" fmla="*/ 0 w 12192000"/>
              <a:gd name="connsiteY0" fmla="*/ 19050 h 6877050"/>
              <a:gd name="connsiteX1" fmla="*/ 2400300 w 12192000"/>
              <a:gd name="connsiteY1" fmla="*/ 0 h 6877050"/>
              <a:gd name="connsiteX2" fmla="*/ 12192000 w 12192000"/>
              <a:gd name="connsiteY2" fmla="*/ 19050 h 6877050"/>
              <a:gd name="connsiteX3" fmla="*/ 12192000 w 12192000"/>
              <a:gd name="connsiteY3" fmla="*/ 6877050 h 6877050"/>
              <a:gd name="connsiteX4" fmla="*/ 0 w 12192000"/>
              <a:gd name="connsiteY4" fmla="*/ 6877050 h 6877050"/>
              <a:gd name="connsiteX5" fmla="*/ 0 w 12192000"/>
              <a:gd name="connsiteY5" fmla="*/ 19050 h 6877050"/>
              <a:gd name="connsiteX0" fmla="*/ 0 w 12192000"/>
              <a:gd name="connsiteY0" fmla="*/ 9 h 6858009"/>
              <a:gd name="connsiteX1" fmla="*/ 3676650 w 12192000"/>
              <a:gd name="connsiteY1" fmla="*/ 3371859 h 6858009"/>
              <a:gd name="connsiteX2" fmla="*/ 12192000 w 12192000"/>
              <a:gd name="connsiteY2" fmla="*/ 9 h 6858009"/>
              <a:gd name="connsiteX3" fmla="*/ 12192000 w 12192000"/>
              <a:gd name="connsiteY3" fmla="*/ 6858009 h 6858009"/>
              <a:gd name="connsiteX4" fmla="*/ 0 w 12192000"/>
              <a:gd name="connsiteY4" fmla="*/ 6858009 h 6858009"/>
              <a:gd name="connsiteX5" fmla="*/ 0 w 12192000"/>
              <a:gd name="connsiteY5" fmla="*/ 9 h 6858009"/>
              <a:gd name="connsiteX0" fmla="*/ 0 w 12192000"/>
              <a:gd name="connsiteY0" fmla="*/ 46501 h 6904501"/>
              <a:gd name="connsiteX1" fmla="*/ 3676650 w 12192000"/>
              <a:gd name="connsiteY1" fmla="*/ 3418351 h 6904501"/>
              <a:gd name="connsiteX2" fmla="*/ 12192000 w 12192000"/>
              <a:gd name="connsiteY2" fmla="*/ 46501 h 6904501"/>
              <a:gd name="connsiteX3" fmla="*/ 12192000 w 12192000"/>
              <a:gd name="connsiteY3" fmla="*/ 6904501 h 6904501"/>
              <a:gd name="connsiteX4" fmla="*/ 0 w 12192000"/>
              <a:gd name="connsiteY4" fmla="*/ 6904501 h 6904501"/>
              <a:gd name="connsiteX5" fmla="*/ 0 w 12192000"/>
              <a:gd name="connsiteY5" fmla="*/ 46501 h 6904501"/>
              <a:gd name="connsiteX0" fmla="*/ 0 w 12192000"/>
              <a:gd name="connsiteY0" fmla="*/ 58243 h 6916243"/>
              <a:gd name="connsiteX1" fmla="*/ 3676650 w 12192000"/>
              <a:gd name="connsiteY1" fmla="*/ 3430093 h 6916243"/>
              <a:gd name="connsiteX2" fmla="*/ 12182475 w 12192000"/>
              <a:gd name="connsiteY2" fmla="*/ 29668 h 6916243"/>
              <a:gd name="connsiteX3" fmla="*/ 12192000 w 12192000"/>
              <a:gd name="connsiteY3" fmla="*/ 6916243 h 6916243"/>
              <a:gd name="connsiteX4" fmla="*/ 0 w 12192000"/>
              <a:gd name="connsiteY4" fmla="*/ 6916243 h 6916243"/>
              <a:gd name="connsiteX5" fmla="*/ 0 w 12192000"/>
              <a:gd name="connsiteY5" fmla="*/ 58243 h 6916243"/>
              <a:gd name="connsiteX0" fmla="*/ 0 w 12192000"/>
              <a:gd name="connsiteY0" fmla="*/ 58243 h 6916243"/>
              <a:gd name="connsiteX1" fmla="*/ 3676650 w 12192000"/>
              <a:gd name="connsiteY1" fmla="*/ 3430093 h 6916243"/>
              <a:gd name="connsiteX2" fmla="*/ 12182475 w 12192000"/>
              <a:gd name="connsiteY2" fmla="*/ 29668 h 6916243"/>
              <a:gd name="connsiteX3" fmla="*/ 12192000 w 12192000"/>
              <a:gd name="connsiteY3" fmla="*/ 6916243 h 6916243"/>
              <a:gd name="connsiteX4" fmla="*/ 0 w 12192000"/>
              <a:gd name="connsiteY4" fmla="*/ 6916243 h 6916243"/>
              <a:gd name="connsiteX5" fmla="*/ 0 w 12192000"/>
              <a:gd name="connsiteY5" fmla="*/ 58243 h 6916243"/>
              <a:gd name="connsiteX0" fmla="*/ 0 w 12192000"/>
              <a:gd name="connsiteY0" fmla="*/ 50694 h 6908694"/>
              <a:gd name="connsiteX1" fmla="*/ 2914650 w 12192000"/>
              <a:gd name="connsiteY1" fmla="*/ 4070244 h 6908694"/>
              <a:gd name="connsiteX2" fmla="*/ 12182475 w 12192000"/>
              <a:gd name="connsiteY2" fmla="*/ 22119 h 6908694"/>
              <a:gd name="connsiteX3" fmla="*/ 12192000 w 12192000"/>
              <a:gd name="connsiteY3" fmla="*/ 6908694 h 6908694"/>
              <a:gd name="connsiteX4" fmla="*/ 0 w 12192000"/>
              <a:gd name="connsiteY4" fmla="*/ 6908694 h 6908694"/>
              <a:gd name="connsiteX5" fmla="*/ 0 w 12192000"/>
              <a:gd name="connsiteY5" fmla="*/ 50694 h 6908694"/>
              <a:gd name="connsiteX0" fmla="*/ 9525 w 12192000"/>
              <a:gd name="connsiteY0" fmla="*/ 57150 h 6886575"/>
              <a:gd name="connsiteX1" fmla="*/ 2914650 w 12192000"/>
              <a:gd name="connsiteY1" fmla="*/ 4048125 h 6886575"/>
              <a:gd name="connsiteX2" fmla="*/ 12182475 w 12192000"/>
              <a:gd name="connsiteY2" fmla="*/ 0 h 6886575"/>
              <a:gd name="connsiteX3" fmla="*/ 12192000 w 12192000"/>
              <a:gd name="connsiteY3" fmla="*/ 6886575 h 6886575"/>
              <a:gd name="connsiteX4" fmla="*/ 0 w 12192000"/>
              <a:gd name="connsiteY4" fmla="*/ 6886575 h 6886575"/>
              <a:gd name="connsiteX5" fmla="*/ 9525 w 12192000"/>
              <a:gd name="connsiteY5" fmla="*/ 57150 h 6886575"/>
              <a:gd name="connsiteX0" fmla="*/ 9525 w 12192000"/>
              <a:gd name="connsiteY0" fmla="*/ 57150 h 6886575"/>
              <a:gd name="connsiteX1" fmla="*/ 2914650 w 12192000"/>
              <a:gd name="connsiteY1" fmla="*/ 4048125 h 6886575"/>
              <a:gd name="connsiteX2" fmla="*/ 12182475 w 12192000"/>
              <a:gd name="connsiteY2" fmla="*/ 0 h 6886575"/>
              <a:gd name="connsiteX3" fmla="*/ 12192000 w 12192000"/>
              <a:gd name="connsiteY3" fmla="*/ 6886575 h 6886575"/>
              <a:gd name="connsiteX4" fmla="*/ 0 w 12192000"/>
              <a:gd name="connsiteY4" fmla="*/ 6886575 h 6886575"/>
              <a:gd name="connsiteX5" fmla="*/ 9525 w 12192000"/>
              <a:gd name="connsiteY5" fmla="*/ 57150 h 6886575"/>
              <a:gd name="connsiteX0" fmla="*/ 9525 w 12192000"/>
              <a:gd name="connsiteY0" fmla="*/ 139130 h 6968555"/>
              <a:gd name="connsiteX1" fmla="*/ 2914650 w 12192000"/>
              <a:gd name="connsiteY1" fmla="*/ 4130105 h 6968555"/>
              <a:gd name="connsiteX2" fmla="*/ 12182475 w 12192000"/>
              <a:gd name="connsiteY2" fmla="*/ 81980 h 6968555"/>
              <a:gd name="connsiteX3" fmla="*/ 12192000 w 12192000"/>
              <a:gd name="connsiteY3" fmla="*/ 6968555 h 6968555"/>
              <a:gd name="connsiteX4" fmla="*/ 0 w 12192000"/>
              <a:gd name="connsiteY4" fmla="*/ 6968555 h 6968555"/>
              <a:gd name="connsiteX5" fmla="*/ 9525 w 12192000"/>
              <a:gd name="connsiteY5" fmla="*/ 139130 h 6968555"/>
              <a:gd name="connsiteX0" fmla="*/ 9525 w 12192000"/>
              <a:gd name="connsiteY0" fmla="*/ 139130 h 6968555"/>
              <a:gd name="connsiteX1" fmla="*/ 2914650 w 12192000"/>
              <a:gd name="connsiteY1" fmla="*/ 4130105 h 6968555"/>
              <a:gd name="connsiteX2" fmla="*/ 12182475 w 12192000"/>
              <a:gd name="connsiteY2" fmla="*/ 81980 h 6968555"/>
              <a:gd name="connsiteX3" fmla="*/ 12192000 w 12192000"/>
              <a:gd name="connsiteY3" fmla="*/ 6968555 h 6968555"/>
              <a:gd name="connsiteX4" fmla="*/ 0 w 12192000"/>
              <a:gd name="connsiteY4" fmla="*/ 6968555 h 6968555"/>
              <a:gd name="connsiteX5" fmla="*/ 9525 w 12192000"/>
              <a:gd name="connsiteY5" fmla="*/ 139130 h 6968555"/>
              <a:gd name="connsiteX0" fmla="*/ 9525 w 12192000"/>
              <a:gd name="connsiteY0" fmla="*/ 0 h 6829425"/>
              <a:gd name="connsiteX1" fmla="*/ 2914650 w 12192000"/>
              <a:gd name="connsiteY1" fmla="*/ 3990975 h 6829425"/>
              <a:gd name="connsiteX2" fmla="*/ 12182475 w 12192000"/>
              <a:gd name="connsiteY2" fmla="*/ 390525 h 6829425"/>
              <a:gd name="connsiteX3" fmla="*/ 12192000 w 12192000"/>
              <a:gd name="connsiteY3" fmla="*/ 6829425 h 6829425"/>
              <a:gd name="connsiteX4" fmla="*/ 0 w 12192000"/>
              <a:gd name="connsiteY4" fmla="*/ 6829425 h 6829425"/>
              <a:gd name="connsiteX5" fmla="*/ 9525 w 12192000"/>
              <a:gd name="connsiteY5" fmla="*/ 0 h 6829425"/>
              <a:gd name="connsiteX0" fmla="*/ 9525 w 12192000"/>
              <a:gd name="connsiteY0" fmla="*/ 0 h 6829425"/>
              <a:gd name="connsiteX1" fmla="*/ 2914650 w 12192000"/>
              <a:gd name="connsiteY1" fmla="*/ 3990975 h 6829425"/>
              <a:gd name="connsiteX2" fmla="*/ 12182475 w 12192000"/>
              <a:gd name="connsiteY2" fmla="*/ 257175 h 6829425"/>
              <a:gd name="connsiteX3" fmla="*/ 12192000 w 12192000"/>
              <a:gd name="connsiteY3" fmla="*/ 6829425 h 6829425"/>
              <a:gd name="connsiteX4" fmla="*/ 0 w 12192000"/>
              <a:gd name="connsiteY4" fmla="*/ 6829425 h 6829425"/>
              <a:gd name="connsiteX5" fmla="*/ 9525 w 12192000"/>
              <a:gd name="connsiteY5" fmla="*/ 0 h 6829425"/>
              <a:gd name="connsiteX0" fmla="*/ 0 w 12192000"/>
              <a:gd name="connsiteY0" fmla="*/ 144283 h 6659383"/>
              <a:gd name="connsiteX1" fmla="*/ 2914650 w 12192000"/>
              <a:gd name="connsiteY1" fmla="*/ 3820933 h 6659383"/>
              <a:gd name="connsiteX2" fmla="*/ 12182475 w 12192000"/>
              <a:gd name="connsiteY2" fmla="*/ 87133 h 6659383"/>
              <a:gd name="connsiteX3" fmla="*/ 12192000 w 12192000"/>
              <a:gd name="connsiteY3" fmla="*/ 6659383 h 6659383"/>
              <a:gd name="connsiteX4" fmla="*/ 0 w 12192000"/>
              <a:gd name="connsiteY4" fmla="*/ 6659383 h 6659383"/>
              <a:gd name="connsiteX5" fmla="*/ 0 w 12192000"/>
              <a:gd name="connsiteY5" fmla="*/ 144283 h 6659383"/>
              <a:gd name="connsiteX0" fmla="*/ 0 w 12192000"/>
              <a:gd name="connsiteY0" fmla="*/ 144283 h 6659383"/>
              <a:gd name="connsiteX1" fmla="*/ 2914650 w 12192000"/>
              <a:gd name="connsiteY1" fmla="*/ 3820933 h 6659383"/>
              <a:gd name="connsiteX2" fmla="*/ 12182475 w 12192000"/>
              <a:gd name="connsiteY2" fmla="*/ 87133 h 6659383"/>
              <a:gd name="connsiteX3" fmla="*/ 12192000 w 12192000"/>
              <a:gd name="connsiteY3" fmla="*/ 6659383 h 6659383"/>
              <a:gd name="connsiteX4" fmla="*/ 0 w 12192000"/>
              <a:gd name="connsiteY4" fmla="*/ 6659383 h 6659383"/>
              <a:gd name="connsiteX5" fmla="*/ 0 w 12192000"/>
              <a:gd name="connsiteY5" fmla="*/ 144283 h 6659383"/>
              <a:gd name="connsiteX0" fmla="*/ 0 w 12192000"/>
              <a:gd name="connsiteY0" fmla="*/ 3545 h 6518645"/>
              <a:gd name="connsiteX1" fmla="*/ 2914650 w 12192000"/>
              <a:gd name="connsiteY1" fmla="*/ 3680195 h 6518645"/>
              <a:gd name="connsiteX2" fmla="*/ 12163425 w 12192000"/>
              <a:gd name="connsiteY2" fmla="*/ 89270 h 6518645"/>
              <a:gd name="connsiteX3" fmla="*/ 12192000 w 12192000"/>
              <a:gd name="connsiteY3" fmla="*/ 6518645 h 6518645"/>
              <a:gd name="connsiteX4" fmla="*/ 0 w 12192000"/>
              <a:gd name="connsiteY4" fmla="*/ 6518645 h 6518645"/>
              <a:gd name="connsiteX5" fmla="*/ 0 w 12192000"/>
              <a:gd name="connsiteY5" fmla="*/ 3545 h 6518645"/>
              <a:gd name="connsiteX0" fmla="*/ 0 w 12192000"/>
              <a:gd name="connsiteY0" fmla="*/ 0 h 6515100"/>
              <a:gd name="connsiteX1" fmla="*/ 2914650 w 12192000"/>
              <a:gd name="connsiteY1" fmla="*/ 3676650 h 6515100"/>
              <a:gd name="connsiteX2" fmla="*/ 12163425 w 12192000"/>
              <a:gd name="connsiteY2" fmla="*/ 85725 h 6515100"/>
              <a:gd name="connsiteX3" fmla="*/ 12192000 w 12192000"/>
              <a:gd name="connsiteY3" fmla="*/ 6515100 h 6515100"/>
              <a:gd name="connsiteX4" fmla="*/ 0 w 12192000"/>
              <a:gd name="connsiteY4" fmla="*/ 6515100 h 6515100"/>
              <a:gd name="connsiteX5" fmla="*/ 0 w 12192000"/>
              <a:gd name="connsiteY5" fmla="*/ 0 h 6515100"/>
              <a:gd name="connsiteX0" fmla="*/ 0 w 12201525"/>
              <a:gd name="connsiteY0" fmla="*/ 49260 h 6564360"/>
              <a:gd name="connsiteX1" fmla="*/ 2914650 w 12201525"/>
              <a:gd name="connsiteY1" fmla="*/ 3725910 h 6564360"/>
              <a:gd name="connsiteX2" fmla="*/ 12201525 w 12201525"/>
              <a:gd name="connsiteY2" fmla="*/ 11160 h 6564360"/>
              <a:gd name="connsiteX3" fmla="*/ 12192000 w 12201525"/>
              <a:gd name="connsiteY3" fmla="*/ 6564360 h 6564360"/>
              <a:gd name="connsiteX4" fmla="*/ 0 w 12201525"/>
              <a:gd name="connsiteY4" fmla="*/ 6564360 h 6564360"/>
              <a:gd name="connsiteX5" fmla="*/ 0 w 12201525"/>
              <a:gd name="connsiteY5" fmla="*/ 49260 h 65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6564360">
                <a:moveTo>
                  <a:pt x="0" y="49260"/>
                </a:moveTo>
                <a:cubicBezTo>
                  <a:pt x="269875" y="2782935"/>
                  <a:pt x="881063" y="3732260"/>
                  <a:pt x="2914650" y="3725910"/>
                </a:cubicBezTo>
                <a:cubicBezTo>
                  <a:pt x="4948237" y="3719560"/>
                  <a:pt x="7861300" y="-236490"/>
                  <a:pt x="12201525" y="11160"/>
                </a:cubicBezTo>
                <a:lnTo>
                  <a:pt x="12192000" y="6564360"/>
                </a:lnTo>
                <a:lnTo>
                  <a:pt x="0" y="6564360"/>
                </a:lnTo>
                <a:lnTo>
                  <a:pt x="0" y="492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flipH="1">
            <a:off x="0" y="28576"/>
            <a:ext cx="12192000" cy="682942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19050 h 6877050"/>
              <a:gd name="connsiteX1" fmla="*/ 2400300 w 12192000"/>
              <a:gd name="connsiteY1" fmla="*/ 0 h 6877050"/>
              <a:gd name="connsiteX2" fmla="*/ 12192000 w 12192000"/>
              <a:gd name="connsiteY2" fmla="*/ 19050 h 6877050"/>
              <a:gd name="connsiteX3" fmla="*/ 12192000 w 12192000"/>
              <a:gd name="connsiteY3" fmla="*/ 6877050 h 6877050"/>
              <a:gd name="connsiteX4" fmla="*/ 0 w 12192000"/>
              <a:gd name="connsiteY4" fmla="*/ 6877050 h 6877050"/>
              <a:gd name="connsiteX5" fmla="*/ 0 w 12192000"/>
              <a:gd name="connsiteY5" fmla="*/ 19050 h 6877050"/>
              <a:gd name="connsiteX0" fmla="*/ 0 w 12192000"/>
              <a:gd name="connsiteY0" fmla="*/ 19050 h 6877050"/>
              <a:gd name="connsiteX1" fmla="*/ 2400300 w 12192000"/>
              <a:gd name="connsiteY1" fmla="*/ 0 h 6877050"/>
              <a:gd name="connsiteX2" fmla="*/ 12192000 w 12192000"/>
              <a:gd name="connsiteY2" fmla="*/ 19050 h 6877050"/>
              <a:gd name="connsiteX3" fmla="*/ 12192000 w 12192000"/>
              <a:gd name="connsiteY3" fmla="*/ 6877050 h 6877050"/>
              <a:gd name="connsiteX4" fmla="*/ 0 w 12192000"/>
              <a:gd name="connsiteY4" fmla="*/ 6877050 h 6877050"/>
              <a:gd name="connsiteX5" fmla="*/ 0 w 12192000"/>
              <a:gd name="connsiteY5" fmla="*/ 19050 h 6877050"/>
              <a:gd name="connsiteX0" fmla="*/ 0 w 12192000"/>
              <a:gd name="connsiteY0" fmla="*/ 9 h 6858009"/>
              <a:gd name="connsiteX1" fmla="*/ 3676650 w 12192000"/>
              <a:gd name="connsiteY1" fmla="*/ 3371859 h 6858009"/>
              <a:gd name="connsiteX2" fmla="*/ 12192000 w 12192000"/>
              <a:gd name="connsiteY2" fmla="*/ 9 h 6858009"/>
              <a:gd name="connsiteX3" fmla="*/ 12192000 w 12192000"/>
              <a:gd name="connsiteY3" fmla="*/ 6858009 h 6858009"/>
              <a:gd name="connsiteX4" fmla="*/ 0 w 12192000"/>
              <a:gd name="connsiteY4" fmla="*/ 6858009 h 6858009"/>
              <a:gd name="connsiteX5" fmla="*/ 0 w 12192000"/>
              <a:gd name="connsiteY5" fmla="*/ 9 h 6858009"/>
              <a:gd name="connsiteX0" fmla="*/ 0 w 12192000"/>
              <a:gd name="connsiteY0" fmla="*/ 46501 h 6904501"/>
              <a:gd name="connsiteX1" fmla="*/ 3676650 w 12192000"/>
              <a:gd name="connsiteY1" fmla="*/ 3418351 h 6904501"/>
              <a:gd name="connsiteX2" fmla="*/ 12192000 w 12192000"/>
              <a:gd name="connsiteY2" fmla="*/ 46501 h 6904501"/>
              <a:gd name="connsiteX3" fmla="*/ 12192000 w 12192000"/>
              <a:gd name="connsiteY3" fmla="*/ 6904501 h 6904501"/>
              <a:gd name="connsiteX4" fmla="*/ 0 w 12192000"/>
              <a:gd name="connsiteY4" fmla="*/ 6904501 h 6904501"/>
              <a:gd name="connsiteX5" fmla="*/ 0 w 12192000"/>
              <a:gd name="connsiteY5" fmla="*/ 46501 h 6904501"/>
              <a:gd name="connsiteX0" fmla="*/ 0 w 12192000"/>
              <a:gd name="connsiteY0" fmla="*/ 58243 h 6916243"/>
              <a:gd name="connsiteX1" fmla="*/ 3676650 w 12192000"/>
              <a:gd name="connsiteY1" fmla="*/ 3430093 h 6916243"/>
              <a:gd name="connsiteX2" fmla="*/ 12182475 w 12192000"/>
              <a:gd name="connsiteY2" fmla="*/ 29668 h 6916243"/>
              <a:gd name="connsiteX3" fmla="*/ 12192000 w 12192000"/>
              <a:gd name="connsiteY3" fmla="*/ 6916243 h 6916243"/>
              <a:gd name="connsiteX4" fmla="*/ 0 w 12192000"/>
              <a:gd name="connsiteY4" fmla="*/ 6916243 h 6916243"/>
              <a:gd name="connsiteX5" fmla="*/ 0 w 12192000"/>
              <a:gd name="connsiteY5" fmla="*/ 58243 h 6916243"/>
              <a:gd name="connsiteX0" fmla="*/ 0 w 12192000"/>
              <a:gd name="connsiteY0" fmla="*/ 58243 h 6916243"/>
              <a:gd name="connsiteX1" fmla="*/ 3676650 w 12192000"/>
              <a:gd name="connsiteY1" fmla="*/ 3430093 h 6916243"/>
              <a:gd name="connsiteX2" fmla="*/ 12182475 w 12192000"/>
              <a:gd name="connsiteY2" fmla="*/ 29668 h 6916243"/>
              <a:gd name="connsiteX3" fmla="*/ 12192000 w 12192000"/>
              <a:gd name="connsiteY3" fmla="*/ 6916243 h 6916243"/>
              <a:gd name="connsiteX4" fmla="*/ 0 w 12192000"/>
              <a:gd name="connsiteY4" fmla="*/ 6916243 h 6916243"/>
              <a:gd name="connsiteX5" fmla="*/ 0 w 12192000"/>
              <a:gd name="connsiteY5" fmla="*/ 58243 h 6916243"/>
              <a:gd name="connsiteX0" fmla="*/ 0 w 12192000"/>
              <a:gd name="connsiteY0" fmla="*/ 50694 h 6908694"/>
              <a:gd name="connsiteX1" fmla="*/ 2914650 w 12192000"/>
              <a:gd name="connsiteY1" fmla="*/ 4070244 h 6908694"/>
              <a:gd name="connsiteX2" fmla="*/ 12182475 w 12192000"/>
              <a:gd name="connsiteY2" fmla="*/ 22119 h 6908694"/>
              <a:gd name="connsiteX3" fmla="*/ 12192000 w 12192000"/>
              <a:gd name="connsiteY3" fmla="*/ 6908694 h 6908694"/>
              <a:gd name="connsiteX4" fmla="*/ 0 w 12192000"/>
              <a:gd name="connsiteY4" fmla="*/ 6908694 h 6908694"/>
              <a:gd name="connsiteX5" fmla="*/ 0 w 12192000"/>
              <a:gd name="connsiteY5" fmla="*/ 50694 h 6908694"/>
              <a:gd name="connsiteX0" fmla="*/ 9525 w 12192000"/>
              <a:gd name="connsiteY0" fmla="*/ 57150 h 6886575"/>
              <a:gd name="connsiteX1" fmla="*/ 2914650 w 12192000"/>
              <a:gd name="connsiteY1" fmla="*/ 4048125 h 6886575"/>
              <a:gd name="connsiteX2" fmla="*/ 12182475 w 12192000"/>
              <a:gd name="connsiteY2" fmla="*/ 0 h 6886575"/>
              <a:gd name="connsiteX3" fmla="*/ 12192000 w 12192000"/>
              <a:gd name="connsiteY3" fmla="*/ 6886575 h 6886575"/>
              <a:gd name="connsiteX4" fmla="*/ 0 w 12192000"/>
              <a:gd name="connsiteY4" fmla="*/ 6886575 h 6886575"/>
              <a:gd name="connsiteX5" fmla="*/ 9525 w 12192000"/>
              <a:gd name="connsiteY5" fmla="*/ 57150 h 6886575"/>
              <a:gd name="connsiteX0" fmla="*/ 9525 w 12192000"/>
              <a:gd name="connsiteY0" fmla="*/ 57150 h 6886575"/>
              <a:gd name="connsiteX1" fmla="*/ 2914650 w 12192000"/>
              <a:gd name="connsiteY1" fmla="*/ 4048125 h 6886575"/>
              <a:gd name="connsiteX2" fmla="*/ 12182475 w 12192000"/>
              <a:gd name="connsiteY2" fmla="*/ 0 h 6886575"/>
              <a:gd name="connsiteX3" fmla="*/ 12192000 w 12192000"/>
              <a:gd name="connsiteY3" fmla="*/ 6886575 h 6886575"/>
              <a:gd name="connsiteX4" fmla="*/ 0 w 12192000"/>
              <a:gd name="connsiteY4" fmla="*/ 6886575 h 6886575"/>
              <a:gd name="connsiteX5" fmla="*/ 9525 w 12192000"/>
              <a:gd name="connsiteY5" fmla="*/ 57150 h 6886575"/>
              <a:gd name="connsiteX0" fmla="*/ 9525 w 12192000"/>
              <a:gd name="connsiteY0" fmla="*/ 139130 h 6968555"/>
              <a:gd name="connsiteX1" fmla="*/ 2914650 w 12192000"/>
              <a:gd name="connsiteY1" fmla="*/ 4130105 h 6968555"/>
              <a:gd name="connsiteX2" fmla="*/ 12182475 w 12192000"/>
              <a:gd name="connsiteY2" fmla="*/ 81980 h 6968555"/>
              <a:gd name="connsiteX3" fmla="*/ 12192000 w 12192000"/>
              <a:gd name="connsiteY3" fmla="*/ 6968555 h 6968555"/>
              <a:gd name="connsiteX4" fmla="*/ 0 w 12192000"/>
              <a:gd name="connsiteY4" fmla="*/ 6968555 h 6968555"/>
              <a:gd name="connsiteX5" fmla="*/ 9525 w 12192000"/>
              <a:gd name="connsiteY5" fmla="*/ 139130 h 6968555"/>
              <a:gd name="connsiteX0" fmla="*/ 9525 w 12192000"/>
              <a:gd name="connsiteY0" fmla="*/ 139130 h 6968555"/>
              <a:gd name="connsiteX1" fmla="*/ 2914650 w 12192000"/>
              <a:gd name="connsiteY1" fmla="*/ 4130105 h 6968555"/>
              <a:gd name="connsiteX2" fmla="*/ 12182475 w 12192000"/>
              <a:gd name="connsiteY2" fmla="*/ 81980 h 6968555"/>
              <a:gd name="connsiteX3" fmla="*/ 12192000 w 12192000"/>
              <a:gd name="connsiteY3" fmla="*/ 6968555 h 6968555"/>
              <a:gd name="connsiteX4" fmla="*/ 0 w 12192000"/>
              <a:gd name="connsiteY4" fmla="*/ 6968555 h 6968555"/>
              <a:gd name="connsiteX5" fmla="*/ 9525 w 12192000"/>
              <a:gd name="connsiteY5" fmla="*/ 139130 h 6968555"/>
              <a:gd name="connsiteX0" fmla="*/ 9525 w 12192000"/>
              <a:gd name="connsiteY0" fmla="*/ 0 h 6829425"/>
              <a:gd name="connsiteX1" fmla="*/ 2914650 w 12192000"/>
              <a:gd name="connsiteY1" fmla="*/ 3990975 h 6829425"/>
              <a:gd name="connsiteX2" fmla="*/ 12182475 w 12192000"/>
              <a:gd name="connsiteY2" fmla="*/ 390525 h 6829425"/>
              <a:gd name="connsiteX3" fmla="*/ 12192000 w 12192000"/>
              <a:gd name="connsiteY3" fmla="*/ 6829425 h 6829425"/>
              <a:gd name="connsiteX4" fmla="*/ 0 w 12192000"/>
              <a:gd name="connsiteY4" fmla="*/ 6829425 h 6829425"/>
              <a:gd name="connsiteX5" fmla="*/ 9525 w 12192000"/>
              <a:gd name="connsiteY5" fmla="*/ 0 h 6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29425">
                <a:moveTo>
                  <a:pt x="9525" y="0"/>
                </a:moveTo>
                <a:cubicBezTo>
                  <a:pt x="279400" y="2733675"/>
                  <a:pt x="885825" y="3925888"/>
                  <a:pt x="2914650" y="3990975"/>
                </a:cubicBezTo>
                <a:cubicBezTo>
                  <a:pt x="4943475" y="4056062"/>
                  <a:pt x="7794625" y="-371475"/>
                  <a:pt x="12182475" y="390525"/>
                </a:cubicBezTo>
                <a:lnTo>
                  <a:pt x="12192000" y="6829425"/>
                </a:lnTo>
                <a:lnTo>
                  <a:pt x="0" y="6829425"/>
                </a:lnTo>
                <a:lnTo>
                  <a:pt x="9525" y="0"/>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45" y="2615436"/>
            <a:ext cx="3148481" cy="4011256"/>
          </a:xfrm>
          <a:prstGeom prst="rect">
            <a:avLst/>
          </a:prstGeom>
          <a:ln>
            <a:noFill/>
          </a:ln>
          <a:effectLst>
            <a:softEdge rad="112500"/>
          </a:effectLst>
        </p:spPr>
      </p:pic>
      <p:sp>
        <p:nvSpPr>
          <p:cNvPr id="14" name="Rectangle 13"/>
          <p:cNvSpPr/>
          <p:nvPr/>
        </p:nvSpPr>
        <p:spPr>
          <a:xfrm>
            <a:off x="4239687" y="4155312"/>
            <a:ext cx="7176966" cy="923330"/>
          </a:xfrm>
          <a:prstGeom prst="rect">
            <a:avLst/>
          </a:prstGeom>
          <a:noFill/>
        </p:spPr>
        <p:txBody>
          <a:bodyPr wrap="non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মোঃ</a:t>
            </a:r>
            <a:r>
              <a:rPr lang="en-US" sz="54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5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আব্দুল</a:t>
            </a:r>
            <a:r>
              <a:rPr lang="en-US" sz="54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5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হামিদ</a:t>
            </a:r>
            <a:r>
              <a:rPr lang="en-US" sz="54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5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মন্ডল</a:t>
            </a:r>
            <a:endParaRPr lang="en-US" sz="5400" b="0" cap="none" spc="0" dirty="0">
              <a:ln w="0"/>
              <a:solidFill>
                <a:schemeClr val="tx1"/>
              </a:solidFill>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endParaRPr>
          </a:p>
        </p:txBody>
      </p:sp>
      <p:sp>
        <p:nvSpPr>
          <p:cNvPr id="15" name="Rectangle 14"/>
          <p:cNvSpPr/>
          <p:nvPr/>
        </p:nvSpPr>
        <p:spPr>
          <a:xfrm>
            <a:off x="4239687" y="5025778"/>
            <a:ext cx="2795958" cy="523220"/>
          </a:xfrm>
          <a:prstGeom prst="rect">
            <a:avLst/>
          </a:prstGeom>
          <a:noFill/>
        </p:spPr>
        <p:txBody>
          <a:bodyPr wrap="none" lIns="91440" tIns="45720" rIns="91440" bIns="45720">
            <a:spAutoFit/>
          </a:bodyPr>
          <a:lstStyle/>
          <a:p>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সহকারী</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মাওলানা</a:t>
            </a:r>
            <a:endParaRPr lang="en-US" sz="2800" dirty="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endParaRPr>
          </a:p>
        </p:txBody>
      </p:sp>
      <p:sp>
        <p:nvSpPr>
          <p:cNvPr id="16" name="Rectangle 15"/>
          <p:cNvSpPr/>
          <p:nvPr/>
        </p:nvSpPr>
        <p:spPr>
          <a:xfrm>
            <a:off x="4239687" y="5581567"/>
            <a:ext cx="7462299" cy="523220"/>
          </a:xfrm>
          <a:prstGeom prst="rect">
            <a:avLst/>
          </a:prstGeom>
          <a:noFill/>
        </p:spPr>
        <p:txBody>
          <a:bodyPr wrap="none" lIns="91440" tIns="45720" rIns="91440" bIns="45720">
            <a:spAutoFit/>
          </a:bodyPr>
          <a:lstStyle/>
          <a:p>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নামাজগড়</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গাউসুল</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আজম</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কামিল</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মাদরাসা,নওগাঁ</a:t>
            </a:r>
            <a:endParaRPr lang="en-US" sz="2800" dirty="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endParaRPr>
          </a:p>
        </p:txBody>
      </p:sp>
      <p:sp>
        <p:nvSpPr>
          <p:cNvPr id="17" name="Rectangle 16"/>
          <p:cNvSpPr/>
          <p:nvPr/>
        </p:nvSpPr>
        <p:spPr>
          <a:xfrm>
            <a:off x="4238113" y="6088028"/>
            <a:ext cx="4431021" cy="523220"/>
          </a:xfrm>
          <a:prstGeom prst="rect">
            <a:avLst/>
          </a:prstGeom>
          <a:noFill/>
        </p:spPr>
        <p:txBody>
          <a:bodyPr wrap="none" lIns="91440" tIns="45720" rIns="91440" bIns="45720">
            <a:spAutoFit/>
          </a:bodyPr>
          <a:lstStyle/>
          <a:p>
            <a:r>
              <a:rPr lang="en-US" sz="2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মোবাইল</a:t>
            </a:r>
            <a:r>
              <a:rPr lang="en-US" sz="24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400" dirty="0" err="1"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নং</a:t>
            </a:r>
            <a:r>
              <a:rPr lang="en-US" sz="24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 </a:t>
            </a:r>
            <a:r>
              <a:rPr lang="en-US" sz="2800" dirty="0" smtClean="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rPr>
              <a:t>০১৭২২৮১৯৬৩৬</a:t>
            </a:r>
            <a:endParaRPr lang="en-US" sz="2800" dirty="0">
              <a:ln w="0"/>
              <a:effectLst>
                <a:outerShdw blurRad="38100" dist="19050" dir="2700000" algn="tl" rotWithShape="0">
                  <a:schemeClr val="dk1">
                    <a:alpha val="40000"/>
                  </a:schemeClr>
                </a:outerShdw>
              </a:effectLst>
              <a:latin typeface="Siyam Rupali" panose="02000500000000020004" pitchFamily="2" charset="0"/>
              <a:cs typeface="Siyam Rupali" panose="02000500000000020004" pitchFamily="2" charset="0"/>
            </a:endParaRPr>
          </a:p>
        </p:txBody>
      </p:sp>
      <p:sp>
        <p:nvSpPr>
          <p:cNvPr id="18" name="Rectangle 17"/>
          <p:cNvSpPr/>
          <p:nvPr/>
        </p:nvSpPr>
        <p:spPr>
          <a:xfrm>
            <a:off x="119078" y="1402518"/>
            <a:ext cx="3900427" cy="769441"/>
          </a:xfrm>
          <a:prstGeom prst="rect">
            <a:avLst/>
          </a:prstGeom>
          <a:noFill/>
        </p:spPr>
        <p:txBody>
          <a:bodyPr wrap="none" lIns="91440" tIns="45720" rIns="91440" bIns="45720">
            <a:spAutoFit/>
          </a:bodyPr>
          <a:lstStyle/>
          <a:p>
            <a:pPr algn="ctr"/>
            <a:r>
              <a:rPr lang="en-US" sz="4400" dirty="0" err="1" smtClean="0">
                <a:ln w="0"/>
                <a:latin typeface="Siyam Rupali" panose="02000500000000020004" pitchFamily="2" charset="0"/>
                <a:cs typeface="Siyam Rupali" panose="02000500000000020004" pitchFamily="2" charset="0"/>
              </a:rPr>
              <a:t>শিক্ষক</a:t>
            </a:r>
            <a:r>
              <a:rPr lang="en-US" sz="4400" dirty="0" smtClean="0">
                <a:ln w="0"/>
                <a:latin typeface="Siyam Rupali" panose="02000500000000020004" pitchFamily="2" charset="0"/>
                <a:cs typeface="Siyam Rupali" panose="02000500000000020004" pitchFamily="2" charset="0"/>
              </a:rPr>
              <a:t> </a:t>
            </a:r>
            <a:r>
              <a:rPr lang="en-US" sz="4400" dirty="0" err="1" smtClean="0">
                <a:ln w="0"/>
                <a:latin typeface="Siyam Rupali" panose="02000500000000020004" pitchFamily="2" charset="0"/>
                <a:cs typeface="Siyam Rupali" panose="02000500000000020004" pitchFamily="2" charset="0"/>
              </a:rPr>
              <a:t>পরিচিতি</a:t>
            </a:r>
            <a:endParaRPr lang="en-US" sz="4400" b="0" cap="none" spc="0" dirty="0">
              <a:ln w="0"/>
              <a:solidFill>
                <a:schemeClr val="tx1"/>
              </a:solidFill>
              <a:latin typeface="Siyam Rupali" panose="02000500000000020004" pitchFamily="2" charset="0"/>
              <a:cs typeface="Siyam Rupali" panose="02000500000000020004" pitchFamily="2" charset="0"/>
            </a:endParaRPr>
          </a:p>
        </p:txBody>
      </p:sp>
    </p:spTree>
    <p:extLst>
      <p:ext uri="{BB962C8B-B14F-4D97-AF65-F5344CB8AC3E}">
        <p14:creationId xmlns:p14="http://schemas.microsoft.com/office/powerpoint/2010/main" val="212253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1086" y="2536371"/>
            <a:ext cx="10567316" cy="646331"/>
          </a:xfrm>
          <a:prstGeom prst="rect">
            <a:avLst/>
          </a:prstGeom>
          <a:noFill/>
        </p:spPr>
        <p:txBody>
          <a:bodyPr wrap="none" rtlCol="0">
            <a:spAutoFit/>
          </a:bodyPr>
          <a:lstStyle/>
          <a:p>
            <a:r>
              <a:rPr lang="en-US" sz="3600" dirty="0" smtClean="0">
                <a:latin typeface="Siyam Rupali" panose="02000500000000020004" pitchFamily="2" charset="0"/>
                <a:cs typeface="Siyam Rupali" panose="02000500000000020004" pitchFamily="2" charset="0"/>
              </a:rPr>
              <a:t>১</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ফরজ</a:t>
            </a:r>
            <a:r>
              <a:rPr lang="en-US" sz="3600" dirty="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যেমন</a:t>
            </a:r>
            <a:r>
              <a:rPr lang="en-US" sz="3600" dirty="0">
                <a:latin typeface="Siyam Rupali" panose="02000500000000020004" pitchFamily="2" charset="0"/>
                <a:cs typeface="Siyam Rupali" panose="02000500000000020004" pitchFamily="2" charset="0"/>
              </a:rPr>
              <a:t>:</a:t>
            </a:r>
            <a:r>
              <a:rPr lang="en-US" sz="3600" dirty="0" smtClean="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ফরজ</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নামাজের</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জন্য</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তায়াম্মুম</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করা</a:t>
            </a:r>
            <a:r>
              <a:rPr lang="en-US" sz="3600" dirty="0">
                <a:latin typeface="Siyam Rupali" panose="02000500000000020004" pitchFamily="2" charset="0"/>
                <a:cs typeface="Siyam Rupali" panose="02000500000000020004" pitchFamily="2" charset="0"/>
              </a:rPr>
              <a:t>। </a:t>
            </a:r>
            <a:endParaRPr lang="en-US" sz="3600" dirty="0"/>
          </a:p>
        </p:txBody>
      </p:sp>
      <p:sp>
        <p:nvSpPr>
          <p:cNvPr id="3" name="TextBox 2"/>
          <p:cNvSpPr txBox="1"/>
          <p:nvPr/>
        </p:nvSpPr>
        <p:spPr>
          <a:xfrm>
            <a:off x="3245700" y="130628"/>
            <a:ext cx="5700600" cy="923330"/>
          </a:xfrm>
          <a:prstGeom prst="rect">
            <a:avLst/>
          </a:prstGeom>
          <a:solidFill>
            <a:schemeClr val="accent5">
              <a:lumMod val="40000"/>
              <a:lumOff val="60000"/>
            </a:schemeClr>
          </a:solidFill>
        </p:spPr>
        <p:txBody>
          <a:bodyPr wrap="none" rtlCol="0">
            <a:spAutoFit/>
          </a:bodyPr>
          <a:lstStyle/>
          <a:p>
            <a:r>
              <a:rPr lang="en-US" sz="5400" dirty="0" err="1">
                <a:latin typeface="Siyam Rupali" panose="02000500000000020004" pitchFamily="2" charset="0"/>
                <a:cs typeface="Siyam Rupali" panose="02000500000000020004" pitchFamily="2" charset="0"/>
              </a:rPr>
              <a:t>তায়াম্মুমের</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প্রকার</a:t>
            </a:r>
            <a:r>
              <a:rPr lang="en-US" sz="5400" dirty="0">
                <a:latin typeface="Siyam Rupali" panose="02000500000000020004" pitchFamily="2" charset="0"/>
                <a:cs typeface="Siyam Rupali" panose="02000500000000020004" pitchFamily="2" charset="0"/>
              </a:rPr>
              <a:t> </a:t>
            </a:r>
            <a:r>
              <a:rPr lang="en-US" sz="5400" dirty="0" smtClean="0">
                <a:latin typeface="Siyam Rupali" panose="02000500000000020004" pitchFamily="2" charset="0"/>
                <a:cs typeface="Siyam Rupali" panose="02000500000000020004" pitchFamily="2" charset="0"/>
              </a:rPr>
              <a:t>:</a:t>
            </a:r>
            <a:endParaRPr lang="en-US" sz="5400" dirty="0"/>
          </a:p>
        </p:txBody>
      </p:sp>
      <p:sp>
        <p:nvSpPr>
          <p:cNvPr id="4" name="TextBox 3"/>
          <p:cNvSpPr txBox="1"/>
          <p:nvPr/>
        </p:nvSpPr>
        <p:spPr>
          <a:xfrm>
            <a:off x="348344" y="1477442"/>
            <a:ext cx="4849404" cy="646331"/>
          </a:xfrm>
          <a:prstGeom prst="rect">
            <a:avLst/>
          </a:prstGeom>
          <a:noFill/>
        </p:spPr>
        <p:txBody>
          <a:bodyPr wrap="none" rtlCol="0">
            <a:spAutoFit/>
          </a:bodyPr>
          <a:lstStyle/>
          <a:p>
            <a:r>
              <a:rPr lang="en-US" sz="3600" dirty="0" err="1">
                <a:latin typeface="Siyam Rupali" panose="02000500000000020004" pitchFamily="2" charset="0"/>
                <a:cs typeface="Siyam Rupali" panose="02000500000000020004" pitchFamily="2" charset="0"/>
              </a:rPr>
              <a:t>তায়াম্মুম</a:t>
            </a:r>
            <a:r>
              <a:rPr lang="en-US" sz="3600" dirty="0">
                <a:latin typeface="Siyam Rupali" panose="02000500000000020004" pitchFamily="2" charset="0"/>
                <a:cs typeface="Siyam Rupali" panose="02000500000000020004" pitchFamily="2" charset="0"/>
              </a:rPr>
              <a:t> ৩ </a:t>
            </a:r>
            <a:r>
              <a:rPr lang="en-US" sz="3600" dirty="0" err="1">
                <a:latin typeface="Siyam Rupali" panose="02000500000000020004" pitchFamily="2" charset="0"/>
                <a:cs typeface="Siyam Rupali" panose="02000500000000020004" pitchFamily="2" charset="0"/>
              </a:rPr>
              <a:t>প্রকার</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যথা</a:t>
            </a:r>
            <a:r>
              <a:rPr lang="en-US" sz="3600" dirty="0">
                <a:latin typeface="Siyam Rupali" panose="02000500000000020004" pitchFamily="2" charset="0"/>
                <a:cs typeface="Siyam Rupali" panose="02000500000000020004" pitchFamily="2" charset="0"/>
              </a:rPr>
              <a:t>-</a:t>
            </a:r>
            <a:endParaRPr lang="en-US" sz="3600" dirty="0"/>
          </a:p>
        </p:txBody>
      </p:sp>
      <p:sp>
        <p:nvSpPr>
          <p:cNvPr id="6" name="TextBox 5"/>
          <p:cNvSpPr txBox="1"/>
          <p:nvPr/>
        </p:nvSpPr>
        <p:spPr>
          <a:xfrm>
            <a:off x="1611086" y="3536407"/>
            <a:ext cx="10224274" cy="646331"/>
          </a:xfrm>
          <a:prstGeom prst="rect">
            <a:avLst/>
          </a:prstGeom>
          <a:noFill/>
        </p:spPr>
        <p:txBody>
          <a:bodyPr wrap="none" rtlCol="0">
            <a:spAutoFit/>
          </a:bodyPr>
          <a:lstStyle/>
          <a:p>
            <a:r>
              <a:rPr lang="en-US" sz="3600" dirty="0">
                <a:latin typeface="Siyam Rupali" panose="02000500000000020004" pitchFamily="2" charset="0"/>
                <a:cs typeface="Siyam Rupali" panose="02000500000000020004" pitchFamily="2" charset="0"/>
              </a:rPr>
              <a:t>২। </a:t>
            </a:r>
            <a:r>
              <a:rPr lang="en-US" sz="3600" dirty="0" err="1">
                <a:latin typeface="Siyam Rupali" panose="02000500000000020004" pitchFamily="2" charset="0"/>
                <a:cs typeface="Siyam Rupali" panose="02000500000000020004" pitchFamily="2" charset="0"/>
              </a:rPr>
              <a:t>ওয়াজিব</a:t>
            </a:r>
            <a:r>
              <a:rPr lang="en-US" sz="3600" dirty="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যেমন</a:t>
            </a:r>
            <a:r>
              <a:rPr lang="en-US" sz="3600" dirty="0" smtClean="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তাওয়াফের</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জন্য</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তায়াম্মুম</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করা</a:t>
            </a:r>
            <a:r>
              <a:rPr lang="en-US" sz="3600" dirty="0">
                <a:latin typeface="Siyam Rupali" panose="02000500000000020004" pitchFamily="2" charset="0"/>
                <a:cs typeface="Siyam Rupali" panose="02000500000000020004" pitchFamily="2" charset="0"/>
              </a:rPr>
              <a:t>। </a:t>
            </a:r>
            <a:endParaRPr lang="en-US" sz="3600" dirty="0"/>
          </a:p>
        </p:txBody>
      </p:sp>
      <p:sp>
        <p:nvSpPr>
          <p:cNvPr id="7" name="TextBox 6"/>
          <p:cNvSpPr txBox="1"/>
          <p:nvPr/>
        </p:nvSpPr>
        <p:spPr>
          <a:xfrm>
            <a:off x="1611086" y="4536443"/>
            <a:ext cx="9512540" cy="646331"/>
          </a:xfrm>
          <a:prstGeom prst="rect">
            <a:avLst/>
          </a:prstGeom>
          <a:noFill/>
        </p:spPr>
        <p:txBody>
          <a:bodyPr wrap="none" rtlCol="0">
            <a:spAutoFit/>
          </a:bodyPr>
          <a:lstStyle/>
          <a:p>
            <a:r>
              <a:rPr lang="en-US" sz="3600" dirty="0">
                <a:latin typeface="Siyam Rupali" panose="02000500000000020004" pitchFamily="2" charset="0"/>
                <a:cs typeface="Siyam Rupali" panose="02000500000000020004" pitchFamily="2" charset="0"/>
              </a:rPr>
              <a:t>৩।মুস্তাহাব, </a:t>
            </a:r>
            <a:r>
              <a:rPr lang="en-US" sz="3600" dirty="0" err="1" smtClean="0">
                <a:latin typeface="Siyam Rupali" panose="02000500000000020004" pitchFamily="2" charset="0"/>
                <a:cs typeface="Siyam Rupali" panose="02000500000000020004" pitchFamily="2" charset="0"/>
              </a:rPr>
              <a:t>যেমন</a:t>
            </a:r>
            <a:r>
              <a:rPr lang="en-US" sz="3600" dirty="0" smtClean="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জিকিরের</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জন্য</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তায়াম্মুম</a:t>
            </a:r>
            <a:r>
              <a:rPr lang="en-US" sz="3600" dirty="0">
                <a:latin typeface="Siyam Rupali" panose="02000500000000020004" pitchFamily="2" charset="0"/>
                <a:cs typeface="Siyam Rupali" panose="02000500000000020004" pitchFamily="2" charset="0"/>
              </a:rPr>
              <a:t> </a:t>
            </a:r>
            <a:r>
              <a:rPr lang="en-US" sz="3600" dirty="0" err="1">
                <a:latin typeface="Siyam Rupali" panose="02000500000000020004" pitchFamily="2" charset="0"/>
                <a:cs typeface="Siyam Rupali" panose="02000500000000020004" pitchFamily="2" charset="0"/>
              </a:rPr>
              <a:t>করা</a:t>
            </a:r>
            <a:r>
              <a:rPr lang="en-US" sz="3600" dirty="0">
                <a:latin typeface="Siyam Rupali" panose="02000500000000020004" pitchFamily="2" charset="0"/>
                <a:cs typeface="Siyam Rupali" panose="02000500000000020004" pitchFamily="2" charset="0"/>
              </a:rPr>
              <a:t>।</a:t>
            </a:r>
            <a:endParaRPr lang="en-US" sz="3600" dirty="0"/>
          </a:p>
        </p:txBody>
      </p:sp>
    </p:spTree>
    <p:extLst>
      <p:ext uri="{BB962C8B-B14F-4D97-AF65-F5344CB8AC3E}">
        <p14:creationId xmlns:p14="http://schemas.microsoft.com/office/powerpoint/2010/main" val="30621343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914713"/>
            <a:ext cx="6977744" cy="642263"/>
          </a:xfrm>
        </p:spPr>
        <p:txBody>
          <a:bodyPr>
            <a:normAutofit/>
          </a:bodyPr>
          <a:lstStyle/>
          <a:p>
            <a:pPr>
              <a:lnSpc>
                <a:spcPct val="100000"/>
              </a:lnSpc>
            </a:pPr>
            <a:r>
              <a:rPr lang="en-US" sz="3200" dirty="0" smtClean="0">
                <a:latin typeface="Siyam Rupali" panose="02000500000000020004" pitchFamily="2" charset="0"/>
                <a:cs typeface="Siyam Rupali" panose="02000500000000020004" pitchFamily="2" charset="0"/>
              </a:rPr>
              <a:t>১. </a:t>
            </a:r>
            <a:r>
              <a:rPr lang="en-US" sz="3200" dirty="0" err="1" smtClean="0">
                <a:latin typeface="Siyam Rupali" panose="02000500000000020004" pitchFamily="2" charset="0"/>
                <a:cs typeface="Siyam Rupali" panose="02000500000000020004" pitchFamily="2" charset="0"/>
              </a:rPr>
              <a:t>নামাজের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আগে</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অজু</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করা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ফরজ</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3" name="TextBox 2"/>
          <p:cNvSpPr txBox="1"/>
          <p:nvPr/>
        </p:nvSpPr>
        <p:spPr>
          <a:xfrm>
            <a:off x="3249838" y="206828"/>
            <a:ext cx="5735866" cy="707886"/>
          </a:xfrm>
          <a:prstGeom prst="rect">
            <a:avLst/>
          </a:prstGeom>
          <a:solidFill>
            <a:schemeClr val="accent5">
              <a:lumMod val="40000"/>
              <a:lumOff val="60000"/>
            </a:schemeClr>
          </a:solidFill>
        </p:spPr>
        <p:txBody>
          <a:bodyPr wrap="none" rtlCol="0">
            <a:spAutoFit/>
          </a:bodyPr>
          <a:lstStyle/>
          <a:p>
            <a:r>
              <a:rPr lang="en-US" sz="4000" dirty="0" err="1">
                <a:latin typeface="Siyam Rupali" panose="02000500000000020004" pitchFamily="2" charset="0"/>
                <a:cs typeface="Siyam Rupali" panose="02000500000000020004" pitchFamily="2" charset="0"/>
              </a:rPr>
              <a:t>আয়াতের</a:t>
            </a:r>
            <a:r>
              <a:rPr lang="en-US" sz="4000" dirty="0">
                <a:latin typeface="Siyam Rupali" panose="02000500000000020004" pitchFamily="2" charset="0"/>
                <a:cs typeface="Siyam Rupali" panose="02000500000000020004" pitchFamily="2" charset="0"/>
              </a:rPr>
              <a:t> </a:t>
            </a:r>
            <a:r>
              <a:rPr lang="en-US" sz="4000" dirty="0" err="1">
                <a:latin typeface="Siyam Rupali" panose="02000500000000020004" pitchFamily="2" charset="0"/>
                <a:cs typeface="Siyam Rupali" panose="02000500000000020004" pitchFamily="2" charset="0"/>
              </a:rPr>
              <a:t>শিক্ষা</a:t>
            </a:r>
            <a:r>
              <a:rPr lang="en-US" sz="4000" dirty="0">
                <a:latin typeface="Siyam Rupali" panose="02000500000000020004" pitchFamily="2" charset="0"/>
                <a:cs typeface="Siyam Rupali" panose="02000500000000020004" pitchFamily="2" charset="0"/>
              </a:rPr>
              <a:t> ও </a:t>
            </a:r>
            <a:r>
              <a:rPr lang="en-US" sz="4000" dirty="0" err="1">
                <a:latin typeface="Siyam Rupali" panose="02000500000000020004" pitchFamily="2" charset="0"/>
                <a:cs typeface="Siyam Rupali" panose="02000500000000020004" pitchFamily="2" charset="0"/>
              </a:rPr>
              <a:t>ইঙ্গিত</a:t>
            </a:r>
            <a:r>
              <a:rPr lang="en-US" sz="4000" dirty="0">
                <a:latin typeface="Siyam Rupali" panose="02000500000000020004" pitchFamily="2" charset="0"/>
                <a:cs typeface="Siyam Rupali" panose="02000500000000020004" pitchFamily="2" charset="0"/>
              </a:rPr>
              <a:t> :</a:t>
            </a:r>
          </a:p>
        </p:txBody>
      </p:sp>
      <p:sp>
        <p:nvSpPr>
          <p:cNvPr id="4" name="Title 1"/>
          <p:cNvSpPr txBox="1">
            <a:spLocks/>
          </p:cNvSpPr>
          <p:nvPr/>
        </p:nvSpPr>
        <p:spPr>
          <a:xfrm>
            <a:off x="163285" y="1535970"/>
            <a:ext cx="11571515" cy="781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২. </a:t>
            </a:r>
            <a:r>
              <a:rPr lang="en-US" sz="3200" dirty="0" err="1">
                <a:latin typeface="Siyam Rupali" panose="02000500000000020004" pitchFamily="2" charset="0"/>
                <a:cs typeface="Siyam Rupali" panose="02000500000000020004" pitchFamily="2" charset="0"/>
              </a:rPr>
              <a:t>অজুতে</a:t>
            </a:r>
            <a:r>
              <a:rPr lang="en-US" sz="3200" dirty="0">
                <a:latin typeface="Siyam Rupali" panose="02000500000000020004" pitchFamily="2" charset="0"/>
                <a:cs typeface="Siyam Rupali" panose="02000500000000020004" pitchFamily="2" charset="0"/>
              </a:rPr>
              <a:t> ৩টি </a:t>
            </a:r>
            <a:r>
              <a:rPr lang="en-US" sz="3200" dirty="0" err="1">
                <a:latin typeface="Siyam Rupali" panose="02000500000000020004" pitchFamily="2" charset="0"/>
                <a:cs typeface="Siyam Rupali" panose="02000500000000020004" pitchFamily="2" charset="0"/>
              </a:rPr>
              <a:t>অঙ্গ</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ধোয়া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এবং</a:t>
            </a:r>
            <a:r>
              <a:rPr lang="en-US" sz="3200" dirty="0">
                <a:latin typeface="Siyam Rupali" panose="02000500000000020004" pitchFamily="2" charset="0"/>
                <a:cs typeface="Siyam Rupali" panose="02000500000000020004" pitchFamily="2" charset="0"/>
              </a:rPr>
              <a:t> ১টি </a:t>
            </a:r>
            <a:r>
              <a:rPr lang="en-US" sz="3200" dirty="0" err="1">
                <a:latin typeface="Siyam Rupali" panose="02000500000000020004" pitchFamily="2" charset="0"/>
                <a:cs typeface="Siyam Rupali" panose="02000500000000020004" pitchFamily="2" charset="0"/>
              </a:rPr>
              <a:t>অঙ্গ</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মাসেহ</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ফরজ</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5" name="Title 1"/>
          <p:cNvSpPr txBox="1">
            <a:spLocks/>
          </p:cNvSpPr>
          <p:nvPr/>
        </p:nvSpPr>
        <p:spPr>
          <a:xfrm>
            <a:off x="163285" y="2296762"/>
            <a:ext cx="10395858" cy="5527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৩. </a:t>
            </a:r>
            <a:r>
              <a:rPr lang="en-US" sz="3200" dirty="0" err="1">
                <a:latin typeface="Siyam Rupali" panose="02000500000000020004" pitchFamily="2" charset="0"/>
                <a:cs typeface="Siyam Rupali" panose="02000500000000020004" pitchFamily="2" charset="0"/>
              </a:rPr>
              <a:t>জুনুবি</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যথেষ্ট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গোসল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প্রয়োজন</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6" name="Title 1"/>
          <p:cNvSpPr txBox="1">
            <a:spLocks/>
          </p:cNvSpPr>
          <p:nvPr/>
        </p:nvSpPr>
        <p:spPr>
          <a:xfrm>
            <a:off x="163285" y="2828476"/>
            <a:ext cx="12181115" cy="1129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৪.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পাওয়া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গেলে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অজু</a:t>
            </a:r>
            <a:r>
              <a:rPr lang="en-US" sz="3200" dirty="0">
                <a:latin typeface="Siyam Rupali" panose="02000500000000020004" pitchFamily="2" charset="0"/>
                <a:cs typeface="Siyam Rupali" panose="02000500000000020004" pitchFamily="2" charset="0"/>
              </a:rPr>
              <a:t> ও </a:t>
            </a:r>
            <a:r>
              <a:rPr lang="en-US" sz="3200" dirty="0" err="1">
                <a:latin typeface="Siyam Rupali" panose="02000500000000020004" pitchFamily="2" charset="0"/>
                <a:cs typeface="Siyam Rupali" panose="02000500000000020004" pitchFamily="2" charset="0"/>
              </a:rPr>
              <a:t>গোসল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উভয়ের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পরিবর্তেই</a:t>
            </a:r>
            <a:r>
              <a:rPr lang="en-US" sz="3200" dirty="0">
                <a:latin typeface="Siyam Rupali" panose="02000500000000020004" pitchFamily="2" charset="0"/>
                <a:cs typeface="Siyam Rupali" panose="02000500000000020004" pitchFamily="2" charset="0"/>
              </a:rPr>
              <a:t> </a:t>
            </a:r>
            <a:r>
              <a:rPr lang="ar-SA" sz="3200" dirty="0">
                <a:latin typeface="Siyam Rupali" panose="02000500000000020004" pitchFamily="2" charset="0"/>
              </a:rPr>
              <a:t>تيمم</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যাবে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7" name="Title 1"/>
          <p:cNvSpPr txBox="1">
            <a:spLocks/>
          </p:cNvSpPr>
          <p:nvPr/>
        </p:nvSpPr>
        <p:spPr>
          <a:xfrm>
            <a:off x="163284" y="3937441"/>
            <a:ext cx="12028715" cy="1129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৫. </a:t>
            </a:r>
            <a:r>
              <a:rPr lang="en-US" sz="3200" dirty="0" err="1">
                <a:latin typeface="Siyam Rupali" panose="02000500000000020004" pitchFamily="2" charset="0"/>
                <a:cs typeface="Siyam Rupali" panose="02000500000000020004" pitchFamily="2" charset="0"/>
              </a:rPr>
              <a:t>অসুস্থ</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ব্যক্তি-যে</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ব্যবহার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এবং</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মুসাফির-যার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কাছে</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নেই</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সে</a:t>
            </a:r>
            <a:r>
              <a:rPr lang="en-US" sz="3200" dirty="0">
                <a:latin typeface="Siyam Rupali" panose="02000500000000020004" pitchFamily="2" charset="0"/>
                <a:cs typeface="Siyam Rupali" panose="02000500000000020004" pitchFamily="2" charset="0"/>
              </a:rPr>
              <a:t> </a:t>
            </a:r>
            <a:r>
              <a:rPr lang="ar-SA" sz="3200" dirty="0">
                <a:latin typeface="Siyam Rupali" panose="02000500000000020004" pitchFamily="2" charset="0"/>
              </a:rPr>
              <a:t>تيمم</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করবে</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8" name="Title 1"/>
          <p:cNvSpPr txBox="1">
            <a:spLocks/>
          </p:cNvSpPr>
          <p:nvPr/>
        </p:nvSpPr>
        <p:spPr>
          <a:xfrm>
            <a:off x="163285" y="5046406"/>
            <a:ext cx="11832776" cy="617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৬. </a:t>
            </a:r>
            <a:r>
              <a:rPr lang="ar-SA" sz="3200" dirty="0">
                <a:latin typeface="Siyam Rupali" panose="02000500000000020004" pitchFamily="2" charset="0"/>
              </a:rPr>
              <a:t>تيمم</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উম্মতে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মুহাম্মদির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জন্য</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নেয়ামত</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9" name="Title 1"/>
          <p:cNvSpPr txBox="1">
            <a:spLocks/>
          </p:cNvSpPr>
          <p:nvPr/>
        </p:nvSpPr>
        <p:spPr>
          <a:xfrm>
            <a:off x="163285" y="5643268"/>
            <a:ext cx="11832776" cy="617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৭. </a:t>
            </a:r>
            <a:r>
              <a:rPr lang="en-US" sz="3200" dirty="0" err="1">
                <a:latin typeface="Siyam Rupali" panose="02000500000000020004" pitchFamily="2" charset="0"/>
                <a:cs typeface="Siyam Rupali" panose="02000500000000020004" pitchFamily="2" charset="0"/>
              </a:rPr>
              <a:t>নেয়ামতের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শোকর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আদায়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কর্তব্য</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10" name="Title 1"/>
          <p:cNvSpPr txBox="1">
            <a:spLocks/>
          </p:cNvSpPr>
          <p:nvPr/>
        </p:nvSpPr>
        <p:spPr>
          <a:xfrm>
            <a:off x="163285" y="6240127"/>
            <a:ext cx="11832776" cy="617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Siyam Rupali" panose="02000500000000020004" pitchFamily="2" charset="0"/>
                <a:cs typeface="Siyam Rupali" panose="02000500000000020004" pitchFamily="2" charset="0"/>
              </a:rPr>
              <a:t>৮. </a:t>
            </a:r>
            <a:r>
              <a:rPr lang="en-US" sz="3200" dirty="0" err="1">
                <a:latin typeface="Siyam Rupali" panose="02000500000000020004" pitchFamily="2" charset="0"/>
                <a:cs typeface="Siyam Rupali" panose="02000500000000020004" pitchFamily="2" charset="0"/>
              </a:rPr>
              <a:t>তায়াম্মুমের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উদ্দেশ্য</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কষ্ট</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দূর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ও </a:t>
            </a:r>
            <a:r>
              <a:rPr lang="en-US" sz="3200" dirty="0" err="1">
                <a:latin typeface="Siyam Rupali" panose="02000500000000020004" pitchFamily="2" charset="0"/>
                <a:cs typeface="Siyam Rupali" panose="02000500000000020004" pitchFamily="2" charset="0"/>
              </a:rPr>
              <a:t>পবিত্রতা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হাসিল</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a:t>
            </a:r>
          </a:p>
        </p:txBody>
      </p:sp>
    </p:spTree>
    <p:extLst>
      <p:ext uri="{BB962C8B-B14F-4D97-AF65-F5344CB8AC3E}">
        <p14:creationId xmlns:p14="http://schemas.microsoft.com/office/powerpoint/2010/main" val="2849057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7721" y="207389"/>
            <a:ext cx="3116559" cy="830997"/>
          </a:xfrm>
          <a:prstGeom prst="rect">
            <a:avLst/>
          </a:prstGeom>
          <a:solidFill>
            <a:schemeClr val="accent1">
              <a:lumMod val="40000"/>
              <a:lumOff val="60000"/>
            </a:schemeClr>
          </a:solidFill>
        </p:spPr>
        <p:txBody>
          <a:bodyPr wrap="none" rtlCol="0">
            <a:spAutoFit/>
          </a:bodyPr>
          <a:lstStyle/>
          <a:p>
            <a:r>
              <a:rPr lang="en-US" sz="4800" dirty="0" err="1" smtClean="0">
                <a:latin typeface="Siyam Rupali" panose="02000500000000020004" pitchFamily="2" charset="0"/>
                <a:cs typeface="Siyam Rupali" panose="02000500000000020004" pitchFamily="2" charset="0"/>
              </a:rPr>
              <a:t>বাড়ির</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কাজ</a:t>
            </a:r>
            <a:endParaRPr lang="en-US" sz="4800" dirty="0">
              <a:latin typeface="Siyam Rupali" panose="02000500000000020004" pitchFamily="2" charset="0"/>
              <a:cs typeface="Siyam Rupali" panose="02000500000000020004" pitchFamily="2" charset="0"/>
            </a:endParaRPr>
          </a:p>
        </p:txBody>
      </p:sp>
      <p:sp>
        <p:nvSpPr>
          <p:cNvPr id="6" name="TextBox 5"/>
          <p:cNvSpPr txBox="1"/>
          <p:nvPr/>
        </p:nvSpPr>
        <p:spPr>
          <a:xfrm>
            <a:off x="404858" y="1183882"/>
            <a:ext cx="11594968" cy="2123658"/>
          </a:xfrm>
          <a:prstGeom prst="rect">
            <a:avLst/>
          </a:prstGeom>
          <a:noFill/>
        </p:spPr>
        <p:txBody>
          <a:bodyPr wrap="square" rtlCol="0">
            <a:spAutoFit/>
          </a:bodyPr>
          <a:lstStyle/>
          <a:p>
            <a:r>
              <a:rPr lang="en-US" sz="4400" dirty="0" err="1" smtClean="0">
                <a:latin typeface="Siyam Rupali" panose="02000500000000020004" pitchFamily="2" charset="0"/>
                <a:cs typeface="Siyam Rupali" panose="02000500000000020004" pitchFamily="2" charset="0"/>
              </a:rPr>
              <a:t>সাবিত</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পুকুরে</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গিয়ে</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পানিতে</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নেমে</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অজু</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করল</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সে</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মুখ</a:t>
            </a:r>
            <a:r>
              <a:rPr lang="en-US" sz="4400" dirty="0" smtClean="0">
                <a:latin typeface="Siyam Rupali" panose="02000500000000020004" pitchFamily="2" charset="0"/>
                <a:cs typeface="Siyam Rupali" panose="02000500000000020004" pitchFamily="2" charset="0"/>
              </a:rPr>
              <a:t> ও </a:t>
            </a:r>
            <a:r>
              <a:rPr lang="en-US" sz="4400" dirty="0" err="1" smtClean="0">
                <a:latin typeface="Siyam Rupali" panose="02000500000000020004" pitchFamily="2" charset="0"/>
                <a:cs typeface="Siyam Rupali" panose="02000500000000020004" pitchFamily="2" charset="0"/>
              </a:rPr>
              <a:t>হাত</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ধুয়ে</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মাথা</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মাসেহ</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করে</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চলে</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আসল</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খালিদ</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বলল</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তোমার</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অজু</a:t>
            </a:r>
            <a:r>
              <a:rPr lang="en-US" sz="4400" dirty="0" smtClean="0">
                <a:latin typeface="Siyam Rupali" panose="02000500000000020004" pitchFamily="2" charset="0"/>
                <a:cs typeface="Siyam Rupali" panose="02000500000000020004" pitchFamily="2" charset="0"/>
              </a:rPr>
              <a:t> </a:t>
            </a:r>
            <a:r>
              <a:rPr lang="en-US" sz="4400" dirty="0" err="1" smtClean="0">
                <a:latin typeface="Siyam Rupali" panose="02000500000000020004" pitchFamily="2" charset="0"/>
                <a:cs typeface="Siyam Rupali" panose="02000500000000020004" pitchFamily="2" charset="0"/>
              </a:rPr>
              <a:t>হয়নি</a:t>
            </a:r>
            <a:r>
              <a:rPr lang="en-US" sz="4400" dirty="0" smtClean="0">
                <a:latin typeface="Siyam Rupali" panose="02000500000000020004" pitchFamily="2" charset="0"/>
                <a:cs typeface="Siyam Rupali" panose="02000500000000020004" pitchFamily="2" charset="0"/>
              </a:rPr>
              <a:t>। </a:t>
            </a:r>
          </a:p>
        </p:txBody>
      </p:sp>
      <p:sp>
        <p:nvSpPr>
          <p:cNvPr id="7" name="TextBox 6"/>
          <p:cNvSpPr txBox="1"/>
          <p:nvPr/>
        </p:nvSpPr>
        <p:spPr>
          <a:xfrm>
            <a:off x="404858" y="3307540"/>
            <a:ext cx="4132863" cy="584775"/>
          </a:xfrm>
          <a:prstGeom prst="rect">
            <a:avLst/>
          </a:prstGeom>
          <a:noFill/>
        </p:spPr>
        <p:txBody>
          <a:bodyPr wrap="none" rtlCol="0">
            <a:spAutoFit/>
          </a:bodyPr>
          <a:lstStyle/>
          <a:p>
            <a:r>
              <a:rPr lang="en-US" sz="3200" dirty="0">
                <a:latin typeface="Siyam Rupali" panose="02000500000000020004" pitchFamily="2" charset="0"/>
                <a:cs typeface="Siyam Rupali" panose="02000500000000020004" pitchFamily="2" charset="0"/>
              </a:rPr>
              <a:t>ক. </a:t>
            </a:r>
            <a:r>
              <a:rPr lang="ar-SA" sz="3200" dirty="0">
                <a:latin typeface="Siyam Rupali" panose="02000500000000020004" pitchFamily="2" charset="0"/>
              </a:rPr>
              <a:t>الوضوء</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এর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অর্থ</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a:t>
            </a:r>
            <a:r>
              <a:rPr lang="en-US" sz="3200" dirty="0" smtClean="0">
                <a:latin typeface="Siyam Rupali" panose="02000500000000020004" pitchFamily="2" charset="0"/>
                <a:cs typeface="Siyam Rupali" panose="02000500000000020004" pitchFamily="2" charset="0"/>
              </a:rPr>
              <a:t>?</a:t>
            </a:r>
            <a:endParaRPr lang="en-US" sz="3200" dirty="0">
              <a:latin typeface="Siyam Rupali" panose="02000500000000020004" pitchFamily="2" charset="0"/>
              <a:cs typeface="Siyam Rupali" panose="02000500000000020004" pitchFamily="2" charset="0"/>
            </a:endParaRPr>
          </a:p>
        </p:txBody>
      </p:sp>
      <p:sp>
        <p:nvSpPr>
          <p:cNvPr id="8" name="TextBox 7"/>
          <p:cNvSpPr txBox="1"/>
          <p:nvPr/>
        </p:nvSpPr>
        <p:spPr>
          <a:xfrm>
            <a:off x="404858" y="3989002"/>
            <a:ext cx="5030544" cy="584775"/>
          </a:xfrm>
          <a:prstGeom prst="rect">
            <a:avLst/>
          </a:prstGeom>
          <a:noFill/>
        </p:spPr>
        <p:txBody>
          <a:bodyPr wrap="none" rtlCol="0">
            <a:spAutoFit/>
          </a:bodyPr>
          <a:lstStyle/>
          <a:p>
            <a:r>
              <a:rPr lang="en-US" sz="3200" dirty="0">
                <a:latin typeface="Siyam Rupali" panose="02000500000000020004" pitchFamily="2" charset="0"/>
                <a:cs typeface="Siyam Rupali" panose="02000500000000020004" pitchFamily="2" charset="0"/>
              </a:rPr>
              <a:t>খ. </a:t>
            </a:r>
            <a:r>
              <a:rPr lang="en-US" sz="3200" dirty="0" err="1">
                <a:latin typeface="Siyam Rupali" panose="02000500000000020004" pitchFamily="2" charset="0"/>
                <a:cs typeface="Siyam Rupali" panose="02000500000000020004" pitchFamily="2" charset="0"/>
              </a:rPr>
              <a:t>কি</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লাগে</a:t>
            </a:r>
            <a:r>
              <a:rPr lang="en-US" sz="3200" dirty="0">
                <a:latin typeface="Siyam Rupali" panose="02000500000000020004" pitchFamily="2" charset="0"/>
                <a:cs typeface="Siyam Rupali" panose="02000500000000020004" pitchFamily="2" charset="0"/>
              </a:rPr>
              <a:t>? </a:t>
            </a:r>
          </a:p>
        </p:txBody>
      </p:sp>
      <p:sp>
        <p:nvSpPr>
          <p:cNvPr id="9" name="TextBox 8"/>
          <p:cNvSpPr txBox="1"/>
          <p:nvPr/>
        </p:nvSpPr>
        <p:spPr>
          <a:xfrm>
            <a:off x="404857" y="4670464"/>
            <a:ext cx="10671637" cy="1077218"/>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গ. </a:t>
            </a:r>
            <a:r>
              <a:rPr lang="en-US" sz="3200" dirty="0" err="1">
                <a:latin typeface="Siyam Rupali" panose="02000500000000020004" pitchFamily="2" charset="0"/>
                <a:cs typeface="Siyam Rupali" panose="02000500000000020004" pitchFamily="2" charset="0"/>
              </a:rPr>
              <a:t>সাবিতের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অজু</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হয়েছে</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তোমার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পাঠ্য</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বইয়ের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আলোকে</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বর্ণনা</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a:t>
            </a:r>
          </a:p>
        </p:txBody>
      </p:sp>
      <p:sp>
        <p:nvSpPr>
          <p:cNvPr id="10" name="TextBox 9"/>
          <p:cNvSpPr txBox="1"/>
          <p:nvPr/>
        </p:nvSpPr>
        <p:spPr>
          <a:xfrm>
            <a:off x="404858" y="5747682"/>
            <a:ext cx="10860173" cy="1077218"/>
          </a:xfrm>
          <a:prstGeom prst="rect">
            <a:avLst/>
          </a:prstGeom>
          <a:noFill/>
        </p:spPr>
        <p:txBody>
          <a:bodyPr wrap="square" rtlCol="0">
            <a:spAutoFit/>
          </a:bodyPr>
          <a:lstStyle/>
          <a:p>
            <a:r>
              <a:rPr lang="en-US" sz="3200" dirty="0">
                <a:latin typeface="Siyam Rupali" panose="02000500000000020004" pitchFamily="2" charset="0"/>
                <a:cs typeface="Siyam Rupali" panose="02000500000000020004" pitchFamily="2" charset="0"/>
              </a:rPr>
              <a:t>ঘ. </a:t>
            </a:r>
            <a:r>
              <a:rPr lang="en-US" sz="3200" dirty="0" err="1">
                <a:latin typeface="Siyam Rupali" panose="02000500000000020004" pitchFamily="2" charset="0"/>
                <a:cs typeface="Siyam Rupali" panose="02000500000000020004" pitchFamily="2" charset="0"/>
              </a:rPr>
              <a:t>খালিদের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মন্তব্যের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সাথে</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তুমি</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একমত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তোমার</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মতামত</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বিশ্লেষণ</a:t>
            </a:r>
            <a:r>
              <a:rPr lang="en-US" sz="3200" dirty="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কর</a:t>
            </a:r>
            <a:r>
              <a:rPr lang="en-US" sz="3200" dirty="0">
                <a:latin typeface="Siyam Rupali" panose="02000500000000020004" pitchFamily="2" charset="0"/>
                <a:cs typeface="Siyam Rupali" panose="02000500000000020004" pitchFamily="2" charset="0"/>
              </a:rPr>
              <a:t>। </a:t>
            </a:r>
          </a:p>
        </p:txBody>
      </p:sp>
    </p:spTree>
    <p:extLst>
      <p:ext uri="{BB962C8B-B14F-4D97-AF65-F5344CB8AC3E}">
        <p14:creationId xmlns:p14="http://schemas.microsoft.com/office/powerpoint/2010/main" val="42411274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0" y="0"/>
            <a:ext cx="12192000" cy="6858000"/>
            <a:chOff x="0" y="0"/>
            <a:chExt cx="12192000" cy="6858000"/>
          </a:xfrm>
          <a:blipFill>
            <a:blip r:embed="rId2"/>
            <a:stretch>
              <a:fillRect/>
            </a:stretch>
          </a:blipFill>
        </p:grpSpPr>
        <p:sp>
          <p:nvSpPr>
            <p:cNvPr id="3" name="Oval 2"/>
            <p:cNvSpPr/>
            <p:nvPr/>
          </p:nvSpPr>
          <p:spPr>
            <a:xfrm>
              <a:off x="5467740" y="0"/>
              <a:ext cx="4861248" cy="45813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8266" y="2276668"/>
              <a:ext cx="4861248" cy="45813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30752" y="2276669"/>
              <a:ext cx="4861248" cy="45813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0"/>
              <a:ext cx="4861248" cy="45813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598576" y="2395831"/>
            <a:ext cx="6994848" cy="2646878"/>
            <a:chOff x="2598576" y="2395831"/>
            <a:chExt cx="6994848" cy="2646878"/>
          </a:xfrm>
        </p:grpSpPr>
        <p:sp>
          <p:nvSpPr>
            <p:cNvPr id="9" name="Rounded Rectangle 8"/>
            <p:cNvSpPr/>
            <p:nvPr/>
          </p:nvSpPr>
          <p:spPr>
            <a:xfrm>
              <a:off x="2743200" y="2395831"/>
              <a:ext cx="6655324" cy="217150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8576" y="2395831"/>
              <a:ext cx="6994848" cy="2646878"/>
            </a:xfrm>
            <a:prstGeom prst="rect">
              <a:avLst/>
            </a:prstGeom>
            <a:noFill/>
          </p:spPr>
          <p:txBody>
            <a:bodyPr wrap="square" rtlCol="0">
              <a:spAutoFit/>
            </a:bodyPr>
            <a:lstStyle/>
            <a:p>
              <a:r>
                <a:rPr lang="en-US" sz="16600" b="1" dirty="0" err="1" smtClean="0">
                  <a:latin typeface="Siyam Rupali" panose="02000500000000020004" pitchFamily="2" charset="0"/>
                  <a:cs typeface="Siyam Rupali" panose="02000500000000020004" pitchFamily="2" charset="0"/>
                </a:rPr>
                <a:t>ধন্যবাদ</a:t>
              </a:r>
              <a:r>
                <a:rPr lang="en-US" sz="16600" b="1" dirty="0" smtClean="0">
                  <a:latin typeface="Siyam Rupali" panose="02000500000000020004" pitchFamily="2" charset="0"/>
                  <a:cs typeface="Siyam Rupali" panose="02000500000000020004" pitchFamily="2" charset="0"/>
                </a:rPr>
                <a:t> </a:t>
              </a:r>
              <a:endParaRPr lang="en-US" sz="16600" b="1" dirty="0">
                <a:latin typeface="Siyam Rupali" panose="02000500000000020004" pitchFamily="2" charset="0"/>
                <a:cs typeface="Siyam Rupali" panose="02000500000000020004" pitchFamily="2" charset="0"/>
              </a:endParaRPr>
            </a:p>
          </p:txBody>
        </p:sp>
      </p:grpSp>
    </p:spTree>
    <p:extLst>
      <p:ext uri="{BB962C8B-B14F-4D97-AF65-F5344CB8AC3E}">
        <p14:creationId xmlns:p14="http://schemas.microsoft.com/office/powerpoint/2010/main" val="8842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5" y="838986"/>
            <a:ext cx="6141563" cy="6141563"/>
          </a:xfrm>
          <a:prstGeom prst="rect">
            <a:avLst/>
          </a:prstGeom>
        </p:spPr>
      </p:pic>
      <p:pic>
        <p:nvPicPr>
          <p:cNvPr id="1026" name="Picture 2" descr="Complete Set of Muslim Tayammum Royalty Fre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435"/>
          <a:stretch/>
        </p:blipFill>
        <p:spPr bwMode="auto">
          <a:xfrm>
            <a:off x="6009588" y="1180197"/>
            <a:ext cx="6342663" cy="5383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9509" y="172026"/>
            <a:ext cx="7612982" cy="923330"/>
          </a:xfrm>
          <a:prstGeom prst="rect">
            <a:avLst/>
          </a:prstGeom>
          <a:solidFill>
            <a:schemeClr val="accent1">
              <a:lumMod val="40000"/>
              <a:lumOff val="60000"/>
            </a:schemeClr>
          </a:solidFill>
        </p:spPr>
        <p:txBody>
          <a:bodyPr wrap="none" rtlCol="0">
            <a:spAutoFit/>
          </a:bodyPr>
          <a:lstStyle/>
          <a:p>
            <a:r>
              <a:rPr lang="en-US" sz="5400" dirty="0" err="1" smtClean="0">
                <a:latin typeface="Siyam Rupali" panose="02000500000000020004" pitchFamily="2" charset="0"/>
                <a:cs typeface="Siyam Rupali" panose="02000500000000020004" pitchFamily="2" charset="0"/>
              </a:rPr>
              <a:t>ছবিগুলোর</a:t>
            </a:r>
            <a:r>
              <a:rPr lang="en-US" sz="5400" dirty="0" smtClean="0">
                <a:latin typeface="Siyam Rupali" panose="02000500000000020004" pitchFamily="2" charset="0"/>
                <a:cs typeface="Siyam Rupali" panose="02000500000000020004" pitchFamily="2" charset="0"/>
              </a:rPr>
              <a:t> </a:t>
            </a:r>
            <a:r>
              <a:rPr lang="en-US" sz="5400" dirty="0" err="1" smtClean="0">
                <a:latin typeface="Siyam Rupali" panose="02000500000000020004" pitchFamily="2" charset="0"/>
                <a:cs typeface="Siyam Rupali" panose="02000500000000020004" pitchFamily="2" charset="0"/>
              </a:rPr>
              <a:t>প্রতি</a:t>
            </a:r>
            <a:r>
              <a:rPr lang="en-US" sz="5400" dirty="0" smtClean="0">
                <a:latin typeface="Siyam Rupali" panose="02000500000000020004" pitchFamily="2" charset="0"/>
                <a:cs typeface="Siyam Rupali" panose="02000500000000020004" pitchFamily="2" charset="0"/>
              </a:rPr>
              <a:t> </a:t>
            </a:r>
            <a:r>
              <a:rPr lang="en-US" sz="5400" dirty="0" err="1" smtClean="0">
                <a:latin typeface="Siyam Rupali" panose="02000500000000020004" pitchFamily="2" charset="0"/>
                <a:cs typeface="Siyam Rupali" panose="02000500000000020004" pitchFamily="2" charset="0"/>
              </a:rPr>
              <a:t>লক্ষ্য</a:t>
            </a:r>
            <a:r>
              <a:rPr lang="en-US" sz="5400" dirty="0" smtClean="0">
                <a:latin typeface="Siyam Rupali" panose="02000500000000020004" pitchFamily="2" charset="0"/>
                <a:cs typeface="Siyam Rupali" panose="02000500000000020004" pitchFamily="2" charset="0"/>
              </a:rPr>
              <a:t> </a:t>
            </a:r>
            <a:r>
              <a:rPr lang="en-US" sz="5400" dirty="0" err="1" smtClean="0">
                <a:latin typeface="Siyam Rupali" panose="02000500000000020004" pitchFamily="2" charset="0"/>
                <a:cs typeface="Siyam Rupali" panose="02000500000000020004" pitchFamily="2" charset="0"/>
              </a:rPr>
              <a:t>কর</a:t>
            </a:r>
            <a:r>
              <a:rPr lang="en-US" sz="5400" dirty="0" smtClean="0">
                <a:latin typeface="Siyam Rupali" panose="02000500000000020004" pitchFamily="2" charset="0"/>
                <a:cs typeface="Siyam Rupali" panose="02000500000000020004" pitchFamily="2" charset="0"/>
              </a:rPr>
              <a:t> </a:t>
            </a:r>
            <a:endParaRPr lang="en-US" sz="5400" dirty="0">
              <a:latin typeface="Siyam Rupali" panose="02000500000000020004" pitchFamily="2" charset="0"/>
              <a:cs typeface="Siyam Rupali" panose="02000500000000020004" pitchFamily="2" charset="0"/>
            </a:endParaRPr>
          </a:p>
        </p:txBody>
      </p:sp>
    </p:spTree>
    <p:extLst>
      <p:ext uri="{BB962C8B-B14F-4D97-AF65-F5344CB8AC3E}">
        <p14:creationId xmlns:p14="http://schemas.microsoft.com/office/powerpoint/2010/main" val="42545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1+#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অজু করার পর কোন অংশ শুকনা থাকলে কি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296" cy="685800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pic>
      <p:sp>
        <p:nvSpPr>
          <p:cNvPr id="16" name="Rectangle 15"/>
          <p:cNvSpPr/>
          <p:nvPr/>
        </p:nvSpPr>
        <p:spPr>
          <a:xfrm>
            <a:off x="1"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Blue Box Michalsons Title Compliance Regulatory Euclidean - Title ..."/>
          <p:cNvPicPr>
            <a:picLocks noChangeAspect="1" noChangeArrowheads="1"/>
          </p:cNvPicPr>
          <p:nvPr/>
        </p:nvPicPr>
        <p:blipFill rotWithShape="1">
          <a:blip r:embed="rId3">
            <a:extLst>
              <a:ext uri="{28A0092B-C50C-407E-A947-70E740481C1C}">
                <a14:useLocalDpi xmlns:a14="http://schemas.microsoft.com/office/drawing/2010/main" val="0"/>
              </a:ext>
            </a:extLst>
          </a:blip>
          <a:srcRect l="29592"/>
          <a:stretch/>
        </p:blipFill>
        <p:spPr bwMode="auto">
          <a:xfrm>
            <a:off x="-10886" y="-829129"/>
            <a:ext cx="4984820" cy="3585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916" y="416406"/>
            <a:ext cx="4294955" cy="1028663"/>
          </a:xfrm>
        </p:spPr>
        <p:txBody>
          <a:bodyPr>
            <a:normAutofit fontScale="90000"/>
          </a:bodyPr>
          <a:lstStyle/>
          <a:p>
            <a:r>
              <a:rPr lang="en-US" sz="5400" b="1" dirty="0" err="1" smtClean="0">
                <a:solidFill>
                  <a:schemeClr val="bg1"/>
                </a:solidFill>
                <a:latin typeface="Siyam Rupali" panose="02000500000000020004" pitchFamily="2" charset="0"/>
                <a:cs typeface="Siyam Rupali" panose="02000500000000020004" pitchFamily="2" charset="0"/>
              </a:rPr>
              <a:t>আজকের</a:t>
            </a:r>
            <a:r>
              <a:rPr lang="en-US" sz="5400" b="1" dirty="0" smtClean="0">
                <a:solidFill>
                  <a:schemeClr val="bg1"/>
                </a:solidFill>
                <a:latin typeface="Siyam Rupali" panose="02000500000000020004" pitchFamily="2" charset="0"/>
                <a:cs typeface="Siyam Rupali" panose="02000500000000020004" pitchFamily="2" charset="0"/>
              </a:rPr>
              <a:t> </a:t>
            </a:r>
            <a:r>
              <a:rPr lang="en-US" sz="5400" b="1" dirty="0" err="1" smtClean="0">
                <a:solidFill>
                  <a:schemeClr val="bg1"/>
                </a:solidFill>
                <a:latin typeface="Siyam Rupali" panose="02000500000000020004" pitchFamily="2" charset="0"/>
                <a:cs typeface="Siyam Rupali" panose="02000500000000020004" pitchFamily="2" charset="0"/>
              </a:rPr>
              <a:t>পাঠ</a:t>
            </a:r>
            <a:r>
              <a:rPr lang="en-US" sz="5400" b="1" dirty="0" smtClean="0">
                <a:solidFill>
                  <a:schemeClr val="bg1"/>
                </a:solidFill>
                <a:latin typeface="Siyam Rupali" panose="02000500000000020004" pitchFamily="2" charset="0"/>
                <a:cs typeface="Siyam Rupali" panose="02000500000000020004" pitchFamily="2" charset="0"/>
              </a:rPr>
              <a:t>:</a:t>
            </a:r>
            <a:endParaRPr lang="en-US" sz="5400" b="1" dirty="0">
              <a:solidFill>
                <a:schemeClr val="bg1"/>
              </a:solidFill>
              <a:latin typeface="Siyam Rupali" panose="02000500000000020004" pitchFamily="2" charset="0"/>
              <a:cs typeface="Siyam Rupali" panose="02000500000000020004" pitchFamily="2" charset="0"/>
            </a:endParaRPr>
          </a:p>
        </p:txBody>
      </p:sp>
      <p:sp>
        <p:nvSpPr>
          <p:cNvPr id="17" name="Right Triangle 16"/>
          <p:cNvSpPr/>
          <p:nvPr/>
        </p:nvSpPr>
        <p:spPr>
          <a:xfrm flipH="1">
            <a:off x="1831668" y="0"/>
            <a:ext cx="10373248" cy="6858000"/>
          </a:xfrm>
          <a:prstGeom prst="rtTriangle">
            <a:avLst/>
          </a:prstGeom>
          <a:blipFill dpi="0" rotWithShape="1">
            <a:blip r:embed="rId4">
              <a:alphaModFix amt="34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438734" y="1752601"/>
            <a:ext cx="5314535" cy="1676400"/>
            <a:chOff x="3510247" y="1695935"/>
            <a:chExt cx="4260842" cy="1733065"/>
          </a:xfrm>
        </p:grpSpPr>
        <p:sp>
          <p:nvSpPr>
            <p:cNvPr id="5" name="Rounded Rectangle 4"/>
            <p:cNvSpPr/>
            <p:nvPr/>
          </p:nvSpPr>
          <p:spPr>
            <a:xfrm>
              <a:off x="3873037" y="1695935"/>
              <a:ext cx="3535259" cy="173306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510247" y="2011164"/>
              <a:ext cx="4260842" cy="1323439"/>
            </a:xfrm>
            <a:prstGeom prst="rect">
              <a:avLst/>
            </a:prstGeom>
            <a:noFill/>
          </p:spPr>
          <p:txBody>
            <a:bodyPr wrap="square" rtlCol="0">
              <a:spAutoFit/>
            </a:bodyPr>
            <a:lstStyle/>
            <a:p>
              <a:pPr algn="ctr"/>
              <a:r>
                <a:rPr lang="en-US" sz="4000" dirty="0" err="1" smtClean="0">
                  <a:latin typeface="Siyam Rupali" panose="02000500000000020004" pitchFamily="2" charset="0"/>
                  <a:cs typeface="Siyam Rupali" panose="02000500000000020004" pitchFamily="2" charset="0"/>
                </a:rPr>
                <a:t>তৃতীয়</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অধ্যায়</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এর</a:t>
              </a:r>
              <a:endParaRPr lang="en-US" sz="4000" dirty="0" smtClean="0">
                <a:latin typeface="Siyam Rupali" panose="02000500000000020004" pitchFamily="2" charset="0"/>
                <a:cs typeface="Siyam Rupali" panose="02000500000000020004" pitchFamily="2" charset="0"/>
              </a:endParaRPr>
            </a:p>
            <a:p>
              <a:pPr algn="ctr"/>
              <a:r>
                <a:rPr lang="bn-BD" sz="4000" dirty="0" smtClean="0">
                  <a:latin typeface="Siyam Rupali" panose="02000500000000020004" pitchFamily="2" charset="0"/>
                  <a:cs typeface="Siyam Rupali" panose="02000500000000020004" pitchFamily="2" charset="0"/>
                </a:rPr>
                <a:t>দ্বিতীয় পরিচ্ছ</a:t>
              </a:r>
              <a:r>
                <a:rPr lang="en-US" sz="4000" dirty="0" err="1" smtClean="0">
                  <a:latin typeface="Siyam Rupali" panose="02000500000000020004" pitchFamily="2" charset="0"/>
                  <a:cs typeface="Siyam Rupali" panose="02000500000000020004" pitchFamily="2" charset="0"/>
                </a:rPr>
                <a:t>দের</a:t>
              </a:r>
              <a:endParaRPr lang="en-US" sz="4000" dirty="0"/>
            </a:p>
          </p:txBody>
        </p:sp>
      </p:grpSp>
      <p:grpSp>
        <p:nvGrpSpPr>
          <p:cNvPr id="21" name="Group 20"/>
          <p:cNvGrpSpPr/>
          <p:nvPr/>
        </p:nvGrpSpPr>
        <p:grpSpPr>
          <a:xfrm>
            <a:off x="3183423" y="3765220"/>
            <a:ext cx="5939447" cy="1630599"/>
            <a:chOff x="3183423" y="3765220"/>
            <a:chExt cx="5939447" cy="1630599"/>
          </a:xfrm>
        </p:grpSpPr>
        <p:sp>
          <p:nvSpPr>
            <p:cNvPr id="7" name="Rounded Rectangle 6"/>
            <p:cNvSpPr/>
            <p:nvPr/>
          </p:nvSpPr>
          <p:spPr>
            <a:xfrm>
              <a:off x="3183423" y="3765220"/>
              <a:ext cx="5930537" cy="163059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83423" y="3918800"/>
              <a:ext cx="5939447" cy="1323439"/>
            </a:xfrm>
            <a:prstGeom prst="rect">
              <a:avLst/>
            </a:prstGeom>
            <a:noFill/>
          </p:spPr>
          <p:txBody>
            <a:bodyPr wrap="none" rtlCol="0">
              <a:spAutoFit/>
            </a:bodyPr>
            <a:lstStyle/>
            <a:p>
              <a:pPr algn="ctr"/>
              <a:r>
                <a:rPr lang="en-US" sz="4000" dirty="0" err="1">
                  <a:latin typeface="Siyam Rupali" panose="02000500000000020004" pitchFamily="2" charset="0"/>
                  <a:cs typeface="Siyam Rupali" panose="02000500000000020004" pitchFamily="2" charset="0"/>
                </a:rPr>
                <a:t>প্র</a:t>
              </a:r>
              <a:r>
                <a:rPr lang="bn-BD" sz="4000" dirty="0">
                  <a:latin typeface="Siyam Rupali" panose="02000500000000020004" pitchFamily="2" charset="0"/>
                  <a:cs typeface="Siyam Rupali" panose="02000500000000020004" pitchFamily="2" charset="0"/>
                </a:rPr>
                <a:t>থম পাঠ </a:t>
              </a:r>
              <a:br>
                <a:rPr lang="bn-BD" sz="4000" dirty="0">
                  <a:latin typeface="Siyam Rupali" panose="02000500000000020004" pitchFamily="2" charset="0"/>
                  <a:cs typeface="Siyam Rupali" panose="02000500000000020004" pitchFamily="2" charset="0"/>
                </a:rPr>
              </a:br>
              <a:r>
                <a:rPr lang="bn-BD" sz="4000" dirty="0">
                  <a:latin typeface="Siyam Rupali" panose="02000500000000020004" pitchFamily="2" charset="0"/>
                  <a:cs typeface="Siyam Rupali" panose="02000500000000020004" pitchFamily="2" charset="0"/>
                </a:rPr>
                <a:t>অজু ও তায়াম্মুম এর বিধান</a:t>
              </a:r>
              <a:endParaRPr lang="en-US" sz="4000" dirty="0"/>
            </a:p>
          </p:txBody>
        </p:sp>
      </p:grpSp>
    </p:spTree>
    <p:extLst>
      <p:ext uri="{BB962C8B-B14F-4D97-AF65-F5344CB8AC3E}">
        <p14:creationId xmlns:p14="http://schemas.microsoft.com/office/powerpoint/2010/main" val="36946360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0-#ppt_w/2"/>
                                          </p:val>
                                        </p:tav>
                                        <p:tav tm="100000">
                                          <p:val>
                                            <p:strVal val="#ppt_x"/>
                                          </p:val>
                                        </p:tav>
                                      </p:tavLst>
                                    </p:anim>
                                    <p:anim calcmode="lin" valueType="num">
                                      <p:cBhvr additive="base">
                                        <p:cTn id="8" dur="500" fill="hold"/>
                                        <p:tgtEl>
                                          <p:spTgt spid="10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3" y="649930"/>
            <a:ext cx="10515600" cy="694267"/>
          </a:xfrm>
          <a:solidFill>
            <a:schemeClr val="accent1">
              <a:lumMod val="40000"/>
              <a:lumOff val="60000"/>
            </a:schemeClr>
          </a:solidFill>
        </p:spPr>
        <p:txBody>
          <a:bodyPr>
            <a:noAutofit/>
          </a:bodyPr>
          <a:lstStyle/>
          <a:p>
            <a:r>
              <a:rPr lang="en-US" dirty="0" smtClean="0">
                <a:latin typeface="Siyam Rupali" panose="02000500000000020004" pitchFamily="2" charset="0"/>
                <a:cs typeface="Siyam Rupali" panose="02000500000000020004" pitchFamily="2" charset="0"/>
              </a:rPr>
              <a:t>এ </a:t>
            </a:r>
            <a:r>
              <a:rPr lang="en-US" dirty="0" err="1" smtClean="0">
                <a:latin typeface="Siyam Rupali" panose="02000500000000020004" pitchFamily="2" charset="0"/>
                <a:cs typeface="Siyam Rupali" panose="02000500000000020004" pitchFamily="2" charset="0"/>
              </a:rPr>
              <a:t>পাঠ</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থেকে</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শিক্ষার্থীরা</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যা</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জানতে</a:t>
            </a:r>
            <a:r>
              <a:rPr lang="en-US" dirty="0" smtClean="0">
                <a:latin typeface="Siyam Rupali" panose="02000500000000020004" pitchFamily="2" charset="0"/>
                <a:cs typeface="Siyam Rupali" panose="02000500000000020004" pitchFamily="2" charset="0"/>
              </a:rPr>
              <a:t> </a:t>
            </a:r>
            <a:r>
              <a:rPr lang="en-US" dirty="0" err="1" smtClean="0">
                <a:latin typeface="Siyam Rupali" panose="02000500000000020004" pitchFamily="2" charset="0"/>
                <a:cs typeface="Siyam Rupali" panose="02000500000000020004" pitchFamily="2" charset="0"/>
              </a:rPr>
              <a:t>পারবে</a:t>
            </a:r>
            <a:r>
              <a:rPr lang="en-US" dirty="0" smtClean="0">
                <a:latin typeface="Siyam Rupali" panose="02000500000000020004" pitchFamily="2" charset="0"/>
                <a:cs typeface="Siyam Rupali" panose="02000500000000020004" pitchFamily="2" charset="0"/>
              </a:rPr>
              <a:t>-</a:t>
            </a:r>
            <a:endParaRPr lang="en-US" dirty="0">
              <a:latin typeface="Siyam Rupali" panose="02000500000000020004" pitchFamily="2" charset="0"/>
              <a:cs typeface="Siyam Rupali" panose="02000500000000020004" pitchFamily="2" charset="0"/>
            </a:endParaRPr>
          </a:p>
        </p:txBody>
      </p:sp>
      <p:grpSp>
        <p:nvGrpSpPr>
          <p:cNvPr id="8" name="Group 7"/>
          <p:cNvGrpSpPr/>
          <p:nvPr/>
        </p:nvGrpSpPr>
        <p:grpSpPr>
          <a:xfrm>
            <a:off x="282576" y="2170865"/>
            <a:ext cx="7980890" cy="675129"/>
            <a:chOff x="282576" y="2170865"/>
            <a:chExt cx="7980890" cy="675129"/>
          </a:xfrm>
        </p:grpSpPr>
        <p:pic>
          <p:nvPicPr>
            <p:cNvPr id="1026" name="Picture 2" descr="Hand Show Silhouette - Free image o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6" y="2170865"/>
              <a:ext cx="826557" cy="495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3865" y="2199663"/>
              <a:ext cx="6959601" cy="646331"/>
            </a:xfrm>
            <a:prstGeom prst="rect">
              <a:avLst/>
            </a:prstGeom>
            <a:noFill/>
          </p:spPr>
          <p:txBody>
            <a:bodyPr wrap="square" rtlCol="0">
              <a:spAutoFit/>
            </a:bodyPr>
            <a:lstStyle/>
            <a:p>
              <a:r>
                <a:rPr lang="en-US" sz="3600" dirty="0" err="1" smtClean="0">
                  <a:latin typeface="Siyam Rupali" panose="02000500000000020004" pitchFamily="2" charset="0"/>
                  <a:cs typeface="Siyam Rupali" panose="02000500000000020004" pitchFamily="2" charset="0"/>
                </a:rPr>
                <a:t>তাহারাতের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পরিচয়</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grpSp>
      <p:grpSp>
        <p:nvGrpSpPr>
          <p:cNvPr id="12" name="Group 11"/>
          <p:cNvGrpSpPr/>
          <p:nvPr/>
        </p:nvGrpSpPr>
        <p:grpSpPr>
          <a:xfrm>
            <a:off x="282571" y="2919250"/>
            <a:ext cx="11011961" cy="646331"/>
            <a:chOff x="282571" y="2919250"/>
            <a:chExt cx="11011961" cy="646331"/>
          </a:xfrm>
        </p:grpSpPr>
        <p:pic>
          <p:nvPicPr>
            <p:cNvPr id="5" name="Picture 2" descr="Hand Show Silhouette - Free image o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1" y="2934771"/>
              <a:ext cx="826557" cy="495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03864" y="2919250"/>
              <a:ext cx="9990668" cy="646331"/>
            </a:xfrm>
            <a:prstGeom prst="rect">
              <a:avLst/>
            </a:prstGeom>
            <a:noFill/>
          </p:spPr>
          <p:txBody>
            <a:bodyPr wrap="square" rtlCol="0">
              <a:spAutoFit/>
            </a:bodyPr>
            <a:lstStyle/>
            <a:p>
              <a:r>
                <a:rPr lang="en-US" sz="3600" dirty="0" err="1" smtClean="0">
                  <a:latin typeface="Siyam Rupali" panose="02000500000000020004" pitchFamily="2" charset="0"/>
                  <a:cs typeface="Siyam Rupali" panose="02000500000000020004" pitchFamily="2" charset="0"/>
                </a:rPr>
                <a:t>অজু</a:t>
              </a:r>
              <a:r>
                <a:rPr lang="en-US" sz="3600" dirty="0" smtClean="0">
                  <a:latin typeface="Siyam Rupali" panose="02000500000000020004" pitchFamily="2" charset="0"/>
                  <a:cs typeface="Siyam Rupali" panose="02000500000000020004" pitchFamily="2" charset="0"/>
                </a:rPr>
                <a:t> ও </a:t>
              </a:r>
              <a:r>
                <a:rPr lang="en-US" sz="3600" dirty="0" err="1" smtClean="0">
                  <a:latin typeface="Siyam Rupali" panose="02000500000000020004" pitchFamily="2" charset="0"/>
                  <a:cs typeface="Siyam Rupali" panose="02000500000000020004" pitchFamily="2" charset="0"/>
                </a:rPr>
                <a:t>তায়াম্মুমের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পরিচয়</a:t>
              </a:r>
              <a:r>
                <a:rPr lang="en-US" sz="3600" dirty="0" smtClean="0">
                  <a:latin typeface="Siyam Rupali" panose="02000500000000020004" pitchFamily="2" charset="0"/>
                  <a:cs typeface="Siyam Rupali" panose="02000500000000020004" pitchFamily="2" charset="0"/>
                </a:rPr>
                <a:t> ও </a:t>
              </a:r>
              <a:r>
                <a:rPr lang="en-US" sz="3600" dirty="0" err="1" smtClean="0">
                  <a:latin typeface="Siyam Rupali" panose="02000500000000020004" pitchFamily="2" charset="0"/>
                  <a:cs typeface="Siyam Rupali" panose="02000500000000020004" pitchFamily="2" charset="0"/>
                </a:rPr>
                <a:t>বিধান</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grpSp>
      <p:grpSp>
        <p:nvGrpSpPr>
          <p:cNvPr id="13" name="Group 12"/>
          <p:cNvGrpSpPr/>
          <p:nvPr/>
        </p:nvGrpSpPr>
        <p:grpSpPr>
          <a:xfrm>
            <a:off x="282572" y="3638837"/>
            <a:ext cx="11503028" cy="646331"/>
            <a:chOff x="282572" y="3638837"/>
            <a:chExt cx="11503028" cy="646331"/>
          </a:xfrm>
        </p:grpSpPr>
        <p:pic>
          <p:nvPicPr>
            <p:cNvPr id="6" name="Picture 2" descr="Hand Show Silhouette - Free image o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2" y="3698677"/>
              <a:ext cx="826557" cy="4959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3865" y="3638837"/>
              <a:ext cx="10481735" cy="646331"/>
            </a:xfrm>
            <a:prstGeom prst="rect">
              <a:avLst/>
            </a:prstGeom>
            <a:noFill/>
          </p:spPr>
          <p:txBody>
            <a:bodyPr wrap="square" rtlCol="0">
              <a:spAutoFit/>
            </a:bodyPr>
            <a:lstStyle/>
            <a:p>
              <a:r>
                <a:rPr lang="en-US" sz="3600" dirty="0" err="1" smtClean="0">
                  <a:latin typeface="Siyam Rupali" panose="02000500000000020004" pitchFamily="2" charset="0"/>
                  <a:cs typeface="Siyam Rupali" panose="02000500000000020004" pitchFamily="2" charset="0"/>
                </a:rPr>
                <a:t>অজু</a:t>
              </a:r>
              <a:r>
                <a:rPr lang="en-US" sz="3600" dirty="0" smtClean="0">
                  <a:latin typeface="Siyam Rupali" panose="02000500000000020004" pitchFamily="2" charset="0"/>
                  <a:cs typeface="Siyam Rupali" panose="02000500000000020004" pitchFamily="2" charset="0"/>
                </a:rPr>
                <a:t> ও </a:t>
              </a:r>
              <a:r>
                <a:rPr lang="en-US" sz="3600" dirty="0" err="1" smtClean="0">
                  <a:latin typeface="Siyam Rupali" panose="02000500000000020004" pitchFamily="2" charset="0"/>
                  <a:cs typeface="Siyam Rupali" panose="02000500000000020004" pitchFamily="2" charset="0"/>
                </a:rPr>
                <a:t>তায়াম্মুমের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ফরজ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এবং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অজু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ভঙ্গের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কারণসমূহ</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grpSp>
      <p:grpSp>
        <p:nvGrpSpPr>
          <p:cNvPr id="14" name="Group 13"/>
          <p:cNvGrpSpPr/>
          <p:nvPr/>
        </p:nvGrpSpPr>
        <p:grpSpPr>
          <a:xfrm>
            <a:off x="282573" y="4358425"/>
            <a:ext cx="11206693" cy="646331"/>
            <a:chOff x="282573" y="4358425"/>
            <a:chExt cx="11206693" cy="646331"/>
          </a:xfrm>
        </p:grpSpPr>
        <p:pic>
          <p:nvPicPr>
            <p:cNvPr id="7" name="Picture 2" descr="Hand Show Silhouette - Free image o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3" y="4462584"/>
              <a:ext cx="826557" cy="4959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03865" y="4358425"/>
              <a:ext cx="10185401" cy="646331"/>
            </a:xfrm>
            <a:prstGeom prst="rect">
              <a:avLst/>
            </a:prstGeom>
            <a:noFill/>
          </p:spPr>
          <p:txBody>
            <a:bodyPr wrap="square" rtlCol="0">
              <a:spAutoFit/>
            </a:bodyPr>
            <a:lstStyle/>
            <a:p>
              <a:r>
                <a:rPr lang="en-US" sz="3600" dirty="0" err="1" smtClean="0">
                  <a:latin typeface="Siyam Rupali" panose="02000500000000020004" pitchFamily="2" charset="0"/>
                  <a:cs typeface="Siyam Rupali" panose="02000500000000020004" pitchFamily="2" charset="0"/>
                </a:rPr>
                <a:t>অজু</a:t>
              </a:r>
              <a:r>
                <a:rPr lang="en-US" sz="3600" dirty="0" smtClean="0">
                  <a:latin typeface="Siyam Rupali" panose="02000500000000020004" pitchFamily="2" charset="0"/>
                  <a:cs typeface="Siyam Rupali" panose="02000500000000020004" pitchFamily="2" charset="0"/>
                </a:rPr>
                <a:t> ও </a:t>
              </a:r>
              <a:r>
                <a:rPr lang="en-US" sz="3600" dirty="0" err="1" smtClean="0">
                  <a:latin typeface="Siyam Rupali" panose="02000500000000020004" pitchFamily="2" charset="0"/>
                  <a:cs typeface="Siyam Rupali" panose="02000500000000020004" pitchFamily="2" charset="0"/>
                </a:rPr>
                <a:t>তায়াম্মুমের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পদ্ধতি</a:t>
              </a:r>
              <a:r>
                <a:rPr lang="en-US" sz="3600" dirty="0" smtClean="0">
                  <a:latin typeface="Siyam Rupali" panose="02000500000000020004" pitchFamily="2" charset="0"/>
                  <a:cs typeface="Siyam Rupali" panose="02000500000000020004" pitchFamily="2" charset="0"/>
                </a:rPr>
                <a:t> ও </a:t>
              </a:r>
              <a:r>
                <a:rPr lang="en-US" sz="3600" dirty="0" err="1" smtClean="0">
                  <a:latin typeface="Siyam Rupali" panose="02000500000000020004" pitchFamily="2" charset="0"/>
                  <a:cs typeface="Siyam Rupali" panose="02000500000000020004" pitchFamily="2" charset="0"/>
                </a:rPr>
                <a:t>তায়াম্মুমের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প্রকারভেদ</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grpSp>
    </p:spTree>
    <p:extLst>
      <p:ext uri="{BB962C8B-B14F-4D97-AF65-F5344CB8AC3E}">
        <p14:creationId xmlns:p14="http://schemas.microsoft.com/office/powerpoint/2010/main" val="28364575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194" y="668393"/>
            <a:ext cx="11048214" cy="2387600"/>
          </a:xfrm>
        </p:spPr>
        <p:txBody>
          <a:bodyPr>
            <a:noAutofit/>
          </a:bodyPr>
          <a:lstStyle/>
          <a:p>
            <a:pPr algn="just">
              <a:lnSpc>
                <a:spcPct val="100000"/>
              </a:lnSpc>
            </a:pPr>
            <a:r>
              <a:rPr lang="bn-BD" sz="3200" dirty="0" smtClean="0">
                <a:latin typeface="Siyam Rupali" panose="02000500000000020004" pitchFamily="2" charset="0"/>
                <a:cs typeface="Siyam Rupali" panose="02000500000000020004" pitchFamily="2" charset="0"/>
              </a:rPr>
              <a:t>ইসলাম একটি পবিত</a:t>
            </a:r>
            <a:r>
              <a:rPr lang="en-US" sz="3200" dirty="0" err="1" smtClean="0">
                <a:latin typeface="Siyam Rupali" panose="02000500000000020004" pitchFamily="2" charset="0"/>
                <a:cs typeface="Siyam Rupali" panose="02000500000000020004" pitchFamily="2" charset="0"/>
              </a:rPr>
              <a:t>্র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ধর্ম</a:t>
            </a:r>
            <a:r>
              <a:rPr lang="en-US" sz="3200" dirty="0" smtClean="0">
                <a:latin typeface="Siyam Rupali" panose="02000500000000020004" pitchFamily="2" charset="0"/>
                <a:cs typeface="Siyam Rupali" panose="02000500000000020004" pitchFamily="2" charset="0"/>
              </a:rPr>
              <a:t>। </a:t>
            </a:r>
            <a:r>
              <a:rPr lang="bn-BD" sz="3200" dirty="0" smtClean="0">
                <a:latin typeface="Siyam Rupali" panose="02000500000000020004" pitchFamily="2" charset="0"/>
                <a:cs typeface="Siyam Rupali" panose="02000500000000020004" pitchFamily="2" charset="0"/>
              </a:rPr>
              <a:t>এ</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ধর্মে</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পবিত্রতার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গুরুত্ব</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অধিক</a:t>
            </a:r>
            <a:r>
              <a:rPr lang="en-US" sz="3200" dirty="0" smtClean="0">
                <a:latin typeface="Siyam Rupali" panose="02000500000000020004" pitchFamily="2" charset="0"/>
                <a:cs typeface="Siyam Rupali" panose="02000500000000020004" pitchFamily="2" charset="0"/>
              </a:rPr>
              <a:t>। এ </a:t>
            </a:r>
            <a:r>
              <a:rPr lang="en-US" sz="3200" dirty="0" err="1" smtClean="0">
                <a:latin typeface="Siyam Rupali" panose="02000500000000020004" pitchFamily="2" charset="0"/>
                <a:cs typeface="Siyam Rupali" panose="02000500000000020004" pitchFamily="2" charset="0"/>
              </a:rPr>
              <a:t>জন্যে</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ইসলামে</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ইবাদতের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পূর্বে</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পবিত্রতা</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অর্জনের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নির্দেশ</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দেওয়া</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হয়েছে</a:t>
            </a:r>
            <a:r>
              <a:rPr lang="en-US" sz="3200" dirty="0">
                <a:latin typeface="Siyam Rupali" panose="02000500000000020004" pitchFamily="2" charset="0"/>
                <a:cs typeface="Siyam Rupali" panose="02000500000000020004" pitchFamily="2" charset="0"/>
              </a:rPr>
              <a:t>।</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বিশেষ</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করে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শ্রেষ্ঠ</a:t>
            </a:r>
            <a:r>
              <a:rPr lang="en-US" sz="3200" dirty="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ইবাদত</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নামাজের</a:t>
            </a:r>
            <a:r>
              <a:rPr lang="en-US" sz="3200" dirty="0" smtClean="0">
                <a:latin typeface="Siyam Rupali" panose="02000500000000020004" pitchFamily="2" charset="0"/>
                <a:cs typeface="Siyam Rupali" panose="02000500000000020004" pitchFamily="2" charset="0"/>
              </a:rPr>
              <a:t> </a:t>
            </a:r>
            <a:r>
              <a:rPr lang="en-US" sz="3200" dirty="0" err="1">
                <a:latin typeface="Siyam Rupali" panose="02000500000000020004" pitchFamily="2" charset="0"/>
                <a:cs typeface="Siyam Rupali" panose="02000500000000020004" pitchFamily="2" charset="0"/>
              </a:rPr>
              <a:t>পূর্বে</a:t>
            </a:r>
            <a:r>
              <a:rPr lang="en-US" sz="3200" dirty="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অজু</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করা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ফরজ</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করা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হয়েছে</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এবং</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অপারগতায়</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তায়াম্মুমের</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ব্যবস্থা</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রাখা</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হয়েছে</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আল্লাহ</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তায়ালা</a:t>
            </a:r>
            <a:r>
              <a:rPr lang="en-US" sz="3200" dirty="0" smtClean="0">
                <a:latin typeface="Siyam Rupali" panose="02000500000000020004" pitchFamily="2" charset="0"/>
                <a:cs typeface="Siyam Rupali" panose="02000500000000020004" pitchFamily="2" charset="0"/>
              </a:rPr>
              <a:t> </a:t>
            </a:r>
            <a:r>
              <a:rPr lang="en-US" sz="3200" dirty="0" err="1" smtClean="0">
                <a:latin typeface="Siyam Rupali" panose="02000500000000020004" pitchFamily="2" charset="0"/>
                <a:cs typeface="Siyam Rupali" panose="02000500000000020004" pitchFamily="2" charset="0"/>
              </a:rPr>
              <a:t>বলেন</a:t>
            </a:r>
            <a:r>
              <a:rPr lang="en-US" sz="3200" dirty="0" smtClean="0">
                <a:latin typeface="Siyam Rupali" panose="02000500000000020004" pitchFamily="2" charset="0"/>
                <a:cs typeface="Siyam Rupali" panose="02000500000000020004" pitchFamily="2" charset="0"/>
              </a:rPr>
              <a:t>-  </a:t>
            </a:r>
            <a:endParaRPr lang="en-US" sz="3200" dirty="0">
              <a:latin typeface="Siyam Rupali" panose="02000500000000020004" pitchFamily="2" charset="0"/>
              <a:cs typeface="Siyam Rupali" panose="02000500000000020004" pitchFamily="2" charset="0"/>
            </a:endParaRPr>
          </a:p>
        </p:txBody>
      </p:sp>
      <p:sp>
        <p:nvSpPr>
          <p:cNvPr id="3" name="Subtitle 2"/>
          <p:cNvSpPr>
            <a:spLocks noGrp="1"/>
          </p:cNvSpPr>
          <p:nvPr>
            <p:ph type="subTitle" idx="1"/>
          </p:nvPr>
        </p:nvSpPr>
        <p:spPr>
          <a:xfrm>
            <a:off x="490194" y="3306229"/>
            <a:ext cx="11048214" cy="3034432"/>
          </a:xfrm>
        </p:spPr>
        <p:txBody>
          <a:bodyPr>
            <a:noAutofit/>
          </a:bodyPr>
          <a:lstStyle/>
          <a:p>
            <a:pPr algn="just" rtl="1"/>
            <a:r>
              <a:rPr lang="ar-SA" sz="3600" dirty="0"/>
              <a:t>يَا أَيُّهَا الَّذِينَ آمَنُوا إِذَا قُمْتُمْ إِلَى الصَّلَاةِ فَاغْسِلُوا وُجُوهَكُمْ وَأَيْدِيَكُمْ إِلَى الْمَرَافِقِ وَامْسَحُوا بِرُءُوسِكُمْ وَأَرْجُلَكُمْ إِلَى الْكَعْبَيْنِ ۚ وَإِن كُنتُمْ جُنُبًا فَاطَّهَّرُوا ۚ وَإِن كُنتُم مَّرْضَىٰ أَوْ عَلَىٰ سَفَرٍ أَوْ جَاءَ أَحَدٌ مِّنكُم مِّنَ الْغَائِطِ أَوْ لَامَسْتُمُ النِّسَاءَ فَلَمْ تَجِدُوا مَاءً فَتَيَمَّمُوا صَعِيدًا طَيِّبًا فَامْسَحُوا بِوُجُوهِكُمْ وَأَيْدِيكُم مِّنْهُ ۚ مَا يُرِيدُ اللَّهُ لِيَجْعَلَ عَلَيْكُم مِّنْ حَرَجٍ وَلَٰكِن يُرِيدُ لِيُطَهِّرَكُمْ وَلِيُتِمَّ نِعْمَتَهُ عَلَيْكُمْ لَعَلَّكُمْ تَشْكُرُونَ </a:t>
            </a:r>
            <a:r>
              <a:rPr lang="ar-SA" sz="3600" dirty="0" smtClean="0"/>
              <a:t>-</a:t>
            </a:r>
            <a:endParaRPr lang="en-US" sz="3600" dirty="0"/>
          </a:p>
        </p:txBody>
      </p:sp>
    </p:spTree>
    <p:extLst>
      <p:ext uri="{BB962C8B-B14F-4D97-AF65-F5344CB8AC3E}">
        <p14:creationId xmlns:p14="http://schemas.microsoft.com/office/powerpoint/2010/main" val="19914781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95" y="1273628"/>
            <a:ext cx="11939211" cy="5421085"/>
          </a:xfrm>
        </p:spPr>
        <p:txBody>
          <a:bodyPr>
            <a:noAutofit/>
          </a:bodyPr>
          <a:lstStyle/>
          <a:p>
            <a:pPr algn="just">
              <a:lnSpc>
                <a:spcPct val="100000"/>
              </a:lnSpc>
            </a:pPr>
            <a:r>
              <a:rPr lang="en-US" sz="3600" dirty="0" err="1" smtClean="0">
                <a:latin typeface="Siyam Rupali" panose="02000500000000020004" pitchFamily="2" charset="0"/>
                <a:cs typeface="Siyam Rupali" panose="02000500000000020004" pitchFamily="2" charset="0"/>
              </a:rPr>
              <a:t>হযরত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আয়েশা</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বলেন</a:t>
            </a:r>
            <a:r>
              <a:rPr lang="en-US" sz="3600" dirty="0" smtClean="0">
                <a:latin typeface="Siyam Rupali" panose="02000500000000020004" pitchFamily="2" charset="0"/>
                <a:cs typeface="Siyam Rupali" panose="02000500000000020004" pitchFamily="2" charset="0"/>
              </a:rPr>
              <a:t>, ৫ম </a:t>
            </a:r>
            <a:r>
              <a:rPr lang="en-US" sz="3600" dirty="0" err="1" smtClean="0">
                <a:latin typeface="Siyam Rupali" panose="02000500000000020004" pitchFamily="2" charset="0"/>
                <a:cs typeface="Siyam Rupali" panose="02000500000000020004" pitchFamily="2" charset="0"/>
              </a:rPr>
              <a:t>হিজরিতে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মুস্তালিক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যুদ্ধ</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থেকে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ফেরার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সময়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গভীর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হওয়ায়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মদিনায়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প্রবেশের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পথে</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মরুভূমিতে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টাঙ্গানো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রাতের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শেষ</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প্রহরে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হাজত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গলার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হারটি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হারিয়ে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লোকেরা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তালাশ</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করিম</a:t>
            </a:r>
            <a:r>
              <a:rPr lang="en-US" sz="3600" dirty="0" smtClean="0">
                <a:latin typeface="Siyam Rupali" panose="02000500000000020004" pitchFamily="2" charset="0"/>
                <a:cs typeface="Siyam Rupali" panose="02000500000000020004" pitchFamily="2" charset="0"/>
              </a:rPr>
              <a:t> (স:) </a:t>
            </a:r>
            <a:r>
              <a:rPr lang="en-US" sz="3600" dirty="0" err="1" smtClean="0">
                <a:latin typeface="Siyam Rupali" panose="02000500000000020004" pitchFamily="2" charset="0"/>
                <a:cs typeface="Siyam Rupali" panose="02000500000000020004" pitchFamily="2" charset="0"/>
              </a:rPr>
              <a:t>আমার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মাথা</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রেখে</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ঘুমিয়ে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পড়েন।এদিকে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ভোর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যাওয়ায়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এবং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সূর্যোদয়ের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কাছাকাছি</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সময়ে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অজুর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থাকায়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সাহাবায়ে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কেরাম</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অস্থির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পড়লেন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বকরের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নিকট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অভিযোগ</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করলেন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আপনার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কন্যা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আয়েশার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কারণে</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ফজরের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নামাজ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কাজা</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যাবে</a:t>
            </a:r>
            <a:r>
              <a:rPr lang="en-US" sz="3600" dirty="0" smtClean="0">
                <a:latin typeface="Siyam Rupali" panose="02000500000000020004" pitchFamily="2" charset="0"/>
                <a:cs typeface="Siyam Rupali" panose="02000500000000020004" pitchFamily="2" charset="0"/>
              </a:rPr>
              <a:t>।</a:t>
            </a:r>
            <a:endParaRPr lang="en-US" sz="3600" dirty="0">
              <a:latin typeface="Siyam Rupali" panose="02000500000000020004" pitchFamily="2" charset="0"/>
              <a:cs typeface="Siyam Rupali" panose="02000500000000020004" pitchFamily="2" charset="0"/>
            </a:endParaRPr>
          </a:p>
        </p:txBody>
      </p:sp>
      <p:sp>
        <p:nvSpPr>
          <p:cNvPr id="3" name="TextBox 2"/>
          <p:cNvSpPr txBox="1"/>
          <p:nvPr/>
        </p:nvSpPr>
        <p:spPr>
          <a:xfrm>
            <a:off x="4483219" y="304225"/>
            <a:ext cx="3225563" cy="830997"/>
          </a:xfrm>
          <a:prstGeom prst="rect">
            <a:avLst/>
          </a:prstGeom>
          <a:solidFill>
            <a:schemeClr val="accent5">
              <a:lumMod val="40000"/>
              <a:lumOff val="60000"/>
            </a:schemeClr>
          </a:solidFill>
        </p:spPr>
        <p:txBody>
          <a:bodyPr wrap="none" rtlCol="0">
            <a:spAutoFit/>
          </a:bodyPr>
          <a:lstStyle/>
          <a:p>
            <a:r>
              <a:rPr lang="en-US" sz="4800" dirty="0" err="1" smtClean="0">
                <a:latin typeface="Siyam Rupali" panose="02000500000000020004" pitchFamily="2" charset="0"/>
                <a:cs typeface="Siyam Rupali" panose="02000500000000020004" pitchFamily="2" charset="0"/>
              </a:rPr>
              <a:t>শানে</a:t>
            </a:r>
            <a:r>
              <a:rPr lang="en-US" sz="4800" dirty="0" smtClean="0">
                <a:latin typeface="Siyam Rupali" panose="02000500000000020004" pitchFamily="2" charset="0"/>
                <a:cs typeface="Siyam Rupali" panose="02000500000000020004" pitchFamily="2" charset="0"/>
              </a:rPr>
              <a:t> </a:t>
            </a:r>
            <a:r>
              <a:rPr lang="en-US" sz="4800" dirty="0" err="1" smtClean="0">
                <a:latin typeface="Siyam Rupali" panose="02000500000000020004" pitchFamily="2" charset="0"/>
                <a:cs typeface="Siyam Rupali" panose="02000500000000020004" pitchFamily="2" charset="0"/>
              </a:rPr>
              <a:t>নুজুল</a:t>
            </a:r>
            <a:r>
              <a:rPr lang="en-US" sz="4800" dirty="0">
                <a:latin typeface="Siyam Rupali" panose="02000500000000020004" pitchFamily="2" charset="0"/>
                <a:cs typeface="Siyam Rupali" panose="02000500000000020004" pitchFamily="2" charset="0"/>
              </a:rPr>
              <a:t>:</a:t>
            </a:r>
            <a:endParaRPr lang="en-US" sz="4800" dirty="0"/>
          </a:p>
        </p:txBody>
      </p:sp>
    </p:spTree>
    <p:extLst>
      <p:ext uri="{BB962C8B-B14F-4D97-AF65-F5344CB8AC3E}">
        <p14:creationId xmlns:p14="http://schemas.microsoft.com/office/powerpoint/2010/main" val="1430265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033" y="511628"/>
            <a:ext cx="11827934" cy="4819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3600" dirty="0" err="1" smtClean="0">
                <a:latin typeface="Siyam Rupali" panose="02000500000000020004" pitchFamily="2" charset="0"/>
                <a:cs typeface="Siyam Rupali" panose="02000500000000020004" pitchFamily="2" charset="0"/>
              </a:rPr>
              <a:t>এমতাবস্থায়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বকর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এসে</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আমাকে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র্ভৎসনা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বললেন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তুমি</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একটা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জন্য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মানুষদেরকে</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আটকিয়ে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রেখেছ</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অতঃপর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করিম</a:t>
            </a:r>
            <a:r>
              <a:rPr lang="en-US" sz="3600" dirty="0" smtClean="0">
                <a:latin typeface="Siyam Rupali" panose="02000500000000020004" pitchFamily="2" charset="0"/>
                <a:cs typeface="Siyam Rupali" panose="02000500000000020004" pitchFamily="2" charset="0"/>
              </a:rPr>
              <a:t> (স:) </a:t>
            </a:r>
            <a:r>
              <a:rPr lang="en-US" sz="3600" dirty="0" err="1" smtClean="0">
                <a:latin typeface="Siyam Rupali" panose="02000500000000020004" pitchFamily="2" charset="0"/>
                <a:cs typeface="Siyam Rupali" panose="02000500000000020004" pitchFamily="2" charset="0"/>
              </a:rPr>
              <a:t>যখন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জাগ্রত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হলেন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তখন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সকাল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গেছে</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তখন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তালাশ</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কিন্তু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পাওয়া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গেল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সময়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তায়াম্মুমের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বিধানসহ</a:t>
            </a:r>
            <a:r>
              <a:rPr lang="en-US" sz="3600" dirty="0" smtClean="0">
                <a:latin typeface="Siyam Rupali" panose="02000500000000020004" pitchFamily="2" charset="0"/>
                <a:cs typeface="Siyam Rupali" panose="02000500000000020004" pitchFamily="2" charset="0"/>
              </a:rPr>
              <a:t> এ </a:t>
            </a:r>
            <a:r>
              <a:rPr lang="en-US" sz="3600" dirty="0" err="1" smtClean="0">
                <a:latin typeface="Siyam Rupali" panose="02000500000000020004" pitchFamily="2" charset="0"/>
                <a:cs typeface="Siyam Rupali" panose="02000500000000020004" pitchFamily="2" charset="0"/>
              </a:rPr>
              <a:t>আয়াতটি</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নাজিল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হয়</a:t>
            </a:r>
            <a:r>
              <a:rPr lang="en-US" sz="3600" dirty="0" smtClean="0">
                <a:latin typeface="Siyam Rupali" panose="02000500000000020004" pitchFamily="2" charset="0"/>
                <a:cs typeface="Siyam Rupali" panose="02000500000000020004" pitchFamily="2" charset="0"/>
              </a:rPr>
              <a:t>। এ </a:t>
            </a:r>
            <a:r>
              <a:rPr lang="en-US" sz="3600" dirty="0" err="1" smtClean="0">
                <a:latin typeface="Siyam Rupali" panose="02000500000000020004" pitchFamily="2" charset="0"/>
                <a:cs typeface="Siyam Rupali" panose="02000500000000020004" pitchFamily="2" charset="0"/>
              </a:rPr>
              <a:t>আয়াত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শুনে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উসাইদ</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ইবনে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হুজাইর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বললেন</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হে</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আবু</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বকরের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পরিবার!তোমাদের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মধ্যে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আল্লাহ</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তায়ালা</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মানুষের</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জন্য</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বরকত</a:t>
            </a:r>
            <a:r>
              <a:rPr lang="en-US" sz="3600" dirty="0" smtClean="0">
                <a:latin typeface="Siyam Rupali" panose="02000500000000020004" pitchFamily="2" charset="0"/>
                <a:cs typeface="Siyam Rupali" panose="02000500000000020004" pitchFamily="2" charset="0"/>
              </a:rPr>
              <a:t> </a:t>
            </a:r>
            <a:r>
              <a:rPr lang="en-US" sz="3600" dirty="0" err="1" smtClean="0">
                <a:latin typeface="Siyam Rupali" panose="02000500000000020004" pitchFamily="2" charset="0"/>
                <a:cs typeface="Siyam Rupali" panose="02000500000000020004" pitchFamily="2" charset="0"/>
              </a:rPr>
              <a:t>রেখেছেন</a:t>
            </a:r>
            <a:r>
              <a:rPr lang="en-US" sz="3600" dirty="0" smtClean="0">
                <a:latin typeface="Siyam Rupali" panose="02000500000000020004" pitchFamily="2" charset="0"/>
                <a:cs typeface="Siyam Rupali" panose="02000500000000020004" pitchFamily="2" charset="0"/>
              </a:rPr>
              <a:t>। </a:t>
            </a:r>
            <a:endParaRPr lang="en-US" sz="3600" dirty="0">
              <a:latin typeface="Siyam Rupali" panose="02000500000000020004" pitchFamily="2" charset="0"/>
              <a:cs typeface="Siyam Rupali" panose="02000500000000020004" pitchFamily="2" charset="0"/>
            </a:endParaRPr>
          </a:p>
        </p:txBody>
      </p:sp>
    </p:spTree>
    <p:extLst>
      <p:ext uri="{BB962C8B-B14F-4D97-AF65-F5344CB8AC3E}">
        <p14:creationId xmlns:p14="http://schemas.microsoft.com/office/powerpoint/2010/main" val="42579455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1817914"/>
            <a:ext cx="11266715" cy="3722915"/>
          </a:xfrm>
        </p:spPr>
        <p:txBody>
          <a:bodyPr>
            <a:noAutofit/>
          </a:bodyPr>
          <a:lstStyle/>
          <a:p>
            <a:pPr algn="just">
              <a:lnSpc>
                <a:spcPct val="100000"/>
              </a:lnSpc>
            </a:pPr>
            <a:r>
              <a:rPr lang="ar-SA" sz="4000" dirty="0" smtClean="0">
                <a:latin typeface="Siyam Rupali" panose="02000500000000020004" pitchFamily="2" charset="0"/>
              </a:rPr>
              <a:t>الوضوء</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শব্দের</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শাব্দিক</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অর্থ</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হচ্ছে</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সৌন্দর্য</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এবং</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পরিচ্ছন্নতা</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পরিভাষায়-পানি</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দ্বারা</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নির্দিষ্ট</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কিছু</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অঙ্গ</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ধৌত</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করা</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এবং</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একটি</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অঙ্গ</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মাসেহ</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করাকে</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অজু</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বলা</a:t>
            </a:r>
            <a:r>
              <a:rPr lang="en-US" sz="4000" dirty="0" smtClean="0">
                <a:latin typeface="Siyam Rupali" panose="02000500000000020004" pitchFamily="2" charset="0"/>
                <a:cs typeface="Siyam Rupali" panose="02000500000000020004" pitchFamily="2" charset="0"/>
              </a:rPr>
              <a:t> </a:t>
            </a:r>
            <a:r>
              <a:rPr lang="en-US" sz="4000" dirty="0" err="1" smtClean="0">
                <a:latin typeface="Siyam Rupali" panose="02000500000000020004" pitchFamily="2" charset="0"/>
                <a:cs typeface="Siyam Rupali" panose="02000500000000020004" pitchFamily="2" charset="0"/>
              </a:rPr>
              <a:t>হয়</a:t>
            </a:r>
            <a:r>
              <a:rPr lang="en-US" sz="4000" dirty="0" smtClean="0">
                <a:latin typeface="Siyam Rupali" panose="02000500000000020004" pitchFamily="2" charset="0"/>
                <a:cs typeface="Siyam Rupali" panose="02000500000000020004" pitchFamily="2" charset="0"/>
              </a:rPr>
              <a:t>।</a:t>
            </a:r>
            <a:endParaRPr lang="en-US" sz="4000" dirty="0">
              <a:latin typeface="Siyam Rupali" panose="02000500000000020004" pitchFamily="2" charset="0"/>
              <a:cs typeface="Siyam Rupali" panose="02000500000000020004" pitchFamily="2" charset="0"/>
            </a:endParaRPr>
          </a:p>
        </p:txBody>
      </p:sp>
      <p:sp>
        <p:nvSpPr>
          <p:cNvPr id="3" name="TextBox 2"/>
          <p:cNvSpPr txBox="1"/>
          <p:nvPr/>
        </p:nvSpPr>
        <p:spPr>
          <a:xfrm>
            <a:off x="3159940" y="261257"/>
            <a:ext cx="5872120" cy="923330"/>
          </a:xfrm>
          <a:prstGeom prst="rect">
            <a:avLst/>
          </a:prstGeom>
          <a:solidFill>
            <a:schemeClr val="accent5">
              <a:lumMod val="40000"/>
              <a:lumOff val="60000"/>
            </a:schemeClr>
          </a:solidFill>
        </p:spPr>
        <p:txBody>
          <a:bodyPr wrap="none" rtlCol="0">
            <a:spAutoFit/>
          </a:bodyPr>
          <a:lstStyle/>
          <a:p>
            <a:r>
              <a:rPr lang="ar-SA" sz="5400" dirty="0">
                <a:latin typeface="Siyam Rupali" panose="02000500000000020004" pitchFamily="2" charset="0"/>
              </a:rPr>
              <a:t>الوضوء</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এর</a:t>
            </a:r>
            <a:r>
              <a:rPr lang="en-US" sz="5400" dirty="0">
                <a:latin typeface="Siyam Rupali" panose="02000500000000020004" pitchFamily="2" charset="0"/>
                <a:cs typeface="Siyam Rupali" panose="02000500000000020004" pitchFamily="2" charset="0"/>
              </a:rPr>
              <a:t> </a:t>
            </a:r>
            <a:r>
              <a:rPr lang="en-US" sz="5400" dirty="0" err="1">
                <a:latin typeface="Siyam Rupali" panose="02000500000000020004" pitchFamily="2" charset="0"/>
                <a:cs typeface="Siyam Rupali" panose="02000500000000020004" pitchFamily="2" charset="0"/>
              </a:rPr>
              <a:t>পরিচয়</a:t>
            </a:r>
            <a:r>
              <a:rPr lang="en-US" sz="5400" dirty="0">
                <a:latin typeface="Siyam Rupali" panose="02000500000000020004" pitchFamily="2" charset="0"/>
                <a:cs typeface="Siyam Rupali" panose="02000500000000020004" pitchFamily="2" charset="0"/>
              </a:rPr>
              <a:t> :</a:t>
            </a:r>
            <a:endParaRPr lang="en-US" sz="5400" dirty="0"/>
          </a:p>
        </p:txBody>
      </p:sp>
    </p:spTree>
    <p:extLst>
      <p:ext uri="{BB962C8B-B14F-4D97-AF65-F5344CB8AC3E}">
        <p14:creationId xmlns:p14="http://schemas.microsoft.com/office/powerpoint/2010/main" val="172637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TotalTime>
  <Words>1072</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Siyam Rupali</vt:lpstr>
      <vt:lpstr>Times New Roman</vt:lpstr>
      <vt:lpstr>Office Theme</vt:lpstr>
      <vt:lpstr>PowerPoint Presentation</vt:lpstr>
      <vt:lpstr>PowerPoint Presentation</vt:lpstr>
      <vt:lpstr>PowerPoint Presentation</vt:lpstr>
      <vt:lpstr>আজকের পাঠ:</vt:lpstr>
      <vt:lpstr>এ পাঠ থেকে শিক্ষার্থীরা যা জানতে পারবে-</vt:lpstr>
      <vt:lpstr>ইসলাম একটি পবিত্র ধর্ম। এ ধর্মে পবিত্রতার গুরুত্ব অধিক। এ জন্যে ইসলামে ইবাদতের পূর্বে পবিত্রতা অর্জনের নির্দেশ দেওয়া হয়েছে। বিশেষ করে শ্রেষ্ঠ ইবাদত নামাজের পূর্বে অজু করা ফরজ করা হয়েছে এবং অপারগতায় তায়াম্মুমের ব্যবস্থা রাখা হয়েছে। আল্লাহ তায়ালা বলেন-  </vt:lpstr>
      <vt:lpstr>হযরত আয়েশা (রা:) বলেন, ৫ম হিজরিতে বনি মুস্তালিক যুদ্ধ থেকে ফেরার সময় গভীর রাত হওয়ায় মদিনায় প্রবেশের পথে মরুভূমিতে তাবু টাঙ্গানো হয়। রাতের শেষ প্রহরে হাজত সারতে গিয়ে আমার গলার হারটি হারিয়ে যায়। লোকেরা হার তালাশ করতে গেলে নবি করিম (স:) আমার কোলে মাথা রেখে ঘুমিয়ে পড়েন।এদিকে ভোর হয়ে যাওয়ায় এবং সূর্যোদয়ের কাছাকাছি সময়ে অজুর পানি না থাকায় সাহাবায়ে কেরাম অস্থির হয়ে পড়লেন। তারা আমার পিতা আবু বকরের নিকট অভিযোগ করলেন যে, আপনার কন্যা আয়েশার কারণে হয়ত ফজরের নামাজ কাজা হয়ে যাবে।</vt:lpstr>
      <vt:lpstr>PowerPoint Presentation</vt:lpstr>
      <vt:lpstr>الوضوء শব্দের শাব্দিক অর্থ হচ্ছে সৌন্দর্য এবং পরিচ্ছন্নতা। পরিভাষায়-পানি দ্বারা নির্দিষ্ট কিছু অঙ্গ ধৌত করা এবং একটি অঙ্গ মাসেহ করাকে অজু বলা হয়।</vt:lpstr>
      <vt:lpstr>PowerPoint Presentation</vt:lpstr>
      <vt:lpstr>অজু ভঙ্গের কারণসমূহ :</vt:lpstr>
      <vt:lpstr>PowerPoint Presentation</vt:lpstr>
      <vt:lpstr>PowerPoint Presentation</vt:lpstr>
      <vt:lpstr>অজু করার পদ্ধতি :</vt:lpstr>
      <vt:lpstr>تيمم অর্থ ইচ্ছা করা। পবিত্র হওয়ার নিয়তে পবিত্র মাটি দ্বারা মুখমন্ডল এবং দুই হাত কনুইসহ মাসেহ করাকে تيمم বলে।</vt:lpstr>
      <vt:lpstr>PowerPoint Presentation</vt:lpstr>
      <vt:lpstr>১। পবিত্র হওয়ার নিয়ত করা। </vt:lpstr>
      <vt:lpstr>PowerPoint Presentation</vt:lpstr>
      <vt:lpstr>পবিত্র মাটি এবং মাটি জাতীয় বস্তু দ্বারা তায়াম্মুম জায়েজ। যে সকল বস্তু আগুনে দিলে পড়েনা তা মাটি জাতীয় বস্তু। যেমন বালু, চুন, সুরকি, ইট ইত্যাদি।</vt:lpstr>
      <vt:lpstr>PowerPoint Presentation</vt:lpstr>
      <vt:lpstr>১. নামাজের আগে অজু করা ফরজ।</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দ্বিতীয় পরিচ্ছেদ তাহারাত  পথম পাঠ  অজু ও তায়াম্মুম এর বিধান  </dc:title>
  <dc:creator>MD. Abu Talha Ansari</dc:creator>
  <cp:lastModifiedBy>MD. Abu Talha Ansari</cp:lastModifiedBy>
  <cp:revision>99</cp:revision>
  <dcterms:created xsi:type="dcterms:W3CDTF">2020-07-05T08:24:11Z</dcterms:created>
  <dcterms:modified xsi:type="dcterms:W3CDTF">2020-07-10T22:22:27Z</dcterms:modified>
</cp:coreProperties>
</file>