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7" r:id="rId2"/>
    <p:sldId id="278" r:id="rId3"/>
    <p:sldId id="279" r:id="rId4"/>
    <p:sldId id="258" r:id="rId5"/>
    <p:sldId id="259" r:id="rId6"/>
    <p:sldId id="329" r:id="rId7"/>
    <p:sldId id="261" r:id="rId8"/>
    <p:sldId id="269" r:id="rId9"/>
    <p:sldId id="282" r:id="rId10"/>
    <p:sldId id="332" r:id="rId11"/>
    <p:sldId id="262" r:id="rId12"/>
    <p:sldId id="283" r:id="rId13"/>
    <p:sldId id="284" r:id="rId14"/>
    <p:sldId id="266" r:id="rId15"/>
    <p:sldId id="287" r:id="rId16"/>
    <p:sldId id="334" r:id="rId17"/>
    <p:sldId id="289" r:id="rId18"/>
    <p:sldId id="271" r:id="rId19"/>
    <p:sldId id="33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4660"/>
  </p:normalViewPr>
  <p:slideViewPr>
    <p:cSldViewPr>
      <p:cViewPr varScale="1">
        <p:scale>
          <a:sx n="70" d="100"/>
          <a:sy n="70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FEBFB-F590-4F51-ACA8-4EF1F74C1369}" type="doc">
      <dgm:prSet loTypeId="urn:microsoft.com/office/officeart/2005/8/layout/vList6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8FA4546-FF9A-4E8A-BE82-D3FCB8307A2B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err="1" smtClean="0"/>
            <a:t>স্ব-পরাগায়ন</a:t>
          </a:r>
          <a:endParaRPr lang="en-US" dirty="0"/>
        </a:p>
      </dgm:t>
    </dgm:pt>
    <dgm:pt modelId="{C34D066A-CB67-411F-9DF3-FB8CE1238B20}" type="parTrans" cxnId="{13645BED-697D-427D-AEE6-06BBA36FD5E0}">
      <dgm:prSet/>
      <dgm:spPr/>
      <dgm:t>
        <a:bodyPr/>
        <a:lstStyle/>
        <a:p>
          <a:endParaRPr lang="en-US"/>
        </a:p>
      </dgm:t>
    </dgm:pt>
    <dgm:pt modelId="{837444A4-0DB9-415E-9A3A-A61CDF4A0672}" type="sibTrans" cxnId="{13645BED-697D-427D-AEE6-06BBA36FD5E0}">
      <dgm:prSet/>
      <dgm:spPr/>
      <dgm:t>
        <a:bodyPr/>
        <a:lstStyle/>
        <a:p>
          <a:endParaRPr lang="en-US"/>
        </a:p>
      </dgm:t>
    </dgm:pt>
    <dgm:pt modelId="{060285F9-D59E-4810-9BD9-12E81AFFDE49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একই ফুলে বা একই গাছের ভিন্ন দুটি ফুলের মধ্যে যখন পরাগা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 ঘটে তখন তাকে স্ব- পরাগা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 বলে। সরিষা, কুমড়া, ধুতুরা ইত্যাদি উদ্ভিদে স্ব-পরাগা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 ঘটে।</a:t>
          </a:r>
          <a:endParaRPr lang="en-US" dirty="0"/>
        </a:p>
      </dgm:t>
    </dgm:pt>
    <dgm:pt modelId="{F32383FC-5615-404E-807F-0EC44C50D614}" type="parTrans" cxnId="{AA284317-8535-49B6-883B-5A066224327B}">
      <dgm:prSet/>
      <dgm:spPr/>
      <dgm:t>
        <a:bodyPr/>
        <a:lstStyle/>
        <a:p>
          <a:endParaRPr lang="en-US"/>
        </a:p>
      </dgm:t>
    </dgm:pt>
    <dgm:pt modelId="{267732AB-4321-44F4-A5AE-6D73E602D382}" type="sibTrans" cxnId="{AA284317-8535-49B6-883B-5A066224327B}">
      <dgm:prSet/>
      <dgm:spPr/>
      <dgm:t>
        <a:bodyPr/>
        <a:lstStyle/>
        <a:p>
          <a:endParaRPr lang="en-US"/>
        </a:p>
      </dgm:t>
    </dgm:pt>
    <dgm:pt modelId="{DB7EB917-64FE-490F-992D-D045ED391F76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err="1" smtClean="0"/>
            <a:t>পর-পরাগায়ন</a:t>
          </a:r>
          <a:endParaRPr lang="en-US" dirty="0"/>
        </a:p>
      </dgm:t>
    </dgm:pt>
    <dgm:pt modelId="{3693A455-BC10-44C7-B799-E3975846B642}" type="parTrans" cxnId="{FF4C4C6E-6E83-483D-9A54-3BA5F2EE1017}">
      <dgm:prSet/>
      <dgm:spPr/>
      <dgm:t>
        <a:bodyPr/>
        <a:lstStyle/>
        <a:p>
          <a:endParaRPr lang="en-US"/>
        </a:p>
      </dgm:t>
    </dgm:pt>
    <dgm:pt modelId="{217520AC-11A3-4D3B-A5C8-8634B16B619F}" type="sibTrans" cxnId="{FF4C4C6E-6E83-483D-9A54-3BA5F2EE1017}">
      <dgm:prSet/>
      <dgm:spPr/>
      <dgm:t>
        <a:bodyPr/>
        <a:lstStyle/>
        <a:p>
          <a:endParaRPr lang="en-US"/>
        </a:p>
      </dgm:t>
    </dgm:pt>
    <dgm:pt modelId="{CC273040-3318-4618-821E-DF3DC3CF0148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একই প্রজাতির দুটি ভিন্ন উদ্ভিদের ফুলের মধ্যে যখন পরাগ সংযোগ ঘটে তখন তাকে পর-পরাগা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 বলে। শিমুল, পেঁপে ইত্যাদি গাছের ফুলে পর-পরাগা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 হতে দেখা যা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4D000357-4173-44E0-8DE2-325505747460}" type="parTrans" cxnId="{2339857F-A848-4C8C-B6A1-F3D7F39BC31A}">
      <dgm:prSet/>
      <dgm:spPr/>
      <dgm:t>
        <a:bodyPr/>
        <a:lstStyle/>
        <a:p>
          <a:endParaRPr lang="en-US"/>
        </a:p>
      </dgm:t>
    </dgm:pt>
    <dgm:pt modelId="{7A60D495-B801-4158-B4B5-1E6597B08A89}" type="sibTrans" cxnId="{2339857F-A848-4C8C-B6A1-F3D7F39BC31A}">
      <dgm:prSet/>
      <dgm:spPr/>
      <dgm:t>
        <a:bodyPr/>
        <a:lstStyle/>
        <a:p>
          <a:endParaRPr lang="en-US"/>
        </a:p>
      </dgm:t>
    </dgm:pt>
    <dgm:pt modelId="{2F18EB3D-8E6C-4882-9A12-AD2CA97954E3}" type="pres">
      <dgm:prSet presAssocID="{9F1FEBFB-F590-4F51-ACA8-4EF1F74C136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636D58-7EAD-4297-86FC-442E1907FA0D}" type="pres">
      <dgm:prSet presAssocID="{28FA4546-FF9A-4E8A-BE82-D3FCB8307A2B}" presName="linNode" presStyleCnt="0"/>
      <dgm:spPr/>
    </dgm:pt>
    <dgm:pt modelId="{51789DD5-9B5C-41F7-BE2B-0D7188CE54B0}" type="pres">
      <dgm:prSet presAssocID="{28FA4546-FF9A-4E8A-BE82-D3FCB8307A2B}" presName="parentShp" presStyleLbl="node1" presStyleIdx="0" presStyleCnt="2" custLinFactNeighborX="255" custLinFactNeighborY="3260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0144F025-C83B-4596-8BD8-3DF104151E5B}" type="pres">
      <dgm:prSet presAssocID="{28FA4546-FF9A-4E8A-BE82-D3FCB8307A2B}" presName="childShp" presStyleLbl="bgAccFollowNode1" presStyleIdx="0" presStyleCnt="2" custScaleY="6057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EE60FD4-9EE6-4D0D-9002-CF1F54805554}" type="pres">
      <dgm:prSet presAssocID="{837444A4-0DB9-415E-9A3A-A61CDF4A0672}" presName="spacing" presStyleCnt="0"/>
      <dgm:spPr/>
    </dgm:pt>
    <dgm:pt modelId="{0ACAD4B5-06EE-430C-8703-462A0D90FEF0}" type="pres">
      <dgm:prSet presAssocID="{DB7EB917-64FE-490F-992D-D045ED391F76}" presName="linNode" presStyleCnt="0"/>
      <dgm:spPr/>
    </dgm:pt>
    <dgm:pt modelId="{D527F261-796E-4006-98FD-CF53AB64CD8D}" type="pres">
      <dgm:prSet presAssocID="{DB7EB917-64FE-490F-992D-D045ED391F76}" presName="parentShp" presStyleLbl="node1" presStyleIdx="1" presStyleCnt="2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D297C21-4CD0-4234-A739-B92CF88D08B9}" type="pres">
      <dgm:prSet presAssocID="{DB7EB917-64FE-490F-992D-D045ED391F76}" presName="childShp" presStyleLbl="bgAccFollowNode1" presStyleIdx="1" presStyleCnt="2" custScaleY="6298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61236F5-7F6C-4A79-B85E-FDB551111953}" type="presOf" srcId="{28FA4546-FF9A-4E8A-BE82-D3FCB8307A2B}" destId="{51789DD5-9B5C-41F7-BE2B-0D7188CE54B0}" srcOrd="0" destOrd="0" presId="urn:microsoft.com/office/officeart/2005/8/layout/vList6"/>
    <dgm:cxn modelId="{FF4C4C6E-6E83-483D-9A54-3BA5F2EE1017}" srcId="{9F1FEBFB-F590-4F51-ACA8-4EF1F74C1369}" destId="{DB7EB917-64FE-490F-992D-D045ED391F76}" srcOrd="1" destOrd="0" parTransId="{3693A455-BC10-44C7-B799-E3975846B642}" sibTransId="{217520AC-11A3-4D3B-A5C8-8634B16B619F}"/>
    <dgm:cxn modelId="{BBC9C01C-728D-4150-90C7-108E824F3628}" type="presOf" srcId="{DB7EB917-64FE-490F-992D-D045ED391F76}" destId="{D527F261-796E-4006-98FD-CF53AB64CD8D}" srcOrd="0" destOrd="0" presId="urn:microsoft.com/office/officeart/2005/8/layout/vList6"/>
    <dgm:cxn modelId="{D1E07286-7765-42BD-A288-55AB8840BE9F}" type="presOf" srcId="{060285F9-D59E-4810-9BD9-12E81AFFDE49}" destId="{0144F025-C83B-4596-8BD8-3DF104151E5B}" srcOrd="0" destOrd="0" presId="urn:microsoft.com/office/officeart/2005/8/layout/vList6"/>
    <dgm:cxn modelId="{1DE2B0AB-0881-4794-9D11-70621F39EB44}" type="presOf" srcId="{9F1FEBFB-F590-4F51-ACA8-4EF1F74C1369}" destId="{2F18EB3D-8E6C-4882-9A12-AD2CA97954E3}" srcOrd="0" destOrd="0" presId="urn:microsoft.com/office/officeart/2005/8/layout/vList6"/>
    <dgm:cxn modelId="{C1828B9C-CF5F-4D3D-BF08-9BC565A11E5C}" type="presOf" srcId="{CC273040-3318-4618-821E-DF3DC3CF0148}" destId="{8D297C21-4CD0-4234-A739-B92CF88D08B9}" srcOrd="0" destOrd="0" presId="urn:microsoft.com/office/officeart/2005/8/layout/vList6"/>
    <dgm:cxn modelId="{2339857F-A848-4C8C-B6A1-F3D7F39BC31A}" srcId="{DB7EB917-64FE-490F-992D-D045ED391F76}" destId="{CC273040-3318-4618-821E-DF3DC3CF0148}" srcOrd="0" destOrd="0" parTransId="{4D000357-4173-44E0-8DE2-325505747460}" sibTransId="{7A60D495-B801-4158-B4B5-1E6597B08A89}"/>
    <dgm:cxn modelId="{13645BED-697D-427D-AEE6-06BBA36FD5E0}" srcId="{9F1FEBFB-F590-4F51-ACA8-4EF1F74C1369}" destId="{28FA4546-FF9A-4E8A-BE82-D3FCB8307A2B}" srcOrd="0" destOrd="0" parTransId="{C34D066A-CB67-411F-9DF3-FB8CE1238B20}" sibTransId="{837444A4-0DB9-415E-9A3A-A61CDF4A0672}"/>
    <dgm:cxn modelId="{AA284317-8535-49B6-883B-5A066224327B}" srcId="{28FA4546-FF9A-4E8A-BE82-D3FCB8307A2B}" destId="{060285F9-D59E-4810-9BD9-12E81AFFDE49}" srcOrd="0" destOrd="0" parTransId="{F32383FC-5615-404E-807F-0EC44C50D614}" sibTransId="{267732AB-4321-44F4-A5AE-6D73E602D382}"/>
    <dgm:cxn modelId="{76C21B8F-4E88-419D-B65E-F83F09AF9C47}" type="presParOf" srcId="{2F18EB3D-8E6C-4882-9A12-AD2CA97954E3}" destId="{4F636D58-7EAD-4297-86FC-442E1907FA0D}" srcOrd="0" destOrd="0" presId="urn:microsoft.com/office/officeart/2005/8/layout/vList6"/>
    <dgm:cxn modelId="{853B316E-9BA3-4378-8E21-9833B6ACC185}" type="presParOf" srcId="{4F636D58-7EAD-4297-86FC-442E1907FA0D}" destId="{51789DD5-9B5C-41F7-BE2B-0D7188CE54B0}" srcOrd="0" destOrd="0" presId="urn:microsoft.com/office/officeart/2005/8/layout/vList6"/>
    <dgm:cxn modelId="{7B03BFB7-7C78-4DF5-BBE4-4725A9B5A655}" type="presParOf" srcId="{4F636D58-7EAD-4297-86FC-442E1907FA0D}" destId="{0144F025-C83B-4596-8BD8-3DF104151E5B}" srcOrd="1" destOrd="0" presId="urn:microsoft.com/office/officeart/2005/8/layout/vList6"/>
    <dgm:cxn modelId="{A8831E86-CB7C-40B7-993B-A395F587D6A4}" type="presParOf" srcId="{2F18EB3D-8E6C-4882-9A12-AD2CA97954E3}" destId="{EEE60FD4-9EE6-4D0D-9002-CF1F54805554}" srcOrd="1" destOrd="0" presId="urn:microsoft.com/office/officeart/2005/8/layout/vList6"/>
    <dgm:cxn modelId="{031F2479-869C-4A57-86DE-B1B7321F3F2A}" type="presParOf" srcId="{2F18EB3D-8E6C-4882-9A12-AD2CA97954E3}" destId="{0ACAD4B5-06EE-430C-8703-462A0D90FEF0}" srcOrd="2" destOrd="0" presId="urn:microsoft.com/office/officeart/2005/8/layout/vList6"/>
    <dgm:cxn modelId="{9991EAA2-7800-431C-B29B-660B12073A2B}" type="presParOf" srcId="{0ACAD4B5-06EE-430C-8703-462A0D90FEF0}" destId="{D527F261-796E-4006-98FD-CF53AB64CD8D}" srcOrd="0" destOrd="0" presId="urn:microsoft.com/office/officeart/2005/8/layout/vList6"/>
    <dgm:cxn modelId="{0701CA35-95C3-40EE-A129-0CDC6516E0A8}" type="presParOf" srcId="{0ACAD4B5-06EE-430C-8703-462A0D90FEF0}" destId="{8D297C21-4CD0-4234-A739-B92CF88D08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4F025-C83B-4596-8BD8-3DF104151E5B}">
      <dsp:nvSpPr>
        <dsp:cNvPr id="0" name=""/>
        <dsp:cNvSpPr/>
      </dsp:nvSpPr>
      <dsp:spPr>
        <a:xfrm>
          <a:off x="4236719" y="229126"/>
          <a:ext cx="6355079" cy="70320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একই ফুলে বা একই গাছের ভিন্ন দুটি ফুলের মধ্যে যখন পরাগা</a:t>
          </a:r>
          <a:r>
            <a:rPr lang="en-US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 ঘটে তখন তাকে স্ব- পরাগা</a:t>
          </a:r>
          <a:r>
            <a:rPr lang="en-US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 বলে। সরিষা, কুমড়া, ধুতুরা ইত্যাদি উদ্ভিদে স্ব-পরাগা</a:t>
          </a:r>
          <a:r>
            <a:rPr lang="en-US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 ঘটে।</a:t>
          </a:r>
          <a:endParaRPr lang="en-US" sz="1900" kern="1200" dirty="0"/>
        </a:p>
      </dsp:txBody>
      <dsp:txXfrm>
        <a:off x="4236719" y="229126"/>
        <a:ext cx="6355079" cy="703202"/>
      </dsp:txXfrm>
    </dsp:sp>
    <dsp:sp modelId="{51789DD5-9B5C-41F7-BE2B-0D7188CE54B0}">
      <dsp:nvSpPr>
        <dsp:cNvPr id="0" name=""/>
        <dsp:cNvSpPr/>
      </dsp:nvSpPr>
      <dsp:spPr>
        <a:xfrm>
          <a:off x="16205" y="38141"/>
          <a:ext cx="4236719" cy="1160859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স্ব-পরাগায়ন</a:t>
          </a:r>
          <a:endParaRPr lang="en-US" sz="2800" kern="1200" dirty="0"/>
        </a:p>
      </dsp:txBody>
      <dsp:txXfrm>
        <a:off x="16205" y="328356"/>
        <a:ext cx="3946504" cy="580429"/>
      </dsp:txXfrm>
    </dsp:sp>
    <dsp:sp modelId="{8D297C21-4CD0-4234-A739-B92CF88D08B9}">
      <dsp:nvSpPr>
        <dsp:cNvPr id="0" name=""/>
        <dsp:cNvSpPr/>
      </dsp:nvSpPr>
      <dsp:spPr>
        <a:xfrm>
          <a:off x="4236719" y="1492100"/>
          <a:ext cx="6355079" cy="73114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একই প্রজাতির দুটি ভিন্ন উদ্ভিদের ফুলের মধ্যে যখন পরাগ সংযোগ ঘটে তখন তাকে পর-পরাগা</a:t>
          </a:r>
          <a:r>
            <a:rPr lang="en-US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 বলে। শিমুল, পেঁপে ইত্যাদি গাছের ফুলে পর-পরাগা</a:t>
          </a:r>
          <a:r>
            <a:rPr lang="en-US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 হতে দেখা যা</a:t>
          </a:r>
          <a:r>
            <a:rPr lang="en-US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900" kern="1200" dirty="0"/>
        </a:p>
      </dsp:txBody>
      <dsp:txXfrm>
        <a:off x="4236719" y="1492100"/>
        <a:ext cx="6355079" cy="731144"/>
      </dsp:txXfrm>
    </dsp:sp>
    <dsp:sp modelId="{D527F261-796E-4006-98FD-CF53AB64CD8D}">
      <dsp:nvSpPr>
        <dsp:cNvPr id="0" name=""/>
        <dsp:cNvSpPr/>
      </dsp:nvSpPr>
      <dsp:spPr>
        <a:xfrm>
          <a:off x="0" y="1277242"/>
          <a:ext cx="4236719" cy="1160859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পর-পরাগায়ন</a:t>
          </a:r>
          <a:endParaRPr lang="en-US" sz="2800" kern="1200" dirty="0"/>
        </a:p>
      </dsp:txBody>
      <dsp:txXfrm>
        <a:off x="0" y="1567457"/>
        <a:ext cx="3946504" cy="580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528C1-925F-4231-B9AE-9ECBF7FD938C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F7759-6650-4C42-82C3-787DB532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6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B8568-67DA-46C8-A3A8-E52CB266F77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0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6573" y="2176604"/>
            <a:ext cx="4581703" cy="2389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25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92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8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8292" y="1828800"/>
            <a:ext cx="10741708" cy="6848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অংশগুলোর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113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2667000" y="5501145"/>
            <a:ext cx="6858000" cy="17144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" name="Group 2"/>
          <p:cNvGrpSpPr/>
          <p:nvPr/>
        </p:nvGrpSpPr>
        <p:grpSpPr>
          <a:xfrm>
            <a:off x="3782854" y="125089"/>
            <a:ext cx="4647939" cy="1231836"/>
            <a:chOff x="3391162" y="1191889"/>
            <a:chExt cx="4647939" cy="1231836"/>
          </a:xfrm>
        </p:grpSpPr>
        <p:grpSp>
          <p:nvGrpSpPr>
            <p:cNvPr id="2" name="Group 1"/>
            <p:cNvGrpSpPr/>
            <p:nvPr/>
          </p:nvGrpSpPr>
          <p:grpSpPr>
            <a:xfrm>
              <a:off x="3391162" y="1191889"/>
              <a:ext cx="2084546" cy="1177245"/>
              <a:chOff x="3391162" y="1191889"/>
              <a:chExt cx="2084546" cy="11772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464766" y="1314450"/>
                <a:ext cx="497634" cy="97155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391162" y="1191889"/>
                <a:ext cx="2084546" cy="1177245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72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কাজ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9" name="Picture 18" descr="graphics-flower-line-65244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8626" y="2173694"/>
              <a:ext cx="3800475" cy="25003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88292" y="2890385"/>
            <a:ext cx="10741708" cy="68480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8292" y="3951970"/>
            <a:ext cx="10741708" cy="68480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দলমন্ডল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পুংস্তবক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স্ত্রী-স্তবক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ষ্প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মঞ্জরী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297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0" y="274638"/>
            <a:ext cx="5867400" cy="792162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নিচের ছবিতে কি দেখতে পাচ্ছ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Content Placeholder 6" descr="Bee-Flow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6800" y="2376204"/>
            <a:ext cx="4040188" cy="3548631"/>
          </a:xfrm>
        </p:spPr>
      </p:pic>
      <p:pic>
        <p:nvPicPr>
          <p:cNvPr id="8" name="Content Placeholder 7" descr="Pollination.gi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702425" y="2362200"/>
            <a:ext cx="4498975" cy="2736718"/>
          </a:xfrm>
        </p:spPr>
      </p:pic>
      <p:sp>
        <p:nvSpPr>
          <p:cNvPr id="9" name="Rectangle 8"/>
          <p:cNvSpPr/>
          <p:nvPr/>
        </p:nvSpPr>
        <p:spPr>
          <a:xfrm>
            <a:off x="7924800" y="5715000"/>
            <a:ext cx="2286000" cy="609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পরাগায়ন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992" y="1702574"/>
            <a:ext cx="3353803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মৌমাছি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ফুলের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উপর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বসেছে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1530939"/>
            <a:ext cx="4347665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মৌমাছি</a:t>
            </a:r>
            <a:r>
              <a:rPr lang="en-US" sz="2800" dirty="0" smtClean="0"/>
              <a:t>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যাচ্ছে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otunboi.com/images/f/ff/Aa2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124199"/>
            <a:ext cx="6527800" cy="33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notunboi.com/images/4/42/Aa19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04800"/>
            <a:ext cx="6527800" cy="28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063" y="1076795"/>
            <a:ext cx="230063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পরাগায়নের</a:t>
            </a:r>
            <a:r>
              <a:rPr lang="en-US" sz="3600" dirty="0"/>
              <a:t> </a:t>
            </a:r>
            <a:r>
              <a:rPr lang="en-US" sz="3600" dirty="0" err="1" smtClean="0"/>
              <a:t>চিত্র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962400"/>
            <a:ext cx="1828800" cy="10772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নিষিক্তকরণ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প্রক্রিয়ার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চিত্র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566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0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নকে পরাগসংযোগও বলা 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পরাগা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ফল ও বীজ উৎপাদন প্রক্রি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 পূর্বশর্ত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পুংস্তবকের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রাগধানীতে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আঙুলের ডগা ঘষে দেখ।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হাতে নিশ্চ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 হলুদ বা কমলা রঙের গুঁ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ড়ো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লেগেছে।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গুঁ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ড়ো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বস্তুই পরাগ বা পরাগরেণু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পরাগধানী হতে পরাগরেণুর একই ফুলে অথবা একই জাতের অন্য ফুলের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গর্ভমুন্ডে স্থানান্তরিত হও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কে পরাগা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 বলে।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01" y="2819400"/>
            <a:ext cx="6400799" cy="858441"/>
          </a:xfrm>
          <a:prstGeom prst="roundRect">
            <a:avLst>
              <a:gd name="adj" fmla="val 42858"/>
            </a:avLst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পরাগা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দু’প্রকার, যথা- স্ব-পরাগায়ন ও পর-পরাগা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81732" y="135076"/>
            <a:ext cx="2180936" cy="590034"/>
          </a:xfrm>
          <a:prstGeom prst="roundRect">
            <a:avLst>
              <a:gd name="adj" fmla="val 42858"/>
            </a:avLst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পরাগায়ন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97478385"/>
              </p:ext>
            </p:extLst>
          </p:nvPr>
        </p:nvGraphicFramePr>
        <p:xfrm>
          <a:off x="685800" y="3886200"/>
          <a:ext cx="10591799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1201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9"/>
            <a:ext cx="4724400" cy="715962"/>
          </a:xfr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পরাগায়নের মাধ্যম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Bee-Flow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035" y="1219201"/>
            <a:ext cx="3306211" cy="2667000"/>
          </a:xfrm>
        </p:spPr>
      </p:pic>
      <p:pic>
        <p:nvPicPr>
          <p:cNvPr id="6" name="Picture 5" descr="Bird-Pollination-P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194180"/>
            <a:ext cx="3363374" cy="26614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4419600"/>
            <a:ext cx="1981200" cy="457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343400"/>
            <a:ext cx="1828800" cy="457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পতঙ্গ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lesser-long-nosed-bat-l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1219201"/>
            <a:ext cx="3657600" cy="2628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10600" y="4381500"/>
            <a:ext cx="1981200" cy="533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বাদুড়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0" y="1295400"/>
            <a:ext cx="952500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 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 কাজটি অধিকাংশ ক্ষেত্রে কোনো না কোনো মাধ্যমের দ্বারা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 যে বাহক পরাগ বহন করে গর্ভমুন্ড পর্যন্ত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 বলে।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পানি, কীট-পতঙ্গ, পাখি,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বাদু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শামুক এমনকি মানুষ এ ধরনের মাধ্যম হিসেবে কাজ করে থাকে। মধু খেতে অথবা সুন্দর রঙের আকর্ষণে পতঙ্গ বা প্রাণী ফুলে ফুলে ঘুরে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সম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পরাগরেণু 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বাহকের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 যা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বাহকটি যখন অন্য ফুলে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 তখন পরাগ পরবর্তী ফুলের গর্ভমুন্ডে লেগে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তাদের অজান্তে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bn-BD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4096" y="304800"/>
            <a:ext cx="314380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</a:t>
            </a:r>
            <a:r>
              <a:rPr lang="en-US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bn-BD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 </a:t>
            </a:r>
            <a:r>
              <a:rPr lang="bn-BD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61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01546" y="1828800"/>
            <a:ext cx="7388908" cy="6848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spc="113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2667000" y="5501145"/>
            <a:ext cx="6858000" cy="17144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" name="Group 2"/>
          <p:cNvGrpSpPr/>
          <p:nvPr/>
        </p:nvGrpSpPr>
        <p:grpSpPr>
          <a:xfrm>
            <a:off x="3848578" y="76200"/>
            <a:ext cx="4582215" cy="1280725"/>
            <a:chOff x="3456886" y="1143000"/>
            <a:chExt cx="4582215" cy="1280725"/>
          </a:xfrm>
        </p:grpSpPr>
        <p:grpSp>
          <p:nvGrpSpPr>
            <p:cNvPr id="2" name="Group 1"/>
            <p:cNvGrpSpPr/>
            <p:nvPr/>
          </p:nvGrpSpPr>
          <p:grpSpPr>
            <a:xfrm>
              <a:off x="3456886" y="1143000"/>
              <a:ext cx="2018822" cy="1177245"/>
              <a:chOff x="3456886" y="1143000"/>
              <a:chExt cx="2018822" cy="11772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464766" y="1314450"/>
                <a:ext cx="497634" cy="97155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456886" y="1143000"/>
                <a:ext cx="2018822" cy="1177245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72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দ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লীয়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কাজ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9" name="Picture 18" descr="graphics-flower-line-65244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8626" y="2173694"/>
              <a:ext cx="3800475" cy="25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5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8292" y="1371600"/>
            <a:ext cx="10741708" cy="6848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113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2630146" y="6324600"/>
            <a:ext cx="6858000" cy="17144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" name="Group 2"/>
          <p:cNvGrpSpPr/>
          <p:nvPr/>
        </p:nvGrpSpPr>
        <p:grpSpPr>
          <a:xfrm>
            <a:off x="3761208" y="76200"/>
            <a:ext cx="4669585" cy="1280725"/>
            <a:chOff x="3369516" y="1143000"/>
            <a:chExt cx="4669585" cy="1280725"/>
          </a:xfrm>
        </p:grpSpPr>
        <p:grpSp>
          <p:nvGrpSpPr>
            <p:cNvPr id="2" name="Group 1"/>
            <p:cNvGrpSpPr/>
            <p:nvPr/>
          </p:nvGrpSpPr>
          <p:grpSpPr>
            <a:xfrm>
              <a:off x="3369516" y="1143000"/>
              <a:ext cx="1552348" cy="1177245"/>
              <a:chOff x="3369516" y="1143000"/>
              <a:chExt cx="1552348" cy="11772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464766" y="1314450"/>
                <a:ext cx="497634" cy="97155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369516" y="1143000"/>
                <a:ext cx="1552348" cy="1177245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72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মূ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ল্যায়ন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9" name="Picture 18" descr="graphics-flower-line-65244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8626" y="2173694"/>
              <a:ext cx="3800475" cy="25003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88292" y="2433185"/>
            <a:ext cx="10741708" cy="68480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পরাগা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দু’প্রকার, যথা- স্ব-পরাগায়ন ও পর-পরাগা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782" y="3380234"/>
            <a:ext cx="10741708" cy="68480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spc="113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292" y="4485177"/>
            <a:ext cx="10741708" cy="5616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 পরাগ বহন করে গর্ভমুন্ড পর্যন্ত নি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তাকে পরাগা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মাধ্যম বলে</a:t>
            </a:r>
            <a:r>
              <a:rPr lang="bn-BD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spc="113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700" y="457200"/>
            <a:ext cx="5257800" cy="1146174"/>
          </a:xfr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বাড়ির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352800"/>
            <a:ext cx="906780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আশেপাশে দেখা বিভিন্ন রকম ফুলের অংশগুলো পর্যবেক্ষন করবে 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আর কি কি মাধ্যম আচ্ছে তার একটি তালিকা তৈরি করে আনবে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27701" y="234347"/>
            <a:ext cx="762000" cy="103364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32-Point Star 1"/>
          <p:cNvSpPr/>
          <p:nvPr/>
        </p:nvSpPr>
        <p:spPr>
          <a:xfrm>
            <a:off x="3674150" y="221792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4939570" y="222042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6204990" y="223291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7469160" y="223416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graphics-flowers-53176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606" y="3848100"/>
            <a:ext cx="2428875" cy="255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2415666" y="1237498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71596" y="345711"/>
            <a:ext cx="25779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48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67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54505" y="1221922"/>
            <a:ext cx="7791347" cy="4450671"/>
            <a:chOff x="574005" y="486228"/>
            <a:chExt cx="10388462" cy="5934228"/>
          </a:xfrm>
        </p:grpSpPr>
        <p:sp>
          <p:nvSpPr>
            <p:cNvPr id="9" name="Rectangle 8"/>
            <p:cNvSpPr/>
            <p:nvPr/>
          </p:nvSpPr>
          <p:spPr>
            <a:xfrm>
              <a:off x="4841475" y="2601361"/>
              <a:ext cx="5472438" cy="307776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5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মুহাম্মদ</a:t>
              </a:r>
              <a:r>
                <a:rPr lang="en-US" sz="405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5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আবু</a:t>
              </a:r>
              <a:r>
                <a:rPr lang="en-US" sz="405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5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জুয়েল</a:t>
              </a:r>
              <a:r>
                <a:rPr lang="en-US" sz="405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5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সবুজ</a:t>
              </a:r>
              <a:endParaRPr lang="bn-BD" sz="405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1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সহকারি শিক্ষক</a:t>
              </a:r>
              <a:r>
                <a:rPr lang="en-US" sz="21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1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1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bn-BD" sz="21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1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r>
                <a:rPr lang="en-US" sz="21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তরুণ</a:t>
              </a:r>
              <a:r>
                <a:rPr lang="en-US" sz="21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শিক্ষাঙ্গন</a:t>
              </a:r>
              <a:r>
                <a:rPr lang="en-US" sz="21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আবসিক</a:t>
              </a:r>
              <a:r>
                <a:rPr lang="en-US" sz="21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1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21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কলেজ</a:t>
              </a:r>
              <a:endParaRPr lang="en-US" sz="21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1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সখিপুর</a:t>
              </a:r>
              <a:r>
                <a:rPr lang="en-US" sz="21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1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টাঙ্গাইল</a:t>
              </a:r>
              <a:r>
                <a:rPr lang="en-US" sz="21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1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1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নম্বর</a:t>
              </a:r>
              <a:r>
                <a:rPr lang="en-US" sz="21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০১৭১৬৪৭৪৬৯০</a:t>
              </a:r>
            </a:p>
            <a:p>
              <a:pPr algn="ctr"/>
              <a:r>
                <a:rPr lang="en-US" sz="2100" b="1" dirty="0">
                  <a:solidFill>
                    <a:srgbClr val="002060"/>
                  </a:solidFill>
                  <a:cs typeface="NikoshBAN" pitchFamily="2" charset="0"/>
                </a:rPr>
                <a:t>Email No: abujuwel77@gmail.com</a:t>
              </a:r>
              <a:endParaRPr lang="bn-BD" sz="2100" b="1" dirty="0">
                <a:solidFill>
                  <a:srgbClr val="002060"/>
                </a:solidFill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1818467" y="6191857"/>
              <a:ext cx="9144000" cy="228599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222140" y="486228"/>
              <a:ext cx="3437693" cy="1343191"/>
              <a:chOff x="2222140" y="486228"/>
              <a:chExt cx="3437693" cy="134319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331204" y="486228"/>
                <a:ext cx="762000" cy="1295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22140" y="629091"/>
                <a:ext cx="3437693" cy="1200328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5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শি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ক্ষক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9" name="Picture 18" descr="graphics-flower-line-65244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9500" y="1755256"/>
              <a:ext cx="5067300" cy="3333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005" y="2102193"/>
              <a:ext cx="3045495" cy="34620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186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43403" y="2819814"/>
            <a:ext cx="3822180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500" spc="113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500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500" spc="113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4500" spc="113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300" spc="113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300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300" spc="113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300" spc="113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300" spc="113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300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spc="113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300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300" spc="113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300" spc="113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৪-৬</a:t>
            </a:r>
            <a:r>
              <a:rPr lang="en-US" sz="3300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300" spc="113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300" spc="113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3300" spc="113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300" spc="113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2667000" y="5501145"/>
            <a:ext cx="6858000" cy="17144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3295650" y="1221921"/>
            <a:ext cx="571500" cy="97155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259518" y="1314451"/>
            <a:ext cx="216469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8626" y="2173694"/>
            <a:ext cx="3800475" cy="25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oss-section-of-hibiscus-flow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113" y="1403890"/>
            <a:ext cx="2883383" cy="2239963"/>
          </a:xfrm>
        </p:spPr>
      </p:pic>
      <p:pic>
        <p:nvPicPr>
          <p:cNvPr id="5" name="Picture 4" descr="rthu1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707" y="1327356"/>
            <a:ext cx="2895600" cy="2316497"/>
          </a:xfrm>
          <a:prstGeom prst="rect">
            <a:avLst/>
          </a:prstGeom>
        </p:spPr>
      </p:pic>
      <p:pic>
        <p:nvPicPr>
          <p:cNvPr id="6" name="Content Placeholder 3" descr="stock-vector-cross-section-of-flower-flower-structure-33898948.jpg"/>
          <p:cNvPicPr>
            <a:picLocks noChangeAspect="1"/>
          </p:cNvPicPr>
          <p:nvPr/>
        </p:nvPicPr>
        <p:blipFill rotWithShape="1">
          <a:blip r:embed="rId4"/>
          <a:srcRect b="4820"/>
          <a:stretch/>
        </p:blipFill>
        <p:spPr>
          <a:xfrm>
            <a:off x="4267200" y="3725304"/>
            <a:ext cx="3200399" cy="25033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57500" y="228600"/>
            <a:ext cx="6477000" cy="914400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4300" y="2200705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36014" y="1608441"/>
            <a:ext cx="18485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9226" y="4556357"/>
            <a:ext cx="2053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71800" y="1066800"/>
            <a:ext cx="5943600" cy="990600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3048000"/>
            <a:ext cx="10210800" cy="1828800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2667000" y="5501145"/>
            <a:ext cx="6858000" cy="17144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" name="Group 1"/>
          <p:cNvGrpSpPr/>
          <p:nvPr/>
        </p:nvGrpSpPr>
        <p:grpSpPr>
          <a:xfrm>
            <a:off x="3276600" y="228600"/>
            <a:ext cx="1603644" cy="1013336"/>
            <a:chOff x="3276600" y="1201361"/>
            <a:chExt cx="1603644" cy="1013336"/>
          </a:xfrm>
        </p:grpSpPr>
        <p:sp>
          <p:nvSpPr>
            <p:cNvPr id="11" name="Rectangle 10"/>
            <p:cNvSpPr/>
            <p:nvPr/>
          </p:nvSpPr>
          <p:spPr>
            <a:xfrm>
              <a:off x="3295650" y="1201361"/>
              <a:ext cx="571500" cy="99211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6600" y="1314451"/>
              <a:ext cx="160364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খনফল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9" name="Picture 18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139114"/>
            <a:ext cx="3800475" cy="250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236220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পার্থক্য 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নিষিক্তকরণ প্রক্রি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66700"/>
            <a:ext cx="5638800" cy="11430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stock-vector-cross-section-of-flower-flower-structure-33898948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390"/>
          <a:stretch/>
        </p:blipFill>
        <p:spPr>
          <a:xfrm>
            <a:off x="1752601" y="1600200"/>
            <a:ext cx="5470609" cy="4343400"/>
          </a:xfrm>
        </p:spPr>
      </p:pic>
      <p:sp>
        <p:nvSpPr>
          <p:cNvPr id="6" name="Right Arrow 5"/>
          <p:cNvSpPr/>
          <p:nvPr/>
        </p:nvSpPr>
        <p:spPr>
          <a:xfrm>
            <a:off x="7239000" y="3352800"/>
            <a:ext cx="685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791200" y="2590800"/>
            <a:ext cx="1828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572000" y="1809750"/>
            <a:ext cx="2971799" cy="95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38800" y="4648201"/>
            <a:ext cx="1905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72000" y="5486400"/>
            <a:ext cx="2895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53400" y="2438400"/>
            <a:ext cx="2971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পুংকেশর 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পুংস্তবক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3400" y="3200400"/>
            <a:ext cx="2971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দলমন্ডল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53400" y="1581150"/>
            <a:ext cx="2971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গর্ভাশয়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স্ত্রী-স্তবক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3401" y="4572000"/>
            <a:ext cx="222604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বৃতি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53400" y="5334000"/>
            <a:ext cx="2971799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পুস্পাক্ষ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পুস্পমুঞ্জুরী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97155" y="6057900"/>
            <a:ext cx="56007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বিভিন্ন অংশ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975" y="228600"/>
            <a:ext cx="6496050" cy="533400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৫টি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06303"/>
              </p:ext>
            </p:extLst>
          </p:nvPr>
        </p:nvGraphicFramePr>
        <p:xfrm>
          <a:off x="590550" y="762000"/>
          <a:ext cx="11010900" cy="582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61247">
                  <a:extLst>
                    <a:ext uri="{9D8B030D-6E8A-4147-A177-3AD203B41FA5}">
                      <a16:colId xmlns:a16="http://schemas.microsoft.com/office/drawing/2014/main" val="2113941439"/>
                    </a:ext>
                  </a:extLst>
                </a:gridCol>
                <a:gridCol w="9449653">
                  <a:extLst>
                    <a:ext uri="{9D8B030D-6E8A-4147-A177-3AD203B41FA5}">
                      <a16:colId xmlns:a16="http://schemas.microsoft.com/office/drawing/2014/main" val="759207403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বৃতি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 সর্ব বাহিরের স্তবককে বৃতি বলে। সাধারণত এরা সবুজ রঙের হ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বৃতি খন্ডিত না হলে সেটি যুক্ত বৃতি, কিন্তু যখন এটি খন্ডিত হ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 </a:t>
                      </a:r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তখন বিযুক্ত বৃতি বলে। এর প্রতি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খন্ডকে বৃত্যাংশ বলে।বৃতি ফুলের অন্য অংশগুলোকে রোদ, বৃষ্টি ও পোকা-মাক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 </a:t>
                      </a:r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 রক্ষা করে।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704778"/>
                  </a:ext>
                </a:extLst>
              </a:tr>
              <a:tr h="1930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দলমন্ডল </a:t>
                      </a:r>
                      <a:endParaRPr lang="en-US" sz="3600" b="1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এটি বাইরের দিক থেকে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তী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স্তবক। কতগুলো পাপ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ড়ি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মিলে দলমণ্ডল গঠন করে। এর প্রতিটি অংশকে পাপ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ড়ি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 দলাংশ বলে। পাপ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ড়ি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গুলো পরস্পর যুক্ত (ধুতরা) অথবা পৃথক (জবা) থাকতে পারে। এরা বিভিন্ন রঙের হ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দলমন্ডল রঙিন হও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য়ায়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পোকা-মাক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পশুপাখি আকর্ষণ করে ও পরাগা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নিশ্চিত করে। এরা ফুলের অন্য অংশগুলোকে রোদ, বৃষ্টি থেকে রক্ষা করে।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FF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462168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পুংস্তবক</a:t>
                      </a: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3600" b="1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এটি ফুলের তৃতী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স্তবক। এই স্তবকে প্রতিটি অংশকে পুংকেশর বলে। পুংকেশরের দন্ডের ন্যা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অংশকে পুংদন্ড এবং শীর্ষের থলের ন্যা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অংশকে পরাগধানী বলে। পরাগধানীর মধ্যে পরাগ উৎপন্ন হ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পরাগ থেকে পুং জননকোষ উৎপন্ন হ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এরা সরাসরি জনন কাজে অংশগ্রহণ করে।</a:t>
                      </a:r>
                      <a:endParaRPr lang="en-US" sz="2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97157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45136"/>
              </p:ext>
            </p:extLst>
          </p:nvPr>
        </p:nvGraphicFramePr>
        <p:xfrm>
          <a:off x="990600" y="381000"/>
          <a:ext cx="10210801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451705886"/>
                    </a:ext>
                  </a:extLst>
                </a:gridCol>
                <a:gridCol w="7391401">
                  <a:extLst>
                    <a:ext uri="{9D8B030D-6E8A-4147-A177-3AD203B41FA5}">
                      <a16:colId xmlns:a16="http://schemas.microsoft.com/office/drawing/2014/main" val="3243603699"/>
                    </a:ext>
                  </a:extLst>
                </a:gridCol>
              </a:tblGrid>
              <a:tr h="3167063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স্ত্রী</a:t>
                      </a: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স্তবক বা গ</a:t>
                      </a: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র্ভ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কেশর </a:t>
                      </a:r>
                      <a:endParaRPr lang="en-US" sz="2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এটি ফুলের চতুর্থ স্তবক। এক বা একাধিক গর্ভপত্র নি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য়ে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একটি স্ত্রীস্তবক গঠিত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একের অধিক গর্ভপত্র সম্পূর্ণভাবে পরস্পরের সাথে যুক্ত থাকলে তাকে যুক্তগর্ভপত্রী, আর আলাদা খাকলে বিযুক্তগর্ভপত্রী বলে। একটি গর্ভপত্রের তিনটি অংশ, যথা- গর্ভাশ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গর্ভদন্ড ও গর্ভমুন্ড। গর্ভাশ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য়ে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ভিতরে ডিম্বক সাজানো থাকে। ডিম্বকে স্ত্রী জননকোষ বা ডিম্বাণু সৃষ্টি হ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এরা পুংস্তবকের ন্যা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সরাসরি জনন কাজে অংশগ্রহণ করে।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বৃত্তি ও দলমন্ডলকে ফুলের সাহায্যকারী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 এবং পুংস্তবক ও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স্ত্রী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স্তবককে অত্যাবশ্যকী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 বলে।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706260"/>
                  </a:ext>
                </a:extLst>
              </a:tr>
              <a:tr h="21669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</a:t>
                      </a:r>
                      <a:r>
                        <a:rPr lang="en-US" sz="2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ষ্প</a:t>
                      </a: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মঞ্জরী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পুষ্পমঞ্জরী তোমরা সবাই দেখেছ। গাছের ছোট একটি শাখা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ফুলগুলো বিশেষ একটি নি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 সাজানো থাকে। ফুলসহ এই শাখাকে পুষ্পমঞ্জরী বলে। পরাগা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নের জন্য এর গুরুত্ব খুব বেশি। এ শাখার বৃদ্ধি অসীম হলে অনি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পুষ্পমুঞ্জরী ও বৃদ্ধি সসীম হলে তাকে নি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পুষ্পমঞ্জরী বলে।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43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447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893</Words>
  <Application>Microsoft Office PowerPoint</Application>
  <PresentationFormat>Widescreen</PresentationFormat>
  <Paragraphs>86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Shonar Bangla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নিচের ছবিটি লক্ষ্য কর </vt:lpstr>
      <vt:lpstr>একটি আদর্শ ফুলের ৫টি অংশের বর্ণনা </vt:lpstr>
      <vt:lpstr>PowerPoint Presentation</vt:lpstr>
      <vt:lpstr>PowerPoint Presentation</vt:lpstr>
      <vt:lpstr>নিচের ছবিতে কি দেখতে পাচ্ছ </vt:lpstr>
      <vt:lpstr>PowerPoint Presentation</vt:lpstr>
      <vt:lpstr>PowerPoint Presentation</vt:lpstr>
      <vt:lpstr>পরাগায়নের মাধ্যম </vt:lpstr>
      <vt:lpstr>PowerPoint Presentation</vt:lpstr>
      <vt:lpstr>PowerPoint Presentation</vt:lpstr>
      <vt:lpstr>PowerPoint Presentation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abu juwel</dc:creator>
  <cp:lastModifiedBy>abu juwel</cp:lastModifiedBy>
  <cp:revision>92</cp:revision>
  <dcterms:created xsi:type="dcterms:W3CDTF">2006-08-16T00:00:00Z</dcterms:created>
  <dcterms:modified xsi:type="dcterms:W3CDTF">2020-07-11T14:02:54Z</dcterms:modified>
</cp:coreProperties>
</file>