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4"/>
  </p:notesMasterIdLst>
  <p:sldIdLst>
    <p:sldId id="283" r:id="rId2"/>
    <p:sldId id="284" r:id="rId3"/>
    <p:sldId id="286" r:id="rId4"/>
    <p:sldId id="287" r:id="rId5"/>
    <p:sldId id="269" r:id="rId6"/>
    <p:sldId id="299" r:id="rId7"/>
    <p:sldId id="285" r:id="rId8"/>
    <p:sldId id="279" r:id="rId9"/>
    <p:sldId id="289" r:id="rId10"/>
    <p:sldId id="290" r:id="rId11"/>
    <p:sldId id="271" r:id="rId12"/>
    <p:sldId id="298" r:id="rId13"/>
    <p:sldId id="297" r:id="rId14"/>
    <p:sldId id="296" r:id="rId15"/>
    <p:sldId id="301" r:id="rId16"/>
    <p:sldId id="295" r:id="rId17"/>
    <p:sldId id="300" r:id="rId18"/>
    <p:sldId id="294" r:id="rId19"/>
    <p:sldId id="277" r:id="rId20"/>
    <p:sldId id="288" r:id="rId21"/>
    <p:sldId id="293"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24" autoAdjust="0"/>
  </p:normalViewPr>
  <p:slideViewPr>
    <p:cSldViewPr>
      <p:cViewPr>
        <p:scale>
          <a:sx n="80" d="100"/>
          <a:sy n="80" d="100"/>
        </p:scale>
        <p:origin x="-247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6FE37-D526-46FD-8265-269F818D4F25}" type="datetimeFigureOut">
              <a:rPr lang="en-US" smtClean="0"/>
              <a:pPr/>
              <a:t>7/11/2020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1A953-2F12-431E-AE95-78396F4BA11C}" type="slidenum">
              <a:rPr lang="en-US" smtClean="0"/>
              <a:pPr/>
              <a:t>‹#›</a:t>
            </a:fld>
            <a:endParaRPr lang="en-US"/>
          </a:p>
        </p:txBody>
      </p:sp>
    </p:spTree>
    <p:extLst>
      <p:ext uri="{BB962C8B-B14F-4D97-AF65-F5344CB8AC3E}">
        <p14:creationId xmlns:p14="http://schemas.microsoft.com/office/powerpoint/2010/main" val="321575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FDE314DE-F4A9-4377-B3A1-F8934E93DC65}" type="slidenum">
              <a:rPr lang="en-US" smtClean="0"/>
              <a:pPr/>
              <a:t>1</a:t>
            </a:fld>
            <a:endParaRPr lang="en-US"/>
          </a:p>
        </p:txBody>
      </p:sp>
    </p:spTree>
    <p:extLst>
      <p:ext uri="{BB962C8B-B14F-4D97-AF65-F5344CB8AC3E}">
        <p14:creationId xmlns:p14="http://schemas.microsoft.com/office/powerpoint/2010/main" val="268972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FDE314DE-F4A9-4377-B3A1-F8934E93DC65}" type="slidenum">
              <a:rPr lang="en-US" smtClean="0"/>
              <a:pPr/>
              <a:t>2</a:t>
            </a:fld>
            <a:endParaRPr lang="en-US"/>
          </a:p>
        </p:txBody>
      </p:sp>
    </p:spTree>
    <p:extLst>
      <p:ext uri="{BB962C8B-B14F-4D97-AF65-F5344CB8AC3E}">
        <p14:creationId xmlns:p14="http://schemas.microsoft.com/office/powerpoint/2010/main" val="268972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1A953-2F12-431E-AE95-78396F4BA11C}" type="slidenum">
              <a:rPr lang="en-US" smtClean="0"/>
              <a:pPr/>
              <a:t>8</a:t>
            </a:fld>
            <a:endParaRPr lang="en-US"/>
          </a:p>
        </p:txBody>
      </p:sp>
    </p:spTree>
    <p:extLst>
      <p:ext uri="{BB962C8B-B14F-4D97-AF65-F5344CB8AC3E}">
        <p14:creationId xmlns:p14="http://schemas.microsoft.com/office/powerpoint/2010/main" val="263718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486DF-BB8C-4991-AA86-E3FE3FA6A9EF}"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102274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486DF-BB8C-4991-AA86-E3FE3FA6A9EF}"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160357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486DF-BB8C-4991-AA86-E3FE3FA6A9EF}"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334034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486DF-BB8C-4991-AA86-E3FE3FA6A9EF}"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108942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486DF-BB8C-4991-AA86-E3FE3FA6A9EF}"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406604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486DF-BB8C-4991-AA86-E3FE3FA6A9EF}"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153102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486DF-BB8C-4991-AA86-E3FE3FA6A9EF}" type="datetimeFigureOut">
              <a:rPr lang="en-US" smtClean="0"/>
              <a:pPr/>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299837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486DF-BB8C-4991-AA86-E3FE3FA6A9EF}" type="datetimeFigureOut">
              <a:rPr lang="en-US" smtClean="0"/>
              <a:pPr/>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208537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486DF-BB8C-4991-AA86-E3FE3FA6A9EF}" type="datetimeFigureOut">
              <a:rPr lang="en-US" smtClean="0"/>
              <a:pPr/>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188356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83486DF-BB8C-4991-AA86-E3FE3FA6A9EF}"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331669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83486DF-BB8C-4991-AA86-E3FE3FA6A9EF}"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D294A-F8E1-4071-9F12-5D92B08D1B9C}" type="slidenum">
              <a:rPr lang="en-US" smtClean="0"/>
              <a:pPr/>
              <a:t>‹#›</a:t>
            </a:fld>
            <a:endParaRPr lang="en-US"/>
          </a:p>
        </p:txBody>
      </p:sp>
    </p:spTree>
    <p:extLst>
      <p:ext uri="{BB962C8B-B14F-4D97-AF65-F5344CB8AC3E}">
        <p14:creationId xmlns:p14="http://schemas.microsoft.com/office/powerpoint/2010/main" val="258773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3486DF-BB8C-4991-AA86-E3FE3FA6A9EF}" type="datetimeFigureOut">
              <a:rPr lang="en-US" smtClean="0"/>
              <a:pPr/>
              <a:t>7/11/2020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D294A-F8E1-4071-9F12-5D92B08D1B9C}" type="slidenum">
              <a:rPr lang="en-US" smtClean="0"/>
              <a:pPr/>
              <a:t>‹#›</a:t>
            </a:fld>
            <a:endParaRPr lang="en-US"/>
          </a:p>
        </p:txBody>
      </p:sp>
    </p:spTree>
    <p:extLst>
      <p:ext uri="{BB962C8B-B14F-4D97-AF65-F5344CB8AC3E}">
        <p14:creationId xmlns:p14="http://schemas.microsoft.com/office/powerpoint/2010/main" val="130661736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uddinjilan@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40000" y="1008530"/>
            <a:ext cx="3759200" cy="1904703"/>
          </a:xfrm>
          <a:prstGeom prst="rect">
            <a:avLst/>
          </a:prstGeom>
          <a:noFill/>
        </p:spPr>
        <p:txBody>
          <a:bodyPr wrap="square" lIns="68086" tIns="34043" rIns="68086" bIns="34043" rtlCol="0">
            <a:prstTxWarp prst="textWave2">
              <a:avLst/>
            </a:prstTxWarp>
            <a:spAutoFit/>
          </a:bodyPr>
          <a:lstStyle/>
          <a:p>
            <a:r>
              <a:rPr lang="en-US" sz="4500" b="1" dirty="0" smtClean="0">
                <a:solidFill>
                  <a:schemeClr val="bg1"/>
                </a:solidFill>
                <a:latin typeface="Book Antiqua" pitchFamily="18" charset="0"/>
              </a:rPr>
              <a:t>Welcome</a:t>
            </a:r>
            <a:endParaRPr lang="en-US" sz="4500" b="1" dirty="0">
              <a:solidFill>
                <a:schemeClr val="bg1"/>
              </a:solidFill>
              <a:latin typeface="Book Antiqua" pitchFamily="18" charset="0"/>
            </a:endParaRPr>
          </a:p>
        </p:txBody>
      </p:sp>
      <p:sp>
        <p:nvSpPr>
          <p:cNvPr id="2" name="Frame 1"/>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52400"/>
            <a:ext cx="6900863"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57200" y="1371600"/>
            <a:ext cx="8229600" cy="7102475"/>
            <a:chOff x="457200" y="1371600"/>
            <a:chExt cx="8229600" cy="7102475"/>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710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854" y="5360987"/>
              <a:ext cx="5172605" cy="11922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794721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1000" autoRev="1" fill="hold">
                                          <p:stCondLst>
                                            <p:cond delay="0"/>
                                          </p:stCondLst>
                                        </p:cTn>
                                        <p:tgtEl>
                                          <p:spTgt spid="7"/>
                                        </p:tgtEl>
                                        <p:attrNameLst>
                                          <p:attrName>ppt_w</p:attrName>
                                        </p:attrNameLst>
                                      </p:cBhvr>
                                    </p:anim>
                                    <p:anim by="(#ppt_w*0.50)" calcmode="lin" valueType="num">
                                      <p:cBhvr>
                                        <p:cTn id="8" dur="1000" decel="50000" autoRev="1" fill="hold">
                                          <p:stCondLst>
                                            <p:cond delay="0"/>
                                          </p:stCondLst>
                                        </p:cTn>
                                        <p:tgtEl>
                                          <p:spTgt spid="7"/>
                                        </p:tgtEl>
                                        <p:attrNameLst>
                                          <p:attrName>ppt_x</p:attrName>
                                        </p:attrNameLst>
                                      </p:cBhvr>
                                    </p:anim>
                                    <p:anim from="(-#ppt_h/2)" to="(#ppt_y)" calcmode="lin" valueType="num">
                                      <p:cBhvr>
                                        <p:cTn id="9" dur="2000" fill="hold">
                                          <p:stCondLst>
                                            <p:cond delay="0"/>
                                          </p:stCondLst>
                                        </p:cTn>
                                        <p:tgtEl>
                                          <p:spTgt spid="7"/>
                                        </p:tgtEl>
                                        <p:attrNameLst>
                                          <p:attrName>ppt_y</p:attrName>
                                        </p:attrNameLst>
                                      </p:cBhvr>
                                    </p:anim>
                                    <p:animRot by="21600000">
                                      <p:cBhvr>
                                        <p:cTn id="10" dur="2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152400"/>
            <a:ext cx="9296400" cy="71628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76200" y="5352871"/>
            <a:ext cx="8839200" cy="1200329"/>
          </a:xfrm>
          <a:prstGeom prst="rect">
            <a:avLst/>
          </a:prstGeom>
          <a:noFill/>
          <a:ln w="9525" cap="flat" cmpd="sng" algn="ctr">
            <a:noFill/>
            <a:prstDash val="solid"/>
          </a:ln>
          <a:effectLst>
            <a:glow rad="228600">
              <a:srgbClr val="DAEDE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অপটিক্যাল</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ফাইবার</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অত্যন্ত</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সরু</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কাঁচের</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তৈরি</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তন্তু</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ইনফ্রারেড</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আলো</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এর</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মাধ্যমে</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প্রবাহিত</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হয়</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a:t>
            </a:r>
            <a:endPar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pic>
        <p:nvPicPr>
          <p:cNvPr id="5" name="Picture 2" descr="http://38.media.tumblr.com/tumblr_lw9v0bwyW71qbdq9so1_500.gif"/>
          <p:cNvPicPr>
            <a:picLocks noChangeAspect="1" noChangeArrowheads="1" noCrop="1"/>
          </p:cNvPicPr>
          <p:nvPr/>
        </p:nvPicPr>
        <p:blipFill>
          <a:blip r:embed="rId2"/>
          <a:srcRect/>
          <a:stretch>
            <a:fillRect/>
          </a:stretch>
        </p:blipFill>
        <p:spPr bwMode="auto">
          <a:xfrm>
            <a:off x="457200" y="1371600"/>
            <a:ext cx="4114800" cy="32004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ADSS-OpticalFibreCable.aspx.jpg"/>
          <p:cNvPicPr>
            <a:picLocks noChangeAspect="1"/>
          </p:cNvPicPr>
          <p:nvPr/>
        </p:nvPicPr>
        <p:blipFill>
          <a:blip r:embed="rId3"/>
          <a:stretch>
            <a:fillRect/>
          </a:stretch>
        </p:blipFill>
        <p:spPr>
          <a:xfrm>
            <a:off x="4928556" y="1371600"/>
            <a:ext cx="3886200" cy="320040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2628198" y="76200"/>
            <a:ext cx="3887603" cy="830997"/>
          </a:xfrm>
          <a:prstGeom prst="rect">
            <a:avLst/>
          </a:prstGeom>
        </p:spPr>
        <p:txBody>
          <a:bodyPr wrap="none">
            <a:spAutoFit/>
          </a:bodyPr>
          <a:lstStyle/>
          <a:p>
            <a:pPr lvl="0" algn="ctr" eaLnBrk="0" fontAlgn="base" hangingPunct="0">
              <a:spcBef>
                <a:spcPct val="0"/>
              </a:spcBef>
              <a:spcAft>
                <a:spcPct val="0"/>
              </a:spcAft>
              <a:defRPr/>
            </a:pPr>
            <a:r>
              <a:rPr lang="en-US" sz="4800" b="1" kern="0" spc="5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অপটিক্যাল</a:t>
            </a:r>
            <a:r>
              <a:rPr lang="en-US" sz="48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kern="0" spc="5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ফাইবার</a:t>
            </a:r>
            <a:endParaRPr lang="en-US" sz="48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27519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85800" y="5663625"/>
            <a:ext cx="7848600" cy="584775"/>
          </a:xfrm>
          <a:prstGeom prst="rect">
            <a:avLst/>
          </a:prstGeom>
          <a:noFill/>
          <a:ln w="9525" cap="flat" cmpd="sng" algn="ctr">
            <a:noFill/>
            <a:prstDash val="solid"/>
          </a:ln>
          <a:effectLst>
            <a:glow rad="228600">
              <a:srgbClr val="DAEDE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অপটিক্যাল</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ফাইবারে</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সিগন্যাল</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পাঠানো</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হয়</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আলোর</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গতিতে</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a:t>
            </a:r>
            <a:endPar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6" name="Title 1"/>
          <p:cNvSpPr txBox="1">
            <a:spLocks/>
          </p:cNvSpPr>
          <p:nvPr/>
        </p:nvSpPr>
        <p:spPr bwMode="auto">
          <a:xfrm>
            <a:off x="457200" y="350838"/>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solidFill>
                  <a:schemeClr val="bg2">
                    <a:lumMod val="1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অপটিক্যাল</a:t>
            </a:r>
            <a:r>
              <a:rPr kumimoji="0" lang="en-US" sz="4800" b="1" i="0" u="none" strike="noStrike" kern="0" cap="none" spc="50" normalizeH="0" baseline="0" noProof="0" dirty="0" smtClean="0">
                <a:ln w="11430"/>
                <a:solidFill>
                  <a:schemeClr val="bg2">
                    <a:lumMod val="1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en-US" sz="4800" b="1" i="0" u="none" strike="noStrike" kern="0" cap="none" spc="50" normalizeH="0" baseline="0" noProof="0" dirty="0" err="1" smtClean="0">
                <a:ln w="11430"/>
                <a:solidFill>
                  <a:schemeClr val="bg2">
                    <a:lumMod val="1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ফাইবার</a:t>
            </a:r>
            <a:endParaRPr kumimoji="0" lang="en-US" sz="4800" b="1" i="0" u="none" strike="noStrike" kern="0" cap="none" spc="50" normalizeH="0" baseline="0" noProof="0" dirty="0">
              <a:ln w="11430"/>
              <a:solidFill>
                <a:schemeClr val="bg2">
                  <a:lumMod val="10000"/>
                </a:schemeClr>
              </a:soli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78903"/>
            <a:ext cx="7162800" cy="38115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57199" y="5587425"/>
            <a:ext cx="8305801" cy="584775"/>
          </a:xfrm>
          <a:prstGeom prst="rect">
            <a:avLst/>
          </a:prstGeom>
          <a:noFill/>
          <a:ln w="9525" cap="flat" cmpd="sng" algn="ctr">
            <a:noFill/>
            <a:prstDash val="solid"/>
          </a:ln>
          <a:effectLst>
            <a:glow rad="228600">
              <a:srgbClr val="DAEDE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ইনফ্রারেড</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আলো</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যা</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মানুষের</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চোখে</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দেখা</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যায়</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না</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endPar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Title 1"/>
          <p:cNvSpPr txBox="1">
            <a:spLocks/>
          </p:cNvSpPr>
          <p:nvPr/>
        </p:nvSpPr>
        <p:spPr bwMode="auto">
          <a:xfrm>
            <a:off x="533400" y="381000"/>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solidFill>
                  <a:schemeClr val="accent6">
                    <a:lumMod val="5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ইনফ্রারেড</a:t>
            </a:r>
            <a:r>
              <a:rPr kumimoji="0" lang="en-US" sz="4800" b="1" i="0" u="none" strike="noStrike" kern="0" cap="none" spc="50" normalizeH="0" baseline="0" noProof="0" dirty="0" smtClean="0">
                <a:ln w="11430"/>
                <a:solidFill>
                  <a:schemeClr val="accent6">
                    <a:lumMod val="5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en-US" sz="4800" b="1" i="0" u="none" strike="noStrike" kern="0" cap="none" spc="50" normalizeH="0" baseline="0" noProof="0" dirty="0" err="1" smtClean="0">
                <a:ln w="11430"/>
                <a:solidFill>
                  <a:schemeClr val="accent6">
                    <a:lumMod val="5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আলো</a:t>
            </a:r>
            <a:r>
              <a:rPr kumimoji="0" lang="en-US" sz="4800" b="1" i="0" u="none" strike="noStrike" kern="0" cap="none" spc="50" normalizeH="0" baseline="0" noProof="0" dirty="0" smtClean="0">
                <a:ln w="11430"/>
                <a:solidFill>
                  <a:schemeClr val="accent6">
                    <a:lumMod val="50000"/>
                  </a:schemeClr>
                </a:solidFill>
                <a:effectLst>
                  <a:outerShdw blurRad="76200" dist="50800" dir="5400000" algn="tl" rotWithShape="0">
                    <a:srgbClr val="000000">
                      <a:alpha val="65000"/>
                    </a:srgbClr>
                  </a:outerShdw>
                </a:effectLst>
                <a:uLnTx/>
                <a:uFillTx/>
                <a:latin typeface="NikoshBAN" pitchFamily="2" charset="0"/>
                <a:cs typeface="NikoshBAN" pitchFamily="2" charset="0"/>
              </a:rPr>
              <a:t> </a:t>
            </a:r>
            <a:endParaRPr kumimoji="0" lang="en-US" sz="4800" b="1" i="0" u="none" strike="noStrike" kern="0" cap="none" spc="50" normalizeH="0" baseline="0" noProof="0" dirty="0">
              <a:ln w="11430"/>
              <a:solidFill>
                <a:schemeClr val="accent6">
                  <a:lumMod val="50000"/>
                </a:schemeClr>
              </a:soli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pic>
        <p:nvPicPr>
          <p:cNvPr id="5" name="Picture 3" descr="C:\Users\Motiar\Desktop\New folder\4.jpg"/>
          <p:cNvPicPr>
            <a:picLocks noChangeAspect="1" noChangeArrowheads="1"/>
          </p:cNvPicPr>
          <p:nvPr/>
        </p:nvPicPr>
        <p:blipFill rotWithShape="1">
          <a:blip r:embed="rId2">
            <a:extLst>
              <a:ext uri="{28A0092B-C50C-407E-A947-70E740481C1C}">
                <a14:useLocalDpi xmlns:a14="http://schemas.microsoft.com/office/drawing/2010/main" val="0"/>
              </a:ext>
            </a:extLst>
          </a:blip>
          <a:srcRect r="21011"/>
          <a:stretch/>
        </p:blipFill>
        <p:spPr bwMode="auto">
          <a:xfrm>
            <a:off x="685800" y="1265239"/>
            <a:ext cx="3429001" cy="3636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65239"/>
            <a:ext cx="3200400" cy="3687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191000" y="2667000"/>
            <a:ext cx="1066800" cy="1143000"/>
          </a:xfrm>
          <a:prstGeom prst="rightArrow">
            <a:avLst/>
          </a:prstGeom>
          <a:blipFill>
            <a:blip r:embed="rId4"/>
            <a:stretch>
              <a:fillRect/>
            </a:stretch>
          </a:blip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417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Effect transition="in" filter="fade">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5334000"/>
            <a:ext cx="7848600" cy="1077218"/>
          </a:xfrm>
          <a:prstGeom prst="rect">
            <a:avLst/>
          </a:prstGeom>
          <a:noFill/>
          <a:ln w="9525" cap="flat" cmpd="sng" algn="ctr">
            <a:noFill/>
            <a:prstDash val="solid"/>
          </a:ln>
          <a:effectLst>
            <a:glow rad="228600">
              <a:srgbClr val="DAEDE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অপটিক্যাল</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ফাইবারের</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মধ্যে</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একসাথে</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কয়েক</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লক্ষ</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টেলিফোন</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কল</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পাঠানো</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200" b="1" i="0" u="non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যায়</a:t>
            </a:r>
            <a:r>
              <a:rPr kumimoji="0" lang="en-US" sz="3200" b="1" i="0" u="non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endParaRPr kumimoji="0" lang="en-US" sz="3200" b="1" i="0" u="non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Title 1"/>
          <p:cNvSpPr txBox="1">
            <a:spLocks/>
          </p:cNvSpPr>
          <p:nvPr/>
        </p:nvSpPr>
        <p:spPr bwMode="auto">
          <a:xfrm>
            <a:off x="533400" y="381000"/>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অপটিক্যাল</a:t>
            </a:r>
            <a:r>
              <a:rPr kumimoji="0" lang="en-US" sz="48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en-US" sz="48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ফাইবার</a:t>
            </a:r>
            <a:endParaRPr kumimoji="0" lang="en-US" sz="48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pic>
        <p:nvPicPr>
          <p:cNvPr id="7" name="Picture 3" descr="C:\Users\Motiar\Desktop\New folde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962400" cy="304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3999"/>
            <a:ext cx="4030174" cy="304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2417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990600" y="5446693"/>
            <a:ext cx="7315200" cy="954107"/>
          </a:xfrm>
          <a:prstGeom prst="rect">
            <a:avLst/>
          </a:prstGeom>
          <a:noFill/>
          <a:ln w="9525" cap="flat" cmpd="sng" algn="ctr">
            <a:noFill/>
            <a:prstDash val="solid"/>
          </a:ln>
          <a:effectLst>
            <a:glow rad="228600">
              <a:srgbClr val="DAEDE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অপটিক্যাল</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ফাইবারে</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পৃথিবীর</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একপ্রান্ত</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থেকে</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অন্য</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প্রান্তে</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সমুদ্রের</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তলদেশ</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দিয়ে</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যে</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নেটওয়ার্ক</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তাকে</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সাবমেরিন</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কেবল</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বলে</a:t>
            </a: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endPar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Title 1"/>
          <p:cNvSpPr txBox="1">
            <a:spLocks/>
          </p:cNvSpPr>
          <p:nvPr/>
        </p:nvSpPr>
        <p:spPr bwMode="auto">
          <a:xfrm>
            <a:off x="533400" y="381000"/>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solidFill>
                  <a:srgbClr val="7030A0"/>
                </a:solidFill>
                <a:effectLst>
                  <a:outerShdw blurRad="76200" dist="50800" dir="5400000" algn="tl" rotWithShape="0">
                    <a:srgbClr val="000000">
                      <a:alpha val="65000"/>
                    </a:srgbClr>
                  </a:outerShdw>
                </a:effectLst>
                <a:uLnTx/>
                <a:uFillTx/>
                <a:latin typeface="NikoshBAN" pitchFamily="2" charset="0"/>
                <a:cs typeface="NikoshBAN" pitchFamily="2" charset="0"/>
              </a:rPr>
              <a:t>অপটিক্যাল</a:t>
            </a:r>
            <a:r>
              <a:rPr kumimoji="0" lang="en-US" sz="4800" b="1" i="0" u="none" strike="noStrike" kern="0" cap="none" spc="50" normalizeH="0" baseline="0" noProof="0" dirty="0" smtClean="0">
                <a:ln w="11430"/>
                <a:solidFill>
                  <a:srgbClr val="7030A0"/>
                </a:soli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en-US" sz="4800" b="1" i="0" u="none" strike="noStrike" kern="0" cap="none" spc="50" normalizeH="0" baseline="0" noProof="0" dirty="0" err="1" smtClean="0">
                <a:ln w="11430"/>
                <a:solidFill>
                  <a:srgbClr val="7030A0"/>
                </a:solidFill>
                <a:effectLst>
                  <a:outerShdw blurRad="76200" dist="50800" dir="5400000" algn="tl" rotWithShape="0">
                    <a:srgbClr val="000000">
                      <a:alpha val="65000"/>
                    </a:srgbClr>
                  </a:outerShdw>
                </a:effectLst>
                <a:uLnTx/>
                <a:uFillTx/>
                <a:latin typeface="NikoshBAN" pitchFamily="2" charset="0"/>
                <a:cs typeface="NikoshBAN" pitchFamily="2" charset="0"/>
              </a:rPr>
              <a:t>ফাইবার</a:t>
            </a:r>
            <a:r>
              <a:rPr kumimoji="0" lang="en-US" sz="4800" b="1" i="0" u="none" strike="noStrike" kern="0" cap="none" spc="50" normalizeH="0" baseline="0" noProof="0" dirty="0" smtClean="0">
                <a:ln w="11430"/>
                <a:solidFill>
                  <a:srgbClr val="7030A0"/>
                </a:solidFill>
                <a:effectLst>
                  <a:outerShdw blurRad="76200" dist="50800" dir="5400000" algn="tl" rotWithShape="0">
                    <a:srgbClr val="000000">
                      <a:alpha val="65000"/>
                    </a:srgbClr>
                  </a:outerShdw>
                </a:effectLst>
                <a:uLnTx/>
                <a:uFillTx/>
                <a:latin typeface="NikoshBAN" pitchFamily="2" charset="0"/>
                <a:cs typeface="NikoshBAN" pitchFamily="2" charset="0"/>
              </a:rPr>
              <a:t> </a:t>
            </a:r>
            <a:endParaRPr kumimoji="0" lang="en-US" sz="4800" b="1" i="0" u="none" strike="noStrike" kern="0" cap="none" spc="50" normalizeH="0" baseline="0" noProof="0" dirty="0">
              <a:ln w="11430"/>
              <a:solidFill>
                <a:srgbClr val="7030A0"/>
              </a:soli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grpSp>
        <p:nvGrpSpPr>
          <p:cNvPr id="11" name="Group 10"/>
          <p:cNvGrpSpPr/>
          <p:nvPr/>
        </p:nvGrpSpPr>
        <p:grpSpPr>
          <a:xfrm>
            <a:off x="464392" y="1295400"/>
            <a:ext cx="8229600" cy="3886200"/>
            <a:chOff x="464392" y="1143000"/>
            <a:chExt cx="8229600" cy="3886200"/>
          </a:xfrm>
        </p:grpSpPr>
        <p:pic>
          <p:nvPicPr>
            <p:cNvPr id="10" name="Picture 2" descr="http://4.bp.blogspot.com/_DJEIRrK4tl4/S9m0H5ZtcxI/AAAAAAAAFGg/sV7sutlugLQ/s640/undersea_cable.GIF"/>
            <p:cNvPicPr>
              <a:picLocks noChangeAspect="1" noChangeArrowheads="1"/>
            </p:cNvPicPr>
            <p:nvPr/>
          </p:nvPicPr>
          <p:blipFill>
            <a:blip r:embed="rId2"/>
            <a:srcRect t="6076" b="51393"/>
            <a:stretch>
              <a:fillRect/>
            </a:stretch>
          </p:blipFill>
          <p:spPr bwMode="auto">
            <a:xfrm>
              <a:off x="464392" y="1143000"/>
              <a:ext cx="8229600" cy="3886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p:cNvSpPr/>
            <p:nvPr/>
          </p:nvSpPr>
          <p:spPr>
            <a:xfrm>
              <a:off x="5515222" y="1219200"/>
              <a:ext cx="2778325" cy="646331"/>
            </a:xfrm>
            <a:prstGeom prst="rect">
              <a:avLst/>
            </a:prstGeom>
          </p:spPr>
          <p:txBody>
            <a:bodyPr wrap="none">
              <a:spAutoFit/>
            </a:bodyPr>
            <a:lstStyle/>
            <a:p>
              <a:r>
                <a:rPr lang="as-IN" sz="3600" b="1" dirty="0">
                  <a:effectLst>
                    <a:outerShdw blurRad="38100" dist="38100" dir="2700000" algn="tl">
                      <a:srgbClr val="000000">
                        <a:alpha val="43137"/>
                      </a:srgbClr>
                    </a:outerShdw>
                  </a:effectLst>
                  <a:latin typeface="NikoshBAN" pitchFamily="2" charset="0"/>
                  <a:cs typeface="NikoshBAN" pitchFamily="2" charset="0"/>
                </a:rPr>
                <a:t>সাবমেরিন ক্যাবল </a:t>
              </a:r>
            </a:p>
          </p:txBody>
        </p:sp>
      </p:grpSp>
    </p:spTree>
    <p:extLst>
      <p:ext uri="{BB962C8B-B14F-4D97-AF65-F5344CB8AC3E}">
        <p14:creationId xmlns:p14="http://schemas.microsoft.com/office/powerpoint/2010/main" val="1062417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35435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anim calcmode="lin" valueType="num">
                                      <p:cBhvr>
                                        <p:cTn id="8" dur="2000" fill="hold"/>
                                        <p:tgtEl>
                                          <p:spTgt spid="4099"/>
                                        </p:tgtEl>
                                        <p:attrNameLst>
                                          <p:attrName>ppt_w</p:attrName>
                                        </p:attrNameLst>
                                      </p:cBhvr>
                                      <p:tavLst>
                                        <p:tav tm="0" fmla="#ppt_w*sin(2.5*pi*$)">
                                          <p:val>
                                            <p:fltVal val="0"/>
                                          </p:val>
                                        </p:tav>
                                        <p:tav tm="100000">
                                          <p:val>
                                            <p:fltVal val="1"/>
                                          </p:val>
                                        </p:tav>
                                      </p:tavLst>
                                    </p:anim>
                                    <p:anim calcmode="lin" valueType="num">
                                      <p:cBhvr>
                                        <p:cTn id="9"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bwMode="auto">
          <a:xfrm>
            <a:off x="533400" y="381000"/>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অপটিক্যাল</a:t>
            </a:r>
            <a:r>
              <a:rPr kumimoji="0" lang="en-US" sz="48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en-US" sz="48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ফাইবার</a:t>
            </a:r>
            <a:endParaRPr kumimoji="0" lang="en-US" sz="48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sp>
        <p:nvSpPr>
          <p:cNvPr id="2" name="Rectangle 1"/>
          <p:cNvSpPr/>
          <p:nvPr/>
        </p:nvSpPr>
        <p:spPr>
          <a:xfrm>
            <a:off x="3505200" y="1134070"/>
            <a:ext cx="145424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0" lang="en-US" sz="5400" b="1" i="0" u="none" strike="noStrike" kern="0" cap="all" spc="0" normalizeH="0" baseline="0" noProof="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NikoshBAN" pitchFamily="2" charset="0"/>
                <a:ea typeface="+mn-ea"/>
                <a:cs typeface="NikoshBAN" pitchFamily="2" charset="0"/>
              </a:rPr>
              <a:t>সুবিধা</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3" name="Group 2"/>
          <p:cNvGrpSpPr/>
          <p:nvPr/>
        </p:nvGrpSpPr>
        <p:grpSpPr>
          <a:xfrm>
            <a:off x="457200" y="2057400"/>
            <a:ext cx="3352800" cy="4339961"/>
            <a:chOff x="457200" y="2057400"/>
            <a:chExt cx="3352800" cy="4339961"/>
          </a:xfrm>
        </p:grpSpPr>
        <p:sp>
          <p:nvSpPr>
            <p:cNvPr id="4" name="TextBox 3"/>
            <p:cNvSpPr txBox="1"/>
            <p:nvPr/>
          </p:nvSpPr>
          <p:spPr>
            <a:xfrm>
              <a:off x="457200" y="2057400"/>
              <a:ext cx="3352800" cy="267765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স্যাটেলাইট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সিগন্যাল</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আলোর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বেগে</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যেতে</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পারে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কিন্তু</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অপটিক্যাল</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ফাইবারের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সিগন্যাল</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কাঁচের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মধ্যে</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দিয়ে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যায়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বলে</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আলোর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বেগ</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এক-তৃতীয়াংশ</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কম</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endParaRPr kumimoji="0" lang="en-US" sz="2800" b="1" i="0" u="none" strike="noStrike" kern="0" cap="none" spc="0" normalizeH="0" baseline="0" noProof="0" dirty="0">
                <a:ln>
                  <a:noFill/>
                </a:ln>
                <a:solidFill>
                  <a:srgbClr val="000000"/>
                </a:solidFill>
                <a:effectLst/>
                <a:uLnTx/>
                <a:uFillTx/>
                <a:latin typeface="NikoshBAN" pitchFamily="2" charset="0"/>
                <a:ea typeface="+mn-ea"/>
                <a:cs typeface="NikoshBAN" pitchFamily="2" charset="0"/>
              </a:endParaRPr>
            </a:p>
          </p:txBody>
        </p:sp>
        <p:pic>
          <p:nvPicPr>
            <p:cNvPr id="9" name="Picture 2" descr="http://icons.iconseeker.com/png/fullsize/space/satelli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35056"/>
              <a:ext cx="3352800" cy="1662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419600" y="2133600"/>
            <a:ext cx="4114800" cy="4263761"/>
            <a:chOff x="4419600" y="2133600"/>
            <a:chExt cx="4114800" cy="4263761"/>
          </a:xfrm>
        </p:grpSpPr>
        <p:sp>
          <p:nvSpPr>
            <p:cNvPr id="5" name="TextBox 4"/>
            <p:cNvSpPr txBox="1"/>
            <p:nvPr/>
          </p:nvSpPr>
          <p:spPr>
            <a:xfrm>
              <a:off x="4419600" y="2133600"/>
              <a:ext cx="4114800" cy="181588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স্যাটেলাইটের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মাধ্যেমে</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৩৪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হাজার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কিলোমিটার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ঘুরতে</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হয়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যা</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অপটিক্যাল</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ফাইবারের</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মাধ্যমে</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করতে</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হয়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না</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তাই</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সময়</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কম</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লাগে</a:t>
              </a:r>
              <a:r>
                <a:rPr kumimoji="0" lang="en-US" sz="28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a:t>
              </a:r>
              <a:endParaRPr kumimoji="0" lang="en-US" sz="2800" b="1" i="0" u="none" strike="noStrike" kern="0" cap="none" spc="0" normalizeH="0" baseline="0" noProof="0" dirty="0">
                <a:ln>
                  <a:noFill/>
                </a:ln>
                <a:solidFill>
                  <a:srgbClr val="000000"/>
                </a:solidFill>
                <a:effectLst/>
                <a:uLnTx/>
                <a:uFillTx/>
                <a:latin typeface="NikoshBAN" pitchFamily="2" charset="0"/>
                <a:ea typeface="+mn-ea"/>
                <a:cs typeface="NikoshBAN"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67200"/>
              <a:ext cx="3733800" cy="2130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62417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57200" y="4244876"/>
            <a:ext cx="8229600" cy="2308324"/>
          </a:xfrm>
          <a:prstGeom prst="rect">
            <a:avLst/>
          </a:prstGeom>
        </p:spPr>
        <p:txBody>
          <a:bodyPr wrap="square">
            <a:spAutoFit/>
          </a:bodyPr>
          <a:lstStyle/>
          <a:p>
            <a:pPr algn="just"/>
            <a:r>
              <a:rPr lang="as-IN" sz="2400" b="1" dirty="0">
                <a:solidFill>
                  <a:srgbClr val="333333"/>
                </a:solidFill>
                <a:effectLst>
                  <a:outerShdw blurRad="38100" dist="38100" dir="2700000" algn="tl">
                    <a:srgbClr val="000000">
                      <a:alpha val="43137"/>
                    </a:srgbClr>
                  </a:outerShdw>
                </a:effectLst>
                <a:latin typeface="NikoshBAN" pitchFamily="2" charset="0"/>
                <a:cs typeface="NikoshBAN" pitchFamily="2" charset="0"/>
              </a:rPr>
              <a:t>ফাইবার অপটিক বা </a:t>
            </a:r>
            <a:r>
              <a:rPr lang="as-IN" sz="2400" b="1" dirty="0" smtClean="0">
                <a:solidFill>
                  <a:srgbClr val="333333"/>
                </a:solidFill>
                <a:effectLst>
                  <a:outerShdw blurRad="38100" dist="38100" dir="2700000" algn="tl">
                    <a:srgbClr val="000000">
                      <a:alpha val="43137"/>
                    </a:srgbClr>
                  </a:outerShdw>
                </a:effectLst>
                <a:latin typeface="NikoshBAN" pitchFamily="2" charset="0"/>
                <a:cs typeface="NikoshBAN" pitchFamily="2" charset="0"/>
              </a:rPr>
              <a:t>অপটিক্যাল ফাইবার ক্যাবল অত্যন্ত </a:t>
            </a:r>
            <a:r>
              <a:rPr lang="as-IN" sz="2400" b="1" dirty="0">
                <a:solidFill>
                  <a:srgbClr val="333333"/>
                </a:solidFill>
                <a:effectLst>
                  <a:outerShdw blurRad="38100" dist="38100" dir="2700000" algn="tl">
                    <a:srgbClr val="000000">
                      <a:alpha val="43137"/>
                    </a:srgbClr>
                  </a:outerShdw>
                </a:effectLst>
                <a:latin typeface="NikoshBAN" pitchFamily="2" charset="0"/>
                <a:cs typeface="NikoshBAN" pitchFamily="2" charset="0"/>
              </a:rPr>
              <a:t>পাতলা কাঁচ বা প্ল্যাস্টিকের সমন্বয়ে তৈরি হয়ে থাকে যা অপটিক্যাল ফাইবার নামে পরিচিত। একটি ক্যাবলের মধ্যে মানুষের মাথার চুলের চেয়েও দশগুন বেশি পাতলা তন্তু থাকে, এই তন্তুর পরিমান কয়েকটি থেকে কয়েকশত পর্যন্ত হতে পারে। এক একটি তন্তু একসাথে ২৫,০০০ টেলিফোন কল বহন করতে সক্ষম এবং একটি সম্পূর্ণ ক্যাবল একসাথে কয়েক মিলিয়ন কল বহন করতে পারে।</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57035"/>
            <a:ext cx="3581400" cy="29339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78600"/>
            <a:ext cx="3604971" cy="2912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67010" y="228600"/>
            <a:ext cx="6009980" cy="923330"/>
          </a:xfrm>
          <a:prstGeom prst="rect">
            <a:avLst/>
          </a:prstGeom>
          <a:noFill/>
        </p:spPr>
        <p:txBody>
          <a:bodyPr wrap="none" lIns="91440" tIns="45720" rIns="91440" bIns="45720">
            <a:spAutoFit/>
          </a:bodyPr>
          <a:lstStyle/>
          <a:p>
            <a:pPr algn="ctr"/>
            <a:r>
              <a:rPr lang="as-IN"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অপটিক্যাল ফাইবার ক্যাবল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15707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animEffect transition="in" filter="fade">
                                      <p:cBhvr>
                                        <p:cTn id="16" dur="500"/>
                                        <p:tgtEl>
                                          <p:spTgt spid="717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fill="hold"/>
                                        <p:tgtEl>
                                          <p:spTgt spid="7173"/>
                                        </p:tgtEl>
                                        <p:attrNameLst>
                                          <p:attrName>ppt_w</p:attrName>
                                        </p:attrNameLst>
                                      </p:cBhvr>
                                      <p:tavLst>
                                        <p:tav tm="0">
                                          <p:val>
                                            <p:fltVal val="0"/>
                                          </p:val>
                                        </p:tav>
                                        <p:tav tm="100000">
                                          <p:val>
                                            <p:strVal val="#ppt_w"/>
                                          </p:val>
                                        </p:tav>
                                      </p:tavLst>
                                    </p:anim>
                                    <p:anim calcmode="lin" valueType="num">
                                      <p:cBhvr>
                                        <p:cTn id="22" dur="500" fill="hold"/>
                                        <p:tgtEl>
                                          <p:spTgt spid="7173"/>
                                        </p:tgtEl>
                                        <p:attrNameLst>
                                          <p:attrName>ppt_h</p:attrName>
                                        </p:attrNameLst>
                                      </p:cBhvr>
                                      <p:tavLst>
                                        <p:tav tm="0">
                                          <p:val>
                                            <p:fltVal val="0"/>
                                          </p:val>
                                        </p:tav>
                                        <p:tav tm="100000">
                                          <p:val>
                                            <p:strVal val="#ppt_h"/>
                                          </p:val>
                                        </p:tav>
                                      </p:tavLst>
                                    </p:anim>
                                    <p:animEffect transition="in" filter="fade">
                                      <p:cBhvr>
                                        <p:cTn id="23" dur="500"/>
                                        <p:tgtEl>
                                          <p:spTgt spid="7173"/>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09601" y="5094982"/>
            <a:ext cx="7848600" cy="1077218"/>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বাংলাদেশ</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এখন</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যে</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সাবমেরিন</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কেবলের</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সাথে</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যুক্ত</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তার</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err="1" smtClean="0">
                <a:ln>
                  <a:noFill/>
                </a:ln>
                <a:solidFill>
                  <a:srgbClr val="000000"/>
                </a:solidFill>
                <a:effectLst/>
                <a:uLnTx/>
                <a:uFillTx/>
                <a:latin typeface="NikoshBAN" pitchFamily="2" charset="0"/>
                <a:ea typeface="+mn-ea"/>
                <a:cs typeface="NikoshBAN" pitchFamily="2" charset="0"/>
              </a:rPr>
              <a:t>নাম</a:t>
            </a:r>
            <a:r>
              <a:rPr kumimoji="0" lang="en-US" sz="3200" b="1" i="0" u="none" strike="noStrike" kern="0" cap="none" spc="0" normalizeH="0" baseline="0" noProof="0" dirty="0" smtClean="0">
                <a:ln>
                  <a:noFill/>
                </a:ln>
                <a:solidFill>
                  <a:srgbClr val="000000"/>
                </a:solidFill>
                <a:effectLst/>
                <a:uLnTx/>
                <a:uFillTx/>
                <a:latin typeface="NikoshBAN" pitchFamily="2" charset="0"/>
                <a:ea typeface="+mn-ea"/>
                <a:cs typeface="NikoshBAN" pitchFamily="2" charset="0"/>
              </a:rPr>
              <a:t>- </a:t>
            </a:r>
            <a:r>
              <a:rPr kumimoji="0" lang="en-US" sz="3200" b="1" i="0" u="none" strike="noStrike" kern="0" cap="none" spc="0" normalizeH="0" baseline="0" noProof="0" dirty="0" smtClean="0">
                <a:ln>
                  <a:noFill/>
                </a:ln>
                <a:solidFill>
                  <a:srgbClr val="0070C0"/>
                </a:solidFill>
                <a:effectLst/>
                <a:uLnTx/>
                <a:uFillTx/>
                <a:latin typeface="NikoshBAN" pitchFamily="2" charset="0"/>
                <a:ea typeface="+mn-ea"/>
                <a:cs typeface="NikoshBAN" pitchFamily="2" charset="0"/>
              </a:rPr>
              <a:t>SEA-ME-WE-</a:t>
            </a:r>
            <a:r>
              <a:rPr kumimoji="0" lang="en-US" sz="3200" b="1"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rPr>
              <a:t>4</a:t>
            </a:r>
            <a:endParaRPr kumimoji="0" lang="en-US" sz="3200" b="1" i="0" u="none" strike="noStrike" kern="0" cap="none" spc="0" normalizeH="0" baseline="0" noProof="0" dirty="0">
              <a:ln>
                <a:noFill/>
              </a:ln>
              <a:solidFill>
                <a:srgbClr val="0070C0"/>
              </a:solidFill>
              <a:effectLst/>
              <a:uLnTx/>
              <a:uFillTx/>
              <a:latin typeface="NikoshBAN" pitchFamily="2" charset="0"/>
              <a:ea typeface="+mn-ea"/>
              <a:cs typeface="NikoshBAN" pitchFamily="2" charset="0"/>
            </a:endParaRPr>
          </a:p>
        </p:txBody>
      </p:sp>
      <p:sp>
        <p:nvSpPr>
          <p:cNvPr id="2" name="Rectangle 1"/>
          <p:cNvSpPr/>
          <p:nvPr/>
        </p:nvSpPr>
        <p:spPr>
          <a:xfrm>
            <a:off x="2536025" y="228600"/>
            <a:ext cx="4071948" cy="923330"/>
          </a:xfrm>
          <a:prstGeom prst="rect">
            <a:avLst/>
          </a:prstGeom>
          <a:noFill/>
        </p:spPr>
        <p:txBody>
          <a:bodyPr wrap="none" lIns="91440" tIns="45720" rIns="91440" bIns="45720">
            <a:spAutoFit/>
          </a:bodyPr>
          <a:lstStyle/>
          <a:p>
            <a:pPr algn="ctr"/>
            <a:r>
              <a:rPr kumimoji="0" lang="en-US" sz="5400" b="1" i="0" u="none" strike="noStrike" kern="0" cap="none" spc="0" normalizeH="0" baseline="0" noProof="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NikoshBAN" pitchFamily="2" charset="0"/>
                <a:cs typeface="NikoshBAN" pitchFamily="2" charset="0"/>
              </a:rPr>
              <a:t>সাবমেরিন</a:t>
            </a:r>
            <a:r>
              <a:rPr kumimoji="0" lang="en-US" sz="5400" b="1" i="0" u="none" strike="noStrike" kern="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NikoshBAN" pitchFamily="2" charset="0"/>
                <a:cs typeface="NikoshBAN" pitchFamily="2" charset="0"/>
              </a:rPr>
              <a:t> </a:t>
            </a:r>
            <a:r>
              <a:rPr kumimoji="0" lang="en-US" sz="5400" b="1" i="0" u="none" strike="noStrike" kern="0" cap="none" spc="0" normalizeH="0" baseline="0" noProof="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NikoshBAN" pitchFamily="2" charset="0"/>
                <a:cs typeface="NikoshBAN" pitchFamily="2" charset="0"/>
              </a:rPr>
              <a:t>ক্যাবল</a:t>
            </a:r>
            <a:r>
              <a:rPr kumimoji="0" lang="en-US" sz="5400" b="1" i="0" u="none" strike="noStrike" kern="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NikoshBAN" pitchFamily="2" charset="0"/>
                <a:cs typeface="NikoshBAN" pitchFamily="2" charset="0"/>
              </a:rPr>
              <a: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Picture 3" descr="C:\Users\JILAN UDDIN\Pictures\sa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657600" cy="32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0" name="Picture 2" descr="C:\Users\JILAN UDDIN\Pictures\sat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038600" cy="32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17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93" y="304801"/>
            <a:ext cx="83819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5334000"/>
            <a:ext cx="8382000" cy="1446550"/>
          </a:xfrm>
          <a:prstGeom prst="rect">
            <a:avLst/>
          </a:prstGeom>
        </p:spPr>
        <p:txBody>
          <a:bodyPr wrap="square">
            <a:spAutoFit/>
          </a:bodyPr>
          <a:lstStyle/>
          <a:p>
            <a:pPr lvl="0" algn="ctr" eaLnBrk="0" fontAlgn="base" hangingPunct="0">
              <a:spcBef>
                <a:spcPct val="20000"/>
              </a:spcBef>
              <a:spcAft>
                <a:spcPct val="0"/>
              </a:spcAft>
            </a:pP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স্যাটেলাইট</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আর</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অপটিক্যাল</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ফাইবারের</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ক্ষেত্রে</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কোনটি</a:t>
            </a:r>
            <a:r>
              <a:rPr lang="en-US" sz="4400" b="1" kern="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বেশি</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কার্যকর</a:t>
            </a:r>
            <a:r>
              <a:rPr lang="en-US" sz="4400" b="1" kern="0" dirty="0">
                <a:solidFill>
                  <a:srgbClr val="000000"/>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10" name="Rectangle 3"/>
          <p:cNvSpPr txBox="1">
            <a:spLocks noChangeArrowheads="1"/>
          </p:cNvSpPr>
          <p:nvPr/>
        </p:nvSpPr>
        <p:spPr bwMode="auto">
          <a:xfrm>
            <a:off x="381000" y="13716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bn-BD" sz="4800" b="1" dirty="0" smtClean="0">
                <a:effectLst>
                  <a:outerShdw blurRad="38100" dist="38100" dir="2700000" algn="tl">
                    <a:srgbClr val="000000">
                      <a:alpha val="43137"/>
                    </a:srgbClr>
                  </a:outerShdw>
                </a:effectLst>
                <a:latin typeface="NikoshBAN" pitchFamily="2" charset="0"/>
                <a:cs typeface="NikoshBAN" pitchFamily="2" charset="0"/>
              </a:rPr>
              <a:t> শিক্ষার্থী</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দের</a:t>
            </a:r>
            <a:r>
              <a:rPr lang="bn-BD" sz="4800" b="1" dirty="0" smtClean="0">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দু’টি</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দলে বিভক্ত </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হবে</a:t>
            </a:r>
            <a:r>
              <a:rPr lang="en-US" sz="4800" b="1" dirty="0" smtClean="0">
                <a:effectLst>
                  <a:outerShdw blurRad="38100" dist="38100" dir="2700000" algn="tl">
                    <a:srgbClr val="000000">
                      <a:alpha val="43137"/>
                    </a:srgbClr>
                  </a:outerShdw>
                </a:effectLst>
                <a:latin typeface="NikoshBAN" pitchFamily="2" charset="0"/>
                <a:cs typeface="NikoshBAN" pitchFamily="2" charset="0"/>
              </a:rPr>
              <a:t>-</a:t>
            </a:r>
            <a:endParaRPr lang="bn-BD" sz="48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5" name="Group 4"/>
          <p:cNvGrpSpPr/>
          <p:nvPr/>
        </p:nvGrpSpPr>
        <p:grpSpPr>
          <a:xfrm>
            <a:off x="1371600" y="2057400"/>
            <a:ext cx="6019800" cy="3200400"/>
            <a:chOff x="945975" y="2019300"/>
            <a:chExt cx="6019800" cy="3314700"/>
          </a:xfrm>
        </p:grpSpPr>
        <p:sp>
          <p:nvSpPr>
            <p:cNvPr id="8" name="TextBox 7"/>
            <p:cNvSpPr txBox="1"/>
            <p:nvPr/>
          </p:nvSpPr>
          <p:spPr>
            <a:xfrm>
              <a:off x="945975" y="2433452"/>
              <a:ext cx="1873425" cy="1243198"/>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NikoshBAN" pitchFamily="2" charset="0"/>
                  <a:cs typeface="NikoshBAN" pitchFamily="2" charset="0"/>
                </a:rPr>
                <a:t>স্যাটেলাইট</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3600" b="1" i="0" u="none" strike="noStrike" kern="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NikoshBAN" pitchFamily="2" charset="0"/>
                  <a:cs typeface="NikoshBAN" pitchFamily="2" charset="0"/>
                </a:rPr>
                <a:t>দল</a:t>
              </a:r>
              <a:endPar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NikoshBAN" pitchFamily="2" charset="0"/>
                <a:cs typeface="NikoshBAN" pitchFamily="2" charset="0"/>
              </a:endParaRPr>
            </a:p>
          </p:txBody>
        </p:sp>
        <p:sp>
          <p:nvSpPr>
            <p:cNvPr id="9" name="TextBox 8"/>
            <p:cNvSpPr txBox="1"/>
            <p:nvPr/>
          </p:nvSpPr>
          <p:spPr>
            <a:xfrm>
              <a:off x="5105400" y="2413907"/>
              <a:ext cx="1860375" cy="1243198"/>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a:latin typeface="Nikosh" pitchFamily="2" charset="0"/>
                  <a:cs typeface="Nikosh" pitchFamily="2"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rPr>
                <a:t>অপটিক্যাল</a:t>
              </a:r>
              <a:r>
                <a:rPr kumimoji="0" lang="en-US" sz="3600"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3600" b="1" i="0" u="none" strike="noStrike" kern="0" cap="none" spc="0" normalizeH="0" baseline="0" noProof="0" dirty="0" err="1" smtClean="0">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rPr>
                <a:t>ফাইবার</a:t>
              </a:r>
              <a:r>
                <a:rPr kumimoji="0" lang="en-US" sz="3600"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3600" b="1" i="0" u="none" strike="noStrike" kern="0" cap="none" spc="0" normalizeH="0" baseline="0" noProof="0" dirty="0" err="1">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rPr>
                <a:t>দল</a:t>
              </a:r>
              <a:endParaRPr kumimoji="0" lang="en-US" sz="36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NikoshBAN" pitchFamily="2" charset="0"/>
                <a:cs typeface="NikoshBAN" pitchFamily="2" charset="0"/>
              </a:endParaRPr>
            </a:p>
          </p:txBody>
        </p:sp>
        <p:sp>
          <p:nvSpPr>
            <p:cNvPr id="3" name="Block Arc 2"/>
            <p:cNvSpPr/>
            <p:nvPr/>
          </p:nvSpPr>
          <p:spPr>
            <a:xfrm flipV="1">
              <a:off x="2057400" y="2019300"/>
              <a:ext cx="3810000" cy="3314700"/>
            </a:xfrm>
            <a:prstGeom prst="blockArc">
              <a:avLst/>
            </a:prstGeom>
            <a:blipFill>
              <a:blip r:embed="rId3"/>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3657600" y="2438400"/>
            <a:ext cx="1459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বিতর্ক</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ppt_w</p:attrName>
                                        </p:attrNameLst>
                                      </p:cBhvr>
                                      <p:tavLst>
                                        <p:tav tm="0" fmla="#ppt_w*sin(2.5*pi*$)">
                                          <p:val>
                                            <p:fltVal val="0"/>
                                          </p:val>
                                        </p:tav>
                                        <p:tav tm="100000">
                                          <p:val>
                                            <p:fltVal val="1"/>
                                          </p:val>
                                        </p:tav>
                                      </p:tavLst>
                                    </p:anim>
                                    <p:anim calcmode="lin" valueType="num">
                                      <p:cBhvr>
                                        <p:cTn id="5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768927" y="154503"/>
            <a:ext cx="8077200" cy="13716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ffectLst>
                <a:outerShdw blurRad="38100" dist="38100" dir="2700000" algn="tl">
                  <a:srgbClr val="000000">
                    <a:alpha val="43137"/>
                  </a:srgbClr>
                </a:outerShdw>
              </a:effectLst>
            </a:endParaRPr>
          </a:p>
        </p:txBody>
      </p:sp>
      <p:sp>
        <p:nvSpPr>
          <p:cNvPr id="7" name="Frame 6"/>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7" y="184030"/>
            <a:ext cx="3919537" cy="103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7200" y="1447800"/>
            <a:ext cx="2971800" cy="2591992"/>
          </a:xfrm>
          <a:prstGeom prst="rect">
            <a:avLst/>
          </a:prstGeom>
        </p:spPr>
        <p:txBody>
          <a:bodyPr wrap="square">
            <a:spAutoFit/>
          </a:bodyPr>
          <a:lstStyle/>
          <a:p>
            <a:pPr lvl="0" algn="ctr">
              <a:lnSpc>
                <a:spcPct val="90000"/>
              </a:lnSpc>
            </a:pPr>
            <a:r>
              <a:rPr lang="bn-BD" sz="2000" b="1" i="1" u="sng" dirty="0">
                <a:solidFill>
                  <a:srgbClr val="1F497D">
                    <a:lumMod val="10000"/>
                  </a:srgbClr>
                </a:solidFill>
                <a:effectLst>
                  <a:outerShdw blurRad="38100" dist="38100" dir="2700000" algn="tl">
                    <a:srgbClr val="000000">
                      <a:alpha val="43137"/>
                    </a:srgbClr>
                  </a:outerShdw>
                </a:effectLst>
                <a:latin typeface="NikoshBAN" pitchFamily="2" charset="0"/>
                <a:cs typeface="NikoshBAN" pitchFamily="2" charset="0"/>
              </a:rPr>
              <a:t>শিক্ষক</a:t>
            </a:r>
            <a:r>
              <a:rPr lang="en-US" sz="2000" b="1" i="1" u="sng" dirty="0">
                <a:solidFill>
                  <a:srgbClr val="1F497D">
                    <a:lumMod val="10000"/>
                  </a:srgbClr>
                </a:solidFill>
                <a:effectLst>
                  <a:outerShdw blurRad="38100" dist="38100" dir="2700000" algn="tl">
                    <a:srgbClr val="000000">
                      <a:alpha val="43137"/>
                    </a:srgbClr>
                  </a:outerShdw>
                </a:effectLst>
                <a:latin typeface="NikoshBAN" pitchFamily="2" charset="0"/>
                <a:cs typeface="NikoshBAN" pitchFamily="2" charset="0"/>
              </a:rPr>
              <a:t> </a:t>
            </a:r>
            <a:r>
              <a:rPr lang="en-US" sz="2000" b="1" i="1" u="sng" dirty="0" err="1">
                <a:solidFill>
                  <a:srgbClr val="1F497D">
                    <a:lumMod val="10000"/>
                  </a:srgbClr>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2000" u="sng" dirty="0">
              <a:solidFill>
                <a:srgbClr val="C0504D"/>
              </a:solidFill>
              <a:latin typeface="NikoshBAN" pitchFamily="2" charset="0"/>
              <a:cs typeface="NikoshBAN" pitchFamily="2" charset="0"/>
            </a:endParaRPr>
          </a:p>
          <a:p>
            <a:pPr lvl="0">
              <a:lnSpc>
                <a:spcPct val="90000"/>
              </a:lnSpc>
            </a:pPr>
            <a:endParaRPr lang="bn-BD" sz="2000" dirty="0">
              <a:solidFill>
                <a:srgbClr val="C0504D"/>
              </a:solidFill>
              <a:latin typeface="NikoshBAN" pitchFamily="2" charset="0"/>
              <a:cs typeface="NikoshBAN" pitchFamily="2" charset="0"/>
            </a:endParaRPr>
          </a:p>
          <a:p>
            <a:pPr lvl="0">
              <a:lnSpc>
                <a:spcPct val="90000"/>
              </a:lnSpc>
            </a:pPr>
            <a:r>
              <a:rPr lang="bn-BD" sz="2000" b="1" dirty="0">
                <a:solidFill>
                  <a:prstClr val="black"/>
                </a:solidFill>
                <a:latin typeface="NikoshBAN" pitchFamily="2" charset="0"/>
                <a:cs typeface="NikoshBAN" pitchFamily="2" charset="0"/>
              </a:rPr>
              <a:t>মোঃ জিলান উদ্দীন </a:t>
            </a:r>
          </a:p>
          <a:p>
            <a:pPr lvl="0">
              <a:lnSpc>
                <a:spcPct val="90000"/>
              </a:lnSpc>
            </a:pPr>
            <a:r>
              <a:rPr lang="bn-BD" sz="2000" b="1" dirty="0">
                <a:solidFill>
                  <a:prstClr val="black"/>
                </a:solidFill>
                <a:latin typeface="NikoshBAN" pitchFamily="2" charset="0"/>
                <a:cs typeface="NikoshBAN" pitchFamily="2" charset="0"/>
              </a:rPr>
              <a:t>সহকারী শিক্ষক (আইসিটি)</a:t>
            </a:r>
          </a:p>
          <a:p>
            <a:pPr lvl="0">
              <a:lnSpc>
                <a:spcPct val="90000"/>
              </a:lnSpc>
            </a:pPr>
            <a:r>
              <a:rPr lang="bn-BD" sz="2000" b="1" dirty="0">
                <a:solidFill>
                  <a:prstClr val="black"/>
                </a:solidFill>
                <a:latin typeface="NikoshBAN" pitchFamily="2" charset="0"/>
                <a:cs typeface="NikoshBAN" pitchFamily="2" charset="0"/>
              </a:rPr>
              <a:t>বিনয়পুর উচ্চ বিদ্যালয় </a:t>
            </a:r>
          </a:p>
          <a:p>
            <a:pPr lvl="0">
              <a:lnSpc>
                <a:spcPct val="90000"/>
              </a:lnSpc>
            </a:pPr>
            <a:r>
              <a:rPr lang="bn-BD" sz="2000" b="1" dirty="0">
                <a:solidFill>
                  <a:prstClr val="black"/>
                </a:solidFill>
                <a:latin typeface="NikoshBAN" pitchFamily="2" charset="0"/>
                <a:cs typeface="NikoshBAN" pitchFamily="2" charset="0"/>
              </a:rPr>
              <a:t>দেবিগঞ্জ, পঞ্চগড়।</a:t>
            </a:r>
          </a:p>
          <a:p>
            <a:pPr lvl="0">
              <a:lnSpc>
                <a:spcPct val="90000"/>
              </a:lnSpc>
            </a:pPr>
            <a:r>
              <a:rPr lang="bn-BD" sz="2000" b="1" dirty="0">
                <a:solidFill>
                  <a:prstClr val="black"/>
                </a:solidFill>
                <a:latin typeface="NikoshBAN" pitchFamily="2" charset="0"/>
                <a:cs typeface="NikoshBAN" pitchFamily="2" charset="0"/>
              </a:rPr>
              <a:t>ই-মেইল- </a:t>
            </a:r>
            <a:r>
              <a:rPr lang="bn-BD" sz="2000" b="1" dirty="0">
                <a:solidFill>
                  <a:prstClr val="black"/>
                </a:solidFill>
                <a:latin typeface="Times New Roman" pitchFamily="18" charset="0"/>
                <a:cs typeface="NikoshBAN" pitchFamily="2" charset="0"/>
                <a:hlinkClick r:id="rId4"/>
              </a:rPr>
              <a:t>uddinjilan@gmail.com</a:t>
            </a:r>
            <a:endParaRPr lang="bn-BD" sz="2000" b="1" dirty="0">
              <a:solidFill>
                <a:prstClr val="black"/>
              </a:solidFill>
              <a:latin typeface="Times New Roman" pitchFamily="18" charset="0"/>
              <a:cs typeface="NikoshBAN" pitchFamily="2" charset="0"/>
            </a:endParaRPr>
          </a:p>
          <a:p>
            <a:pPr lvl="0">
              <a:lnSpc>
                <a:spcPct val="90000"/>
              </a:lnSpc>
            </a:pPr>
            <a:r>
              <a:rPr lang="bn-BD" sz="2000" b="1" dirty="0">
                <a:solidFill>
                  <a:prstClr val="black"/>
                </a:solidFill>
                <a:latin typeface="Times New Roman" pitchFamily="18" charset="0"/>
                <a:cs typeface="Times New Roman" pitchFamily="18" charset="0"/>
              </a:rPr>
              <a:t>Mobile No- 01770397282</a:t>
            </a:r>
            <a:endParaRPr lang="bn-BD" sz="2000" b="1" dirty="0">
              <a:solidFill>
                <a:prstClr val="black"/>
              </a:solidFill>
              <a:latin typeface="NikoshBAN" pitchFamily="2" charset="0"/>
              <a:cs typeface="NikoshBAN" pitchFamily="2" charset="0"/>
            </a:endParaRPr>
          </a:p>
        </p:txBody>
      </p:sp>
      <p:pic>
        <p:nvPicPr>
          <p:cNvPr id="9" name="Picture 2" descr="D:\You Tube\36469444_2147421452207047_7292270121127510016_n.jpg"/>
          <p:cNvPicPr>
            <a:picLocks noChangeAspect="1" noChangeArrowheads="1"/>
          </p:cNvPicPr>
          <p:nvPr/>
        </p:nvPicPr>
        <p:blipFill>
          <a:blip r:embed="rId5"/>
          <a:srcRect/>
          <a:stretch>
            <a:fillRect/>
          </a:stretch>
        </p:blipFill>
        <p:spPr bwMode="auto">
          <a:xfrm>
            <a:off x="609600" y="4114800"/>
            <a:ext cx="2133600" cy="220980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5181600" y="1447800"/>
            <a:ext cx="3657600" cy="2308324"/>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1" i="1" u="sng" strike="noStrike" kern="0" cap="none" spc="0" normalizeH="0" baseline="0" noProof="0" dirty="0" err="1" smtClean="0">
                <a:ln>
                  <a:noFill/>
                </a:ln>
                <a:solidFill>
                  <a:srgbClr val="1F497D">
                    <a:lumMod val="10000"/>
                  </a:srgbClr>
                </a:solidFill>
                <a:effectLst>
                  <a:outerShdw blurRad="38100" dist="38100" dir="2700000" algn="tl">
                    <a:srgbClr val="000000">
                      <a:alpha val="43137"/>
                    </a:srgbClr>
                  </a:outerShdw>
                </a:effectLst>
                <a:uLnTx/>
                <a:uFillTx/>
                <a:latin typeface="NikoshBAN" pitchFamily="2" charset="0"/>
                <a:cs typeface="NikoshBAN" pitchFamily="2" charset="0"/>
              </a:rPr>
              <a:t>পাঠ</a:t>
            </a:r>
            <a:r>
              <a:rPr kumimoji="0" lang="en-US" sz="2000" b="1" i="1" u="sng" strike="noStrike" kern="0" cap="none" spc="0" normalizeH="0" baseline="0" noProof="0" dirty="0" smtClean="0">
                <a:ln>
                  <a:noFill/>
                </a:ln>
                <a:solidFill>
                  <a:srgbClr val="1F497D">
                    <a:lumMod val="10000"/>
                  </a:srgbClr>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2000" b="1" i="1" u="sng" strike="noStrike" kern="0" cap="none" spc="0" normalizeH="0" baseline="0" noProof="0" dirty="0" err="1" smtClean="0">
                <a:ln>
                  <a:noFill/>
                </a:ln>
                <a:solidFill>
                  <a:srgbClr val="1F497D">
                    <a:lumMod val="10000"/>
                  </a:srgbClr>
                </a:solidFill>
                <a:effectLst>
                  <a:outerShdw blurRad="38100" dist="38100" dir="2700000" algn="tl">
                    <a:srgbClr val="000000">
                      <a:alpha val="43137"/>
                    </a:srgbClr>
                  </a:outerShdw>
                </a:effectLst>
                <a:uLnTx/>
                <a:uFillTx/>
                <a:latin typeface="NikoshBAN" pitchFamily="2" charset="0"/>
                <a:cs typeface="NikoshBAN" pitchFamily="2" charset="0"/>
              </a:rPr>
              <a:t>পরিচিতি</a:t>
            </a:r>
            <a:endParaRPr kumimoji="0" lang="en-US" sz="2000" b="1" i="0" u="sng" strike="noStrike" kern="0" cap="none" spc="0" normalizeH="0" baseline="0" noProof="0" dirty="0" smtClean="0">
              <a:ln>
                <a:noFill/>
              </a:ln>
              <a:solidFill>
                <a:srgbClr val="C0504D"/>
              </a:solidFill>
              <a:effectLst/>
              <a:uLnTx/>
              <a:uFillTx/>
              <a:latin typeface="NikoshBAN" pitchFamily="2" charset="0"/>
              <a:cs typeface="NikoshBAN" pitchFamily="2" charset="0"/>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bn-BD" sz="2000" b="0" i="0" u="none" strike="noStrike" kern="0" cap="none" spc="0" normalizeH="0" baseline="0" noProof="0" dirty="0" smtClean="0">
              <a:ln>
                <a:noFill/>
              </a:ln>
              <a:solidFill>
                <a:srgbClr val="C0504D"/>
              </a:solidFill>
              <a:effectLst/>
              <a:uLnTx/>
              <a:uFillTx/>
              <a:latin typeface="NikoshBAN" pitchFamily="2" charset="0"/>
              <a:cs typeface="NikoshBAN" pitchFamily="2" charset="0"/>
            </a:endParaRPr>
          </a:p>
          <a:p>
            <a:pPr marL="0" marR="0" lvl="0" indent="0" defTabSz="914400" eaLnBrk="1" fontAlgn="auto" latinLnBrk="0" hangingPunct="1">
              <a:lnSpc>
                <a:spcPct val="90000"/>
              </a:lnSpc>
              <a:spcBef>
                <a:spcPts val="0"/>
              </a:spcBef>
              <a:spcAft>
                <a:spcPts val="0"/>
              </a:spcAft>
              <a:buClrTx/>
              <a:buSzTx/>
              <a:buFontTx/>
              <a:buNone/>
              <a:tabLst/>
              <a:defRPr/>
            </a:pP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তথ্য ও যোগাযোগ প্রযুক্তি</a:t>
            </a:r>
            <a:endPar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endParaRPr>
          </a:p>
          <a:p>
            <a:pPr marL="0" marR="0" lvl="0" indent="0" defTabSz="914400" eaLnBrk="1" fontAlgn="auto" latinLnBrk="0" hangingPunct="1">
              <a:lnSpc>
                <a:spcPct val="90000"/>
              </a:lnSpc>
              <a:spcBef>
                <a:spcPts val="0"/>
              </a:spcBef>
              <a:spcAft>
                <a:spcPts val="0"/>
              </a:spcAft>
              <a:buClrTx/>
              <a:buSzTx/>
              <a:buFontTx/>
              <a:buNone/>
              <a:tabLst/>
              <a:defRPr/>
            </a:pP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শ্রেণি</a:t>
            </a:r>
            <a:r>
              <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৮ম</a:t>
            </a:r>
          </a:p>
          <a:p>
            <a:pPr marL="0" marR="0" lvl="0" indent="0" defTabSz="914400" eaLnBrk="1" fontAlgn="auto" latinLnBrk="0" hangingPunct="1">
              <a:lnSpc>
                <a:spcPct val="90000"/>
              </a:lnSpc>
              <a:spcBef>
                <a:spcPts val="0"/>
              </a:spcBef>
              <a:spcAft>
                <a:spcPts val="0"/>
              </a:spcAft>
              <a:buClrTx/>
              <a:buSzTx/>
              <a:buFontTx/>
              <a:buNone/>
              <a:tabLst/>
              <a:defRPr/>
            </a:pP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অধ্যায়ঃ </a:t>
            </a:r>
            <a:r>
              <a:rPr lang="en-US" sz="2000" b="1" kern="0" dirty="0" smtClean="0">
                <a:solidFill>
                  <a:prstClr val="black"/>
                </a:solidFill>
                <a:latin typeface="NikoshBAN" pitchFamily="2" charset="0"/>
                <a:cs typeface="NikoshBAN" pitchFamily="2" charset="0"/>
              </a:rPr>
              <a:t>২য়</a:t>
            </a:r>
            <a:endPar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পাঠ</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lang="en-US" sz="2000" b="1" kern="0" dirty="0" err="1" smtClean="0">
                <a:solidFill>
                  <a:prstClr val="black"/>
                </a:solidFill>
                <a:latin typeface="NikoshBAN" pitchFamily="2" charset="0"/>
                <a:cs typeface="NikoshBAN" pitchFamily="2" charset="0"/>
              </a:rPr>
              <a:t>স্যাটেলাইট</a:t>
            </a:r>
            <a:r>
              <a:rPr lang="en-US" sz="2000" b="1" kern="0" dirty="0" smtClean="0">
                <a:solidFill>
                  <a:prstClr val="black"/>
                </a:solidFill>
                <a:latin typeface="NikoshBAN" pitchFamily="2" charset="0"/>
                <a:cs typeface="NikoshBAN" pitchFamily="2" charset="0"/>
              </a:rPr>
              <a:t> ও </a:t>
            </a:r>
            <a:r>
              <a:rPr lang="en-US" sz="2000" b="1" kern="0" dirty="0" err="1" smtClean="0">
                <a:solidFill>
                  <a:prstClr val="black"/>
                </a:solidFill>
                <a:latin typeface="NikoshBAN" pitchFamily="2" charset="0"/>
                <a:cs typeface="NikoshBAN" pitchFamily="2" charset="0"/>
              </a:rPr>
              <a:t>অপটিক্যাল</a:t>
            </a:r>
            <a:r>
              <a:rPr lang="en-US" sz="2000" b="1" kern="0" dirty="0" smtClean="0">
                <a:solidFill>
                  <a:prstClr val="black"/>
                </a:solidFill>
                <a:latin typeface="NikoshBAN" pitchFamily="2" charset="0"/>
                <a:cs typeface="NikoshBAN" pitchFamily="2" charset="0"/>
              </a:rPr>
              <a:t> </a:t>
            </a:r>
            <a:r>
              <a:rPr lang="en-US" sz="2000" b="1" kern="0" dirty="0" err="1" smtClean="0">
                <a:solidFill>
                  <a:prstClr val="black"/>
                </a:solidFill>
                <a:latin typeface="NikoshBAN" pitchFamily="2" charset="0"/>
                <a:cs typeface="NikoshBAN" pitchFamily="2" charset="0"/>
              </a:rPr>
              <a:t>ফাইবার</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a:t>
            </a:r>
            <a:r>
              <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৩১</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a:t>
            </a:r>
            <a:endParaRPr kumimoji="0" lang="en-US" sz="2000" b="1" i="0" u="none" strike="noStrike" kern="0" cap="all" spc="0" normalizeH="0" baseline="0" noProof="0" dirty="0" smtClean="0">
              <a:ln/>
              <a:solidFill>
                <a:srgbClr val="002060"/>
              </a:solidFill>
              <a:effectLst>
                <a:outerShdw blurRad="50800" dist="38100" dir="18900000" algn="bl" rotWithShape="0">
                  <a:prstClr val="black">
                    <a:alpha val="40000"/>
                  </a:prstClr>
                </a:outerShdw>
                <a:reflection blurRad="10000" stA="55000" endPos="48000" dist="500" dir="5400000" sy="-100000" algn="bl" rotWithShape="0"/>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সময়ঃ ৪৫ মিনিট।</a:t>
            </a:r>
          </a:p>
          <a:p>
            <a:pPr marL="0" marR="0" lvl="0" indent="0" defTabSz="914400" eaLnBrk="1" fontAlgn="auto" latinLnBrk="0" hangingPunct="1">
              <a:lnSpc>
                <a:spcPct val="90000"/>
              </a:lnSpc>
              <a:spcBef>
                <a:spcPts val="0"/>
              </a:spcBef>
              <a:spcAft>
                <a:spcPts val="0"/>
              </a:spcAft>
              <a:buClrTx/>
              <a:buSzTx/>
              <a:buFontTx/>
              <a:buNone/>
              <a:tabLst/>
              <a:defRPr/>
            </a:pP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তারিখ-   </a:t>
            </a:r>
            <a:r>
              <a:rPr lang="en-US" sz="2000" b="1" kern="0" dirty="0" smtClean="0">
                <a:solidFill>
                  <a:prstClr val="black"/>
                </a:solidFill>
                <a:latin typeface="NikoshBAN" pitchFamily="2" charset="0"/>
                <a:cs typeface="NikoshBAN" pitchFamily="2" charset="0"/>
              </a:rPr>
              <a:t>১১</a:t>
            </a:r>
            <a:r>
              <a:rPr kumimoji="0" lang="en-US"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০</a:t>
            </a:r>
            <a:r>
              <a:rPr lang="en-US" sz="2000" b="1" kern="0" dirty="0">
                <a:solidFill>
                  <a:prstClr val="black"/>
                </a:solidFill>
                <a:latin typeface="NikoshBAN" pitchFamily="2" charset="0"/>
                <a:cs typeface="NikoshBAN" pitchFamily="2" charset="0"/>
              </a:rPr>
              <a:t>৭</a:t>
            </a:r>
            <a:r>
              <a:rPr kumimoji="0" lang="bn-BD" sz="2000" b="1" i="0" u="none" strike="noStrike" kern="0" cap="none" spc="0" normalizeH="0" baseline="0" noProof="0" dirty="0" smtClean="0">
                <a:ln>
                  <a:noFill/>
                </a:ln>
                <a:solidFill>
                  <a:prstClr val="black"/>
                </a:solidFill>
                <a:effectLst/>
                <a:uLnTx/>
                <a:uFillTx/>
                <a:latin typeface="NikoshBAN" pitchFamily="2" charset="0"/>
                <a:cs typeface="NikoshBAN" pitchFamily="2" charset="0"/>
              </a:rPr>
              <a:t>/২০২০ </a:t>
            </a:r>
            <a:endParaRPr kumimoji="0" lang="bn-BD" sz="2000" b="1" i="0" u="none" strike="noStrike" kern="0" cap="none" spc="0" normalizeH="0" baseline="0" noProof="0" dirty="0">
              <a:ln>
                <a:noFill/>
              </a:ln>
              <a:solidFill>
                <a:prstClr val="black"/>
              </a:solidFill>
              <a:effectLst/>
              <a:uLnTx/>
              <a:uFillTx/>
              <a:latin typeface="NikoshBAN" pitchFamily="2" charset="0"/>
              <a:cs typeface="NikoshBAN" pitchFamily="2"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599" y="3953774"/>
            <a:ext cx="1981201" cy="23423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a:xfrm>
            <a:off x="4419600" y="1600200"/>
            <a:ext cx="0" cy="4876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21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2000"/>
                                        <p:tgtEl>
                                          <p:spTgt spid="12"/>
                                        </p:tgtEl>
                                      </p:cBhvr>
                                    </p:animEffect>
                                    <p:anim calcmode="lin" valueType="num">
                                      <p:cBhvr>
                                        <p:cTn id="4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12"/>
                                        </p:tgtEl>
                                        <p:attrNameLst>
                                          <p:attrName>ppt_h</p:attrName>
                                        </p:attrNameLst>
                                      </p:cBhvr>
                                      <p:tavLst>
                                        <p:tav tm="0">
                                          <p:val>
                                            <p:strVal val="ppt_h"/>
                                          </p:val>
                                        </p:tav>
                                        <p:tav tm="100000">
                                          <p:val>
                                            <p:strVal val="ppt_h"/>
                                          </p:val>
                                        </p:tav>
                                      </p:tavLst>
                                    </p:anim>
                                    <p:set>
                                      <p:cBhvr>
                                        <p:cTn id="4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76200"/>
            <a:ext cx="9144000" cy="70866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1"/>
          <p:cNvSpPr txBox="1">
            <a:spLocks/>
          </p:cNvSpPr>
          <p:nvPr/>
        </p:nvSpPr>
        <p:spPr bwMode="auto">
          <a:xfrm>
            <a:off x="419819" y="76200"/>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50" normalizeH="0" baseline="0" noProof="0" dirty="0" err="1" smtClean="0">
                <a:ln w="11430"/>
                <a:solidFill>
                  <a:srgbClr val="0070C0"/>
                </a:solidFill>
                <a:effectLst>
                  <a:outerShdw blurRad="76200" dist="50800" dir="5400000" algn="tl" rotWithShape="0">
                    <a:srgbClr val="000000">
                      <a:alpha val="65000"/>
                    </a:srgbClr>
                  </a:outerShdw>
                </a:effectLst>
                <a:uLnTx/>
                <a:uFillTx/>
                <a:latin typeface="NikoshBAN" pitchFamily="2" charset="0"/>
                <a:cs typeface="NikoshBAN" pitchFamily="2" charset="0"/>
              </a:rPr>
              <a:t>মূল্যায়ন</a:t>
            </a:r>
            <a:endParaRPr kumimoji="0" lang="en-US" sz="4800" b="1" i="0" u="none" strike="noStrike" kern="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NikoshBAN" pitchFamily="2" charset="0"/>
              <a:cs typeface="NikoshBAN" pitchFamily="2" charset="0"/>
            </a:endParaRPr>
          </a:p>
        </p:txBody>
      </p:sp>
      <p:sp>
        <p:nvSpPr>
          <p:cNvPr id="5" name="Rectangle 4"/>
          <p:cNvSpPr/>
          <p:nvPr/>
        </p:nvSpPr>
        <p:spPr>
          <a:xfrm>
            <a:off x="533400" y="4737318"/>
            <a:ext cx="8077200" cy="1815882"/>
          </a:xfrm>
          <a:prstGeom prst="rect">
            <a:avLst/>
          </a:prstGeom>
        </p:spPr>
        <p:txBody>
          <a:bodyPr wrap="square">
            <a:spAutoFit/>
          </a:bodyPr>
          <a:lstStyle/>
          <a:p>
            <a:pPr marL="457200" indent="-457200">
              <a:buFont typeface="Wingdings" pitchFamily="2" charset="2"/>
              <a:buChar char="§"/>
            </a:pPr>
            <a:r>
              <a:rPr lang="en-US" sz="2800" b="1" dirty="0" smtClean="0">
                <a:latin typeface="NikoshBAN" pitchFamily="2" charset="0"/>
                <a:cs typeface="NikoshBAN" pitchFamily="2" charset="0"/>
              </a:rPr>
              <a:t> </a:t>
            </a:r>
            <a:r>
              <a:rPr lang="en-US" sz="2800" b="1" dirty="0" err="1">
                <a:latin typeface="NikoshBAN" pitchFamily="2" charset="0"/>
                <a:cs typeface="NikoshBAN" pitchFamily="2" charset="0"/>
              </a:rPr>
              <a:t>স্যাটেলাইট</a:t>
            </a:r>
            <a:r>
              <a:rPr lang="en-US" sz="2800" b="1" dirty="0">
                <a:latin typeface="NikoshBAN" pitchFamily="2" charset="0"/>
                <a:cs typeface="NikoshBAN" pitchFamily="2" charset="0"/>
              </a:rPr>
              <a:t> </a:t>
            </a:r>
            <a:r>
              <a:rPr lang="en-US" sz="2800" b="1" dirty="0" err="1" smtClean="0">
                <a:latin typeface="NikoshBAN" pitchFamily="2" charset="0"/>
                <a:cs typeface="NikoshBAN" pitchFamily="2" charset="0"/>
              </a:rPr>
              <a:t>কী</a:t>
            </a:r>
            <a:r>
              <a:rPr lang="bn-BD" sz="2800" b="1" dirty="0" smtClean="0">
                <a:latin typeface="NikoshBAN" pitchFamily="2" charset="0"/>
                <a:cs typeface="NikoshBAN" pitchFamily="2" charset="0"/>
              </a:rPr>
              <a:t>?</a:t>
            </a:r>
            <a:r>
              <a:rPr lang="en-US" sz="2800" b="1" dirty="0" smtClean="0">
                <a:latin typeface="NikoshBAN" pitchFamily="2" charset="0"/>
                <a:cs typeface="NikoshBAN" pitchFamily="2" charset="0"/>
              </a:rPr>
              <a:t> </a:t>
            </a:r>
          </a:p>
          <a:p>
            <a:pPr marL="457200" indent="-457200">
              <a:buFont typeface="Wingdings" pitchFamily="2" charset="2"/>
              <a:buChar char="§"/>
            </a:pP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সাবমেরিন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কেবল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তৈরি</a:t>
            </a:r>
            <a:r>
              <a:rPr lang="en-US" sz="2800" b="1" dirty="0" smtClean="0">
                <a:latin typeface="NikoshBAN" pitchFamily="2" charset="0"/>
                <a:cs typeface="NikoshBAN" pitchFamily="2" charset="0"/>
              </a:rPr>
              <a:t>?</a:t>
            </a:r>
          </a:p>
          <a:p>
            <a:pPr marL="457200" indent="-457200">
              <a:buFont typeface="Wingdings" pitchFamily="2" charset="2"/>
              <a:buChar char="§"/>
            </a:pPr>
            <a:r>
              <a:rPr lang="en-US" sz="2800" b="1" dirty="0" smtClean="0">
                <a:latin typeface="NikoshLight" pitchFamily="2" charset="0"/>
                <a:cs typeface="NikoshLight" pitchFamily="2" charset="0"/>
              </a:rPr>
              <a:t> </a:t>
            </a:r>
            <a:r>
              <a:rPr lang="en-US" sz="2800" b="1" dirty="0" err="1">
                <a:latin typeface="NikoshLight" pitchFamily="2" charset="0"/>
                <a:cs typeface="NikoshLight" pitchFamily="2" charset="0"/>
              </a:rPr>
              <a:t>অপটিক্যাল</a:t>
            </a:r>
            <a:r>
              <a:rPr lang="en-US" sz="2800" b="1" dirty="0">
                <a:latin typeface="NikoshLight" pitchFamily="2" charset="0"/>
                <a:cs typeface="NikoshLight" pitchFamily="2" charset="0"/>
              </a:rPr>
              <a:t> </a:t>
            </a:r>
            <a:r>
              <a:rPr lang="en-US" sz="2800" b="1" dirty="0" err="1" smtClean="0">
                <a:latin typeface="NikoshLight" pitchFamily="2" charset="0"/>
                <a:cs typeface="NikoshLight" pitchFamily="2" charset="0"/>
              </a:rPr>
              <a:t>ফাইবার</a:t>
            </a:r>
            <a:r>
              <a:rPr lang="en-US" sz="2800" b="1" dirty="0" smtClean="0">
                <a:latin typeface="NikoshLight" pitchFamily="2" charset="0"/>
                <a:cs typeface="NikoshLight" pitchFamily="2" charset="0"/>
              </a:rPr>
              <a:t> </a:t>
            </a:r>
            <a:r>
              <a:rPr lang="en-US" sz="2800" b="1" dirty="0" err="1" smtClean="0">
                <a:latin typeface="NikoshLight" pitchFamily="2" charset="0"/>
                <a:cs typeface="NikoshLight" pitchFamily="2" charset="0"/>
              </a:rPr>
              <a:t>কী</a:t>
            </a:r>
            <a:r>
              <a:rPr lang="en-US" sz="2800" b="1" dirty="0" smtClean="0">
                <a:latin typeface="NikoshLight" pitchFamily="2" charset="0"/>
                <a:cs typeface="NikoshLight" pitchFamily="2" charset="0"/>
              </a:rPr>
              <a:t>?</a:t>
            </a:r>
            <a:endParaRPr lang="en-US" sz="2800" b="1" dirty="0" smtClean="0">
              <a:latin typeface="NikoshBAN" pitchFamily="2" charset="0"/>
              <a:cs typeface="NikoshBAN" pitchFamily="2" charset="0"/>
            </a:endParaRPr>
          </a:p>
          <a:p>
            <a:pPr marL="457200" indent="-457200">
              <a:buFont typeface="Wingdings" pitchFamily="2" charset="2"/>
              <a:buChar char="§"/>
            </a:pPr>
            <a:r>
              <a:rPr lang="en-US" sz="2800" b="1" dirty="0" smtClean="0">
                <a:latin typeface="NikoshBAN" pitchFamily="2" charset="0"/>
                <a:cs typeface="NikoshBAN" pitchFamily="2" charset="0"/>
              </a:rPr>
              <a:t> </a:t>
            </a:r>
            <a:r>
              <a:rPr lang="en-US" sz="2800" b="1" dirty="0" err="1">
                <a:latin typeface="NikoshBAN" pitchFamily="2" charset="0"/>
                <a:cs typeface="NikoshBAN" pitchFamily="2" charset="0"/>
              </a:rPr>
              <a:t>বাংলাদেশ</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এখন</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যে</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সাবমেরিন</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কেবলের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সাথে</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যুক্ত</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তার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নাম</a:t>
            </a:r>
            <a:r>
              <a:rPr lang="en-US" sz="2800" b="1" dirty="0">
                <a:latin typeface="NikoshBAN" pitchFamily="2" charset="0"/>
                <a:cs typeface="NikoshBAN" pitchFamily="2" charset="0"/>
              </a:rPr>
              <a:t> </a:t>
            </a:r>
            <a:r>
              <a:rPr lang="en-US" sz="2800" b="1" dirty="0" err="1" smtClean="0">
                <a:latin typeface="NikoshBAN" pitchFamily="2" charset="0"/>
                <a:cs typeface="NikoshBAN" pitchFamily="2" charset="0"/>
              </a:rPr>
              <a:t>কী</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00201"/>
            <a:ext cx="4495800" cy="281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228600"/>
            <a:ext cx="9144000" cy="7239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1"/>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723899" y="55626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স্যাটেলাইট</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অপটিক্যাল</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ফাইবারের</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কোনটি</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দ্রুত</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মতামত</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দাও</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6" name="Group 5"/>
          <p:cNvGrpSpPr/>
          <p:nvPr/>
        </p:nvGrpSpPr>
        <p:grpSpPr>
          <a:xfrm>
            <a:off x="1447800" y="1143002"/>
            <a:ext cx="6477000" cy="4114798"/>
            <a:chOff x="1943100" y="2626658"/>
            <a:chExt cx="4410599" cy="1983440"/>
          </a:xfrm>
        </p:grpSpPr>
        <p:pic>
          <p:nvPicPr>
            <p:cNvPr id="7" name="Picture 2" descr="http://icons.iconseeker.com/png/fullsize/space/satelli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626658"/>
              <a:ext cx="2247899" cy="198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4" descr="http://www.amtechproaudio.com/fiber-op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235" y="2626658"/>
              <a:ext cx="2141464" cy="198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Tree>
    <p:extLst>
      <p:ext uri="{BB962C8B-B14F-4D97-AF65-F5344CB8AC3E}">
        <p14:creationId xmlns:p14="http://schemas.microsoft.com/office/powerpoint/2010/main" val="468340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228600"/>
            <a:ext cx="9144000" cy="7239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5638800"/>
            <a:ext cx="7005637" cy="1066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10706"/>
            <a:ext cx="8458200" cy="563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880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220200" cy="70104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81000" y="5791200"/>
            <a:ext cx="4038600" cy="830997"/>
          </a:xfrm>
          <a:prstGeom prst="rect">
            <a:avLst/>
          </a:prstGeom>
        </p:spPr>
        <p:txBody>
          <a:bodyPr wrap="square">
            <a:spAutoFit/>
          </a:bodyPr>
          <a:lstStyle/>
          <a:p>
            <a:pPr algn="ctr"/>
            <a:r>
              <a:rPr lang="as-IN" sz="2400" b="1" dirty="0">
                <a:latin typeface="NikoshBAN" pitchFamily="2" charset="0"/>
                <a:cs typeface="NikoshBAN" pitchFamily="2" charset="0"/>
              </a:rPr>
              <a:t>পৃথিবীতে কিসের মাধ্যমে তথ্য </a:t>
            </a:r>
            <a:r>
              <a:rPr lang="as-IN" sz="2400" b="1" dirty="0" smtClean="0">
                <a:latin typeface="NikoshBAN" pitchFamily="2" charset="0"/>
                <a:cs typeface="NikoshBAN" pitchFamily="2" charset="0"/>
              </a:rPr>
              <a:t>পাঠানো </a:t>
            </a:r>
            <a:r>
              <a:rPr lang="as-IN" sz="2400" b="1" dirty="0">
                <a:latin typeface="NikoshBAN" pitchFamily="2" charset="0"/>
                <a:cs typeface="NikoshBAN" pitchFamily="2" charset="0"/>
              </a:rPr>
              <a:t>হচ্ছে?</a:t>
            </a:r>
          </a:p>
        </p:txBody>
      </p:sp>
      <p:sp>
        <p:nvSpPr>
          <p:cNvPr id="4" name="Rectangle 3"/>
          <p:cNvSpPr/>
          <p:nvPr/>
        </p:nvSpPr>
        <p:spPr>
          <a:xfrm>
            <a:off x="4648200" y="5867400"/>
            <a:ext cx="4343400" cy="830997"/>
          </a:xfrm>
          <a:prstGeom prst="rect">
            <a:avLst/>
          </a:prstGeom>
        </p:spPr>
        <p:txBody>
          <a:bodyPr wrap="square">
            <a:spAutoFit/>
          </a:bodyPr>
          <a:lstStyle/>
          <a:p>
            <a:pPr algn="ctr"/>
            <a:r>
              <a:rPr lang="as-IN" sz="2400" b="1" dirty="0">
                <a:latin typeface="NikoshBAN" pitchFamily="2" charset="0"/>
                <a:cs typeface="NikoshBAN" pitchFamily="2" charset="0"/>
              </a:rPr>
              <a:t>কিসের মাধ্যমে নেটওয়ার্ক তৈরি করা হয়েছে</a:t>
            </a:r>
            <a:r>
              <a:rPr lang="as-IN" sz="2400" b="1" dirty="0" smtClean="0">
                <a:latin typeface="NikoshBAN" pitchFamily="2" charset="0"/>
                <a:cs typeface="NikoshBAN" pitchFamily="2" charset="0"/>
              </a:rPr>
              <a:t>?</a:t>
            </a:r>
            <a:r>
              <a:rPr lang="en-US" sz="2400" b="1" dirty="0" smtClean="0">
                <a:latin typeface="NikoshBAN" pitchFamily="2" charset="0"/>
                <a:cs typeface="NikoshBAN" pitchFamily="2" charset="0"/>
              </a:rPr>
              <a:t> </a:t>
            </a:r>
            <a:endParaRPr lang="as-IN" sz="2400" b="1" dirty="0">
              <a:latin typeface="NikoshBAN" pitchFamily="2" charset="0"/>
              <a:cs typeface="NikoshBAN" pitchFamily="2" charset="0"/>
            </a:endParaRPr>
          </a:p>
        </p:txBody>
      </p:sp>
      <p:sp>
        <p:nvSpPr>
          <p:cNvPr id="5" name="AutoShape 2" descr="Optical fiber cables, how do they work? | ICT #3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109" y="1600200"/>
            <a:ext cx="3810000" cy="381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581400" cy="381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34235" y="304800"/>
            <a:ext cx="4275529" cy="923330"/>
          </a:xfrm>
          <a:prstGeom prst="rect">
            <a:avLst/>
          </a:prstGeom>
          <a:noFill/>
        </p:spPr>
        <p:txBody>
          <a:bodyPr wrap="none" lIns="91440" tIns="45720" rIns="91440" bIns="45720">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চিত্রগুলো</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দেখে</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বল</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2000"/>
                                        <p:tgtEl>
                                          <p:spTgt spid="1027"/>
                                        </p:tgtEl>
                                      </p:cBhvr>
                                    </p:animEffect>
                                    <p:anim calcmode="lin" valueType="num">
                                      <p:cBhvr>
                                        <p:cTn id="29" dur="2000" fill="hold"/>
                                        <p:tgtEl>
                                          <p:spTgt spid="1027"/>
                                        </p:tgtEl>
                                        <p:attrNameLst>
                                          <p:attrName>ppt_w</p:attrName>
                                        </p:attrNameLst>
                                      </p:cBhvr>
                                      <p:tavLst>
                                        <p:tav tm="0" fmla="#ppt_w*sin(2.5*pi*$)">
                                          <p:val>
                                            <p:fltVal val="0"/>
                                          </p:val>
                                        </p:tav>
                                        <p:tav tm="100000">
                                          <p:val>
                                            <p:fltVal val="1"/>
                                          </p:val>
                                        </p:tav>
                                      </p:tavLst>
                                    </p:anim>
                                    <p:anim calcmode="lin" valueType="num">
                                      <p:cBhvr>
                                        <p:cTn id="30"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70104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1"/>
            <a:ext cx="868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8888" y="5673804"/>
            <a:ext cx="8869737" cy="1107996"/>
          </a:xfrm>
          <a:prstGeom prst="rect">
            <a:avLst/>
          </a:prstGeom>
          <a:noFill/>
        </p:spPr>
        <p:txBody>
          <a:bodyPr wrap="none" lIns="91440" tIns="45720" rIns="91440" bIns="45720">
            <a:spAutoFit/>
          </a:bodyPr>
          <a:lstStyle/>
          <a:p>
            <a:pPr algn="ctr"/>
            <a:r>
              <a:rPr lang="as-IN"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স্যাটেলাইট ও অপটিক্যাল ফাইবার</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 name="Picture 2" descr="C:\Users\Motiar\Desktop\New folder\GPS-satellite-around-Earth-moving-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705600" cy="40100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loud Callout 1"/>
          <p:cNvSpPr/>
          <p:nvPr/>
        </p:nvSpPr>
        <p:spPr>
          <a:xfrm>
            <a:off x="0" y="266700"/>
            <a:ext cx="9753600" cy="6324600"/>
          </a:xfrm>
          <a:prstGeom prst="cloudCallout">
            <a:avLst>
              <a:gd name="adj1" fmla="val 38157"/>
              <a:gd name="adj2" fmla="val 6665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6000" b="1" dirty="0">
              <a:solidFill>
                <a:schemeClr val="bg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8610599"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4939605"/>
            <a:ext cx="8534399" cy="1384995"/>
          </a:xfrm>
          <a:prstGeom prst="rect">
            <a:avLst/>
          </a:prstGeom>
        </p:spPr>
        <p:txBody>
          <a:bodyPr wrap="square">
            <a:spAutoFit/>
          </a:bodyPr>
          <a:lstStyle/>
          <a:p>
            <a:pPr marL="457200" indent="-457200">
              <a:buFont typeface="Wingdings" pitchFamily="2" charset="2"/>
              <a:buChar char="q"/>
            </a:pPr>
            <a:r>
              <a:rPr lang="as-IN" sz="2800" b="1" dirty="0" smtClean="0">
                <a:latin typeface="NikoshBAN" pitchFamily="2" charset="0"/>
                <a:cs typeface="NikoshBAN" pitchFamily="2" charset="0"/>
              </a:rPr>
              <a:t>স্যাটেলাইট</a:t>
            </a:r>
            <a:r>
              <a:rPr lang="en-US" sz="2800" b="1" dirty="0" smtClean="0">
                <a:latin typeface="NikoshBAN" pitchFamily="2" charset="0"/>
                <a:cs typeface="NikoshBAN" pitchFamily="2" charset="0"/>
              </a:rPr>
              <a:t> ও </a:t>
            </a:r>
            <a:r>
              <a:rPr lang="as-IN" sz="2800" b="1" dirty="0">
                <a:latin typeface="NikoshBAN" pitchFamily="2" charset="0"/>
                <a:cs typeface="NikoshBAN" pitchFamily="2" charset="0"/>
              </a:rPr>
              <a:t>অপটিক্যাল ফাইবার </a:t>
            </a:r>
            <a:r>
              <a:rPr lang="as-IN" sz="2800" b="1" dirty="0" smtClean="0">
                <a:latin typeface="NikoshBAN" pitchFamily="2" charset="0"/>
                <a:cs typeface="NikoshBAN" pitchFamily="2" charset="0"/>
              </a:rPr>
              <a:t> </a:t>
            </a:r>
            <a:r>
              <a:rPr lang="as-IN" sz="2800" b="1" dirty="0">
                <a:latin typeface="NikoshBAN" pitchFamily="2" charset="0"/>
                <a:cs typeface="NikoshBAN" pitchFamily="2" charset="0"/>
              </a:rPr>
              <a:t>সম্পর্কে বর্ণনা করতে পারবে;</a:t>
            </a:r>
          </a:p>
          <a:p>
            <a:pPr marL="457200" indent="-457200">
              <a:buFont typeface="Wingdings" pitchFamily="2" charset="2"/>
              <a:buChar char="q"/>
            </a:pPr>
            <a:r>
              <a:rPr lang="as-IN" sz="2800" b="1" dirty="0">
                <a:latin typeface="NikoshBAN" pitchFamily="2" charset="0"/>
                <a:cs typeface="NikoshBAN" pitchFamily="2" charset="0"/>
              </a:rPr>
              <a:t>স্যাটেলাইট এর কাজ করার প্রক্রিয়া বর্ণনা করতে পারবে;</a:t>
            </a:r>
          </a:p>
          <a:p>
            <a:pPr marL="457200" indent="-457200">
              <a:buFont typeface="Wingdings" pitchFamily="2" charset="2"/>
              <a:buChar char="q"/>
            </a:pPr>
            <a:r>
              <a:rPr lang="as-IN" sz="2800" b="1" dirty="0" smtClean="0">
                <a:latin typeface="NikoshBAN" pitchFamily="2" charset="0"/>
                <a:cs typeface="NikoshBAN" pitchFamily="2" charset="0"/>
              </a:rPr>
              <a:t>সাবমেরিন </a:t>
            </a:r>
            <a:r>
              <a:rPr lang="as-IN" sz="2800" b="1" dirty="0">
                <a:latin typeface="NikoshBAN" pitchFamily="2" charset="0"/>
                <a:cs typeface="NikoshBAN" pitchFamily="2" charset="0"/>
              </a:rPr>
              <a:t>ক্যাবল সম্পর্কে বর্ণনা করতে পারবে।</a:t>
            </a:r>
            <a:endParaRPr lang="en-US" sz="2800" b="1" dirty="0">
              <a:latin typeface="NikoshBAN" pitchFamily="2" charset="0"/>
              <a:cs typeface="NikoshBAN"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3058"/>
            <a:ext cx="3810000" cy="2766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53058"/>
            <a:ext cx="3657600" cy="2766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C:\Users\Motiar\Desktop\New folder\397905main_Satellites-xl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6576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2" descr="C:\Users\Motiar\Desktop\New folder\Geostationary-3D-Earth-sidevie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40318" y="1676400"/>
            <a:ext cx="3746481"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3124200" y="381000"/>
            <a:ext cx="2899479"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স্যাটেলাইট</a:t>
            </a:r>
            <a:endParaRPr kumimoji="0" lang="en-US" sz="4800" b="0" i="0" u="none" strike="noStrike" kern="0" cap="none" spc="0" normalizeH="0" baseline="0" noProof="0" dirty="0" smtClean="0">
              <a:ln>
                <a:noFill/>
              </a:ln>
              <a:solidFill>
                <a:sysClr val="windowText" lastClr="000000"/>
              </a:solidFill>
              <a:effectLst/>
              <a:uLnTx/>
              <a:uFillTx/>
              <a:latin typeface="NikoshBAN" pitchFamily="2" charset="0"/>
              <a:cs typeface="NikoshBAN" pitchFamily="2" charset="0"/>
            </a:endParaRPr>
          </a:p>
        </p:txBody>
      </p:sp>
      <p:sp>
        <p:nvSpPr>
          <p:cNvPr id="6" name="Rectangle 5"/>
          <p:cNvSpPr/>
          <p:nvPr/>
        </p:nvSpPr>
        <p:spPr>
          <a:xfrm>
            <a:off x="457200" y="5257359"/>
            <a:ext cx="8229600" cy="991041"/>
          </a:xfrm>
          <a:prstGeom prst="rect">
            <a:avLst/>
          </a:prstGeom>
        </p:spPr>
        <p:txBody>
          <a:bodyPr wrap="square">
            <a:spAutoFit/>
          </a:bodyPr>
          <a:lstStyle/>
          <a:p>
            <a:pPr lvl="0" algn="ctr" fontAlgn="base">
              <a:lnSpc>
                <a:spcPct val="90000"/>
              </a:lnSpc>
              <a:spcBef>
                <a:spcPct val="20000"/>
              </a:spcBef>
              <a:spcAft>
                <a:spcPct val="0"/>
              </a:spcAft>
            </a:pP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পৃথিবীর</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চারপাশে</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মহাকাশে</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ঘুরতে</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থাকা</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কৃত্রিম</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উপগ্রহ</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হল</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স্যাটেলাইট</a:t>
            </a:r>
            <a:r>
              <a:rPr lang="en-US" sz="3200" b="1"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স্যাটেলাইট</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মহাকাশে</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পৃথিবীকে</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প্রদক্ষিণ</a:t>
            </a:r>
            <a:r>
              <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করে</a:t>
            </a:r>
            <a:r>
              <a:rPr lang="en-US" sz="3200" b="1"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00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48156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528887"/>
            <a:ext cx="754697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935037"/>
            <a:ext cx="244475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828800" y="2388776"/>
            <a:ext cx="1714463" cy="1649824"/>
          </a:xfrm>
          <a:prstGeom prst="straightConnector1">
            <a:avLst/>
          </a:prstGeom>
          <a:noFill/>
          <a:ln w="57150" cap="flat" cmpd="sng" algn="ctr">
            <a:solidFill>
              <a:srgbClr val="FF0000"/>
            </a:solidFill>
            <a:prstDash val="dash"/>
            <a:tailEnd type="arrow"/>
          </a:ln>
          <a:effectLst/>
        </p:spPr>
      </p:cxnSp>
      <p:cxnSp>
        <p:nvCxnSpPr>
          <p:cNvPr id="8" name="Straight Arrow Connector 7"/>
          <p:cNvCxnSpPr/>
          <p:nvPr/>
        </p:nvCxnSpPr>
        <p:spPr>
          <a:xfrm flipV="1">
            <a:off x="4038600" y="2401663"/>
            <a:ext cx="304800" cy="3299648"/>
          </a:xfrm>
          <a:prstGeom prst="straightConnector1">
            <a:avLst/>
          </a:prstGeom>
          <a:noFill/>
          <a:ln w="57150" cap="flat" cmpd="sng" algn="ctr">
            <a:solidFill>
              <a:srgbClr val="FF0000"/>
            </a:solidFill>
            <a:prstDash val="dash"/>
            <a:tailEnd type="arrow"/>
          </a:ln>
          <a:effectLst/>
        </p:spPr>
      </p:cxnSp>
      <p:cxnSp>
        <p:nvCxnSpPr>
          <p:cNvPr id="9" name="Straight Arrow Connector 8"/>
          <p:cNvCxnSpPr/>
          <p:nvPr/>
        </p:nvCxnSpPr>
        <p:spPr>
          <a:xfrm flipH="1" flipV="1">
            <a:off x="4686300" y="2401663"/>
            <a:ext cx="2552700" cy="3097624"/>
          </a:xfrm>
          <a:prstGeom prst="straightConnector1">
            <a:avLst/>
          </a:prstGeom>
          <a:noFill/>
          <a:ln w="57150" cap="flat" cmpd="sng" algn="ctr">
            <a:solidFill>
              <a:srgbClr val="FF0000"/>
            </a:solidFill>
            <a:prstDash val="dash"/>
            <a:tailEnd type="arrow"/>
          </a:ln>
          <a:effectLst/>
        </p:spPr>
      </p:cxnSp>
      <p:cxnSp>
        <p:nvCxnSpPr>
          <p:cNvPr id="10" name="Straight Arrow Connector 9"/>
          <p:cNvCxnSpPr/>
          <p:nvPr/>
        </p:nvCxnSpPr>
        <p:spPr>
          <a:xfrm flipH="1">
            <a:off x="2514600" y="2528887"/>
            <a:ext cx="1447800" cy="2741800"/>
          </a:xfrm>
          <a:prstGeom prst="straightConnector1">
            <a:avLst/>
          </a:prstGeom>
          <a:noFill/>
          <a:ln w="57150" cap="flat" cmpd="sng" algn="ctr">
            <a:solidFill>
              <a:srgbClr val="002060"/>
            </a:solidFill>
            <a:prstDash val="sysDash"/>
            <a:tailEnd type="arrow"/>
          </a:ln>
          <a:effectLst/>
        </p:spPr>
      </p:cxnSp>
      <p:cxnSp>
        <p:nvCxnSpPr>
          <p:cNvPr id="11" name="Straight Arrow Connector 10"/>
          <p:cNvCxnSpPr/>
          <p:nvPr/>
        </p:nvCxnSpPr>
        <p:spPr>
          <a:xfrm>
            <a:off x="5029200" y="2401663"/>
            <a:ext cx="2438400" cy="1408337"/>
          </a:xfrm>
          <a:prstGeom prst="straightConnector1">
            <a:avLst/>
          </a:prstGeom>
          <a:noFill/>
          <a:ln w="57150" cap="flat" cmpd="sng" algn="ctr">
            <a:solidFill>
              <a:srgbClr val="002060"/>
            </a:solidFill>
            <a:prstDash val="sysDash"/>
            <a:tailEnd type="arrow"/>
          </a:ln>
          <a:effectLst/>
        </p:spPr>
      </p:cxnSp>
      <p:cxnSp>
        <p:nvCxnSpPr>
          <p:cNvPr id="12" name="Straight Arrow Connector 11"/>
          <p:cNvCxnSpPr/>
          <p:nvPr/>
        </p:nvCxnSpPr>
        <p:spPr>
          <a:xfrm>
            <a:off x="4597878" y="2667000"/>
            <a:ext cx="1447800" cy="2895600"/>
          </a:xfrm>
          <a:prstGeom prst="straightConnector1">
            <a:avLst/>
          </a:prstGeom>
          <a:noFill/>
          <a:ln w="57150" cap="flat" cmpd="sng" algn="ctr">
            <a:solidFill>
              <a:srgbClr val="002060"/>
            </a:solidFill>
            <a:prstDash val="sysDash"/>
            <a:tailEnd type="arrow"/>
          </a:ln>
          <a:effectLst/>
        </p:spPr>
      </p:cxnSp>
      <p:sp>
        <p:nvSpPr>
          <p:cNvPr id="14" name="Rectangle 13"/>
          <p:cNvSpPr/>
          <p:nvPr/>
        </p:nvSpPr>
        <p:spPr>
          <a:xfrm>
            <a:off x="2209800" y="228600"/>
            <a:ext cx="617220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স্যাটেলাইট</a:t>
            </a:r>
            <a:r>
              <a:rPr kumimoji="0" lang="en-US" sz="4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40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যেভাবে</a:t>
            </a:r>
            <a:r>
              <a:rPr kumimoji="0" lang="en-US" sz="4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40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কাজ</a:t>
            </a:r>
            <a:r>
              <a:rPr kumimoji="0" lang="en-US" sz="4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4000" b="1" i="0" u="none" strike="noStrike" kern="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করে</a:t>
            </a:r>
            <a:r>
              <a:rPr kumimoji="0" lang="en-US" sz="4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5" name="Pentagon 4"/>
          <p:cNvSpPr/>
          <p:nvPr/>
        </p:nvSpPr>
        <p:spPr>
          <a:xfrm>
            <a:off x="381000" y="838199"/>
            <a:ext cx="3124200" cy="1447801"/>
          </a:xfrm>
          <a:prstGeom prst="homePlat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as-IN" sz="2400" b="1" dirty="0" smtClean="0">
                <a:solidFill>
                  <a:schemeClr val="bg2">
                    <a:lumMod val="10000"/>
                  </a:schemeClr>
                </a:solidFill>
                <a:effectLst>
                  <a:outerShdw blurRad="38100" dist="38100" dir="2700000" algn="tl">
                    <a:srgbClr val="000000">
                      <a:alpha val="43137"/>
                    </a:srgbClr>
                  </a:outerShdw>
                </a:effectLst>
                <a:latin typeface="NikoshBAN" pitchFamily="2" charset="0"/>
                <a:cs typeface="NikoshBAN" pitchFamily="2" charset="0"/>
              </a:rPr>
              <a:t>জিও </a:t>
            </a:r>
            <a:r>
              <a:rPr lang="as-IN" sz="2400" b="1" dirty="0">
                <a:solidFill>
                  <a:schemeClr val="bg2">
                    <a:lumMod val="10000"/>
                  </a:schemeClr>
                </a:solidFill>
                <a:effectLst>
                  <a:outerShdw blurRad="38100" dist="38100" dir="2700000" algn="tl">
                    <a:srgbClr val="000000">
                      <a:alpha val="43137"/>
                    </a:srgbClr>
                  </a:outerShdw>
                </a:effectLst>
                <a:latin typeface="NikoshBAN" pitchFamily="2" charset="0"/>
                <a:cs typeface="NikoshBAN" pitchFamily="2" charset="0"/>
              </a:rPr>
              <a:t>স্টেশনারির মাধ্যমে পৃথিবীর এক প্রান্ত থেকে অন্য প্রান্তে সিগন্যাল পাঠিয়ে দেয় </a:t>
            </a:r>
            <a:r>
              <a:rPr lang="en-US" sz="2400" b="1" dirty="0">
                <a:solidFill>
                  <a:schemeClr val="bg2">
                    <a:lumMod val="10000"/>
                  </a:schemeClr>
                </a:solidFill>
                <a:effectLst>
                  <a:outerShdw blurRad="38100" dist="38100" dir="2700000" algn="tl">
                    <a:srgbClr val="000000">
                      <a:alpha val="43137"/>
                    </a:srgbClr>
                  </a:outerShdw>
                </a:effectLst>
                <a:latin typeface="NikoshBAN" pitchFamily="2" charset="0"/>
                <a:cs typeface="NikoshBAN" pitchFamily="2" charset="0"/>
              </a:rPr>
              <a:t>।</a:t>
            </a:r>
          </a:p>
          <a:p>
            <a:pPr algn="ct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22" presetClass="entr" presetSubtype="4" repeatCount="indefinite"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par>
                          <p:cTn id="12" fill="hold">
                            <p:stCondLst>
                              <p:cond delay="2000"/>
                            </p:stCondLst>
                            <p:childTnLst>
                              <p:par>
                                <p:cTn id="13" presetID="22" presetClass="entr" presetSubtype="4" repeatCount="indefinite"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000"/>
                                        <p:tgtEl>
                                          <p:spTgt spid="9"/>
                                        </p:tgtEl>
                                      </p:cBhvr>
                                    </p:animEffect>
                                  </p:childTnLst>
                                </p:cTn>
                              </p:par>
                            </p:childTnLst>
                          </p:cTn>
                        </p:par>
                        <p:par>
                          <p:cTn id="16" fill="hold">
                            <p:stCondLst>
                              <p:cond delay="3000"/>
                            </p:stCondLst>
                            <p:childTnLst>
                              <p:par>
                                <p:cTn id="17" presetID="22" presetClass="entr" presetSubtype="1" repeatCount="indefinite"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p:stCondLst>
                              <p:cond delay="4000"/>
                            </p:stCondLst>
                            <p:childTnLst>
                              <p:par>
                                <p:cTn id="21" presetID="22" presetClass="entr" presetSubtype="1" repeatCount="indefinite"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5000"/>
                            </p:stCondLst>
                            <p:childTnLst>
                              <p:par>
                                <p:cTn id="25" presetID="22" presetClass="entr" presetSubtype="1" repeatCount="indefinite"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anim calcmode="lin" valueType="num">
                                      <p:cBhvr>
                                        <p:cTn id="41" dur="2000" fill="hold"/>
                                        <p:tgtEl>
                                          <p:spTgt spid="5"/>
                                        </p:tgtEl>
                                        <p:attrNameLst>
                                          <p:attrName>ppt_w</p:attrName>
                                        </p:attrNameLst>
                                      </p:cBhvr>
                                      <p:tavLst>
                                        <p:tav tm="0" fmla="#ppt_w*sin(2.5*pi*$)">
                                          <p:val>
                                            <p:fltVal val="0"/>
                                          </p:val>
                                        </p:tav>
                                        <p:tav tm="100000">
                                          <p:val>
                                            <p:fltVal val="1"/>
                                          </p:val>
                                        </p:tav>
                                      </p:tavLst>
                                    </p:anim>
                                    <p:anim calcmode="lin" valueType="num">
                                      <p:cBhvr>
                                        <p:cTn id="4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28600" y="-228600"/>
            <a:ext cx="9525000" cy="7239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89916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ILAN UDDIN\Pictures\kk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3810000" cy="33528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4495800"/>
            <a:ext cx="8915400" cy="2246769"/>
          </a:xfrm>
          <a:prstGeom prst="rect">
            <a:avLst/>
          </a:prstGeom>
        </p:spPr>
        <p:txBody>
          <a:bodyPr wrap="square">
            <a:spAutoFit/>
          </a:bodyPr>
          <a:lstStyle/>
          <a:p>
            <a:pPr algn="just"/>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স্যাটেলাইট এমনভাবে পৃথিবীর চতুর্দিকে </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ঘূর্ণা</a:t>
            </a:r>
            <a:r>
              <a:rPr lang="en-US"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মান </a:t>
            </a:r>
            <a:r>
              <a:rPr lang="en-US" sz="2800" b="1" dirty="0" err="1"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হয়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যেমনিভাবে একটি বাদামকে </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সুতা</a:t>
            </a:r>
            <a:r>
              <a:rPr lang="en-US"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বেঁধে দ্রুত ঘোরানো </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যা</a:t>
            </a:r>
            <a:r>
              <a:rPr lang="en-US"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এর গতির সেন্ট্রিফিউগাল বা বহির্মুখীন শক্তি ওকে বাইরের দিকে গতি প্রদান করে কিন্তু পৃথিবীর মধ্যাকর্ষণ শক্তি একে পৃথিবীর আওতার বাইরে যেতে </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দে</a:t>
            </a:r>
            <a:r>
              <a:rPr lang="en-US"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না। </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উভ</a:t>
            </a:r>
            <a:r>
              <a:rPr lang="en-US" sz="2800" b="1" dirty="0" err="1" smtClean="0">
                <a:solidFill>
                  <a:srgbClr val="1C1E21"/>
                </a:solidFill>
                <a:effectLst>
                  <a:outerShdw blurRad="38100" dist="38100" dir="2700000" algn="tl">
                    <a:srgbClr val="000000">
                      <a:alpha val="43137"/>
                    </a:srgbClr>
                  </a:outerShdw>
                </a:effectLst>
                <a:latin typeface="NikoshBAN" pitchFamily="2" charset="0"/>
                <a:cs typeface="NikoshBAN" pitchFamily="2" charset="0"/>
              </a:rPr>
              <a:t>ইয়</a:t>
            </a:r>
            <a:r>
              <a:rPr lang="as-IN" sz="2800" b="1" dirty="0" smtClean="0">
                <a:solidFill>
                  <a:srgbClr val="1C1E21"/>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1C1E21"/>
                </a:solidFill>
                <a:effectLst>
                  <a:outerShdw blurRad="38100" dist="38100" dir="2700000" algn="tl">
                    <a:srgbClr val="000000">
                      <a:alpha val="43137"/>
                    </a:srgbClr>
                  </a:outerShdw>
                </a:effectLst>
                <a:latin typeface="NikoshBAN" pitchFamily="2" charset="0"/>
                <a:cs typeface="NikoshBAN" pitchFamily="2" charset="0"/>
              </a:rPr>
              <a:t>শক্তি স্যাটেলাইটকে ভারসাম্য প্রদান করে এবং সাটেলাইটটি পৃথিবীর চতুর্দিকে প্রদক্ষিণ করে</a:t>
            </a:r>
            <a:r>
              <a:rPr lang="as-IN" sz="2800" b="1" dirty="0">
                <a:solidFill>
                  <a:srgbClr val="1C1E21"/>
                </a:solidFill>
                <a:effectLst>
                  <a:outerShdw blurRad="38100" dist="38100" dir="2700000" algn="tl">
                    <a:srgbClr val="000000">
                      <a:alpha val="43137"/>
                    </a:srgbClr>
                  </a:outerShdw>
                </a:effectLst>
                <a:latin typeface="Helvetica"/>
              </a:rPr>
              <a:t>।</a:t>
            </a:r>
            <a:endParaRPr lang="en-US" sz="28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990600"/>
            <a:ext cx="3733800" cy="33528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28600" y="-228600"/>
            <a:ext cx="9525000" cy="7239000"/>
          </a:xfrm>
          <a:prstGeom prst="frame">
            <a:avLst>
              <a:gd name="adj1" fmla="val 3409"/>
            </a:avLst>
          </a:prstGeom>
          <a:solidFill>
            <a:schemeClr val="accent2">
              <a:lumMod val="7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286000" y="1238071"/>
            <a:ext cx="4572000" cy="646331"/>
          </a:xfrm>
          <a:prstGeom prst="rect">
            <a:avLst/>
          </a:prstGeom>
        </p:spPr>
        <p:txBody>
          <a:bodyPr wrap="square">
            <a:spAutoFit/>
          </a:bodyPr>
          <a:lstStyle/>
          <a:p>
            <a:pPr lvl="0" algn="ctr"/>
            <a:r>
              <a:rPr lang="en-US" sz="3600" b="1" dirty="0" err="1" smtClean="0">
                <a:solidFill>
                  <a:srgbClr val="00B0F0"/>
                </a:solidFill>
                <a:latin typeface="NikoshBAN" pitchFamily="2" charset="0"/>
                <a:cs typeface="NikoshBAN" pitchFamily="2" charset="0"/>
              </a:rPr>
              <a:t>স্যাটেলাইটে</a:t>
            </a:r>
            <a:r>
              <a:rPr lang="en-US" sz="3600" b="1" dirty="0" smtClean="0">
                <a:solidFill>
                  <a:srgbClr val="00B0F0"/>
                </a:solidFill>
                <a:latin typeface="NikoshBAN" pitchFamily="2" charset="0"/>
                <a:cs typeface="NikoshBAN" pitchFamily="2" charset="0"/>
              </a:rPr>
              <a:t> </a:t>
            </a:r>
            <a:r>
              <a:rPr lang="en-US" sz="3600" b="1" dirty="0" err="1">
                <a:solidFill>
                  <a:srgbClr val="00B0F0"/>
                </a:solidFill>
                <a:latin typeface="NikoshBAN" pitchFamily="2" charset="0"/>
                <a:cs typeface="NikoshBAN" pitchFamily="2" charset="0"/>
              </a:rPr>
              <a:t>সমস্যা</a:t>
            </a:r>
            <a:r>
              <a:rPr lang="en-US" sz="3600" b="1" dirty="0">
                <a:solidFill>
                  <a:srgbClr val="00B0F0"/>
                </a:solidFill>
                <a:latin typeface="NikoshBAN" pitchFamily="2" charset="0"/>
                <a:cs typeface="NikoshBAN" pitchFamily="2" charset="0"/>
              </a:rPr>
              <a:t> </a:t>
            </a:r>
          </a:p>
        </p:txBody>
      </p:sp>
      <p:sp>
        <p:nvSpPr>
          <p:cNvPr id="4" name="Rectangle 3"/>
          <p:cNvSpPr/>
          <p:nvPr/>
        </p:nvSpPr>
        <p:spPr>
          <a:xfrm>
            <a:off x="152400" y="4713982"/>
            <a:ext cx="3276600" cy="1077218"/>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3200" b="1" dirty="0" err="1" smtClean="0">
                <a:latin typeface="NikoshBAN" pitchFamily="2" charset="0"/>
                <a:cs typeface="NikoshBAN" pitchFamily="2" charset="0"/>
              </a:rPr>
              <a:t>উঁচুতে</a:t>
            </a:r>
            <a:r>
              <a:rPr lang="en-US" sz="3200" b="1" dirty="0" smtClean="0">
                <a:latin typeface="NikoshBAN" pitchFamily="2" charset="0"/>
                <a:cs typeface="NikoshBAN" pitchFamily="2" charset="0"/>
              </a:rPr>
              <a:t> </a:t>
            </a:r>
            <a:r>
              <a:rPr lang="en-US" sz="3200" b="1" dirty="0" err="1">
                <a:latin typeface="NikoshBAN" pitchFamily="2" charset="0"/>
                <a:cs typeface="NikoshBAN" pitchFamily="2" charset="0"/>
              </a:rPr>
              <a:t>থাকার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বড়</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এন্টিনা</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প্রয়োজন</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5" name="Rectangle 4"/>
          <p:cNvSpPr/>
          <p:nvPr/>
        </p:nvSpPr>
        <p:spPr>
          <a:xfrm>
            <a:off x="4217574" y="4724400"/>
            <a:ext cx="4697826" cy="1077218"/>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3200" b="1" dirty="0" err="1">
                <a:latin typeface="NikoshBAN" pitchFamily="2" charset="0"/>
                <a:cs typeface="NikoshBAN" pitchFamily="2" charset="0"/>
              </a:rPr>
              <a:t>অনেক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দূরত্ব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অতিক্রম</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আসতে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হয়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তাই</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সময়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বেশি</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লাগে</a:t>
            </a:r>
            <a:r>
              <a:rPr lang="en-US" sz="3200" b="1" dirty="0" smtClean="0">
                <a:latin typeface="NikoshBAN" pitchFamily="2" charset="0"/>
                <a:cs typeface="NikoshBAN" pitchFamily="2" charset="0"/>
              </a:rPr>
              <a:t>।</a:t>
            </a:r>
            <a:endParaRPr lang="en-US" sz="3200" b="1" dirty="0"/>
          </a:p>
        </p:txBody>
      </p:sp>
      <p:sp>
        <p:nvSpPr>
          <p:cNvPr id="7" name="Rectangle 6"/>
          <p:cNvSpPr/>
          <p:nvPr/>
        </p:nvSpPr>
        <p:spPr>
          <a:xfrm>
            <a:off x="1525332" y="76200"/>
            <a:ext cx="60933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স্যাটেলাইট</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ব্যবহারে</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সমস্যা</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Down Arrow 8"/>
          <p:cNvSpPr/>
          <p:nvPr/>
        </p:nvSpPr>
        <p:spPr>
          <a:xfrm>
            <a:off x="3581400" y="1960602"/>
            <a:ext cx="1752600" cy="1163598"/>
          </a:xfrm>
          <a:prstGeom prst="downArrow">
            <a:avLst/>
          </a:prstGeom>
          <a:blipFill>
            <a:blip r:embed="rId2"/>
            <a:stretch>
              <a:fillRect/>
            </a:stretch>
          </a:blipFill>
          <a:ln w="57150">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Down Arrow 10"/>
          <p:cNvSpPr/>
          <p:nvPr/>
        </p:nvSpPr>
        <p:spPr>
          <a:xfrm rot="2142849">
            <a:off x="2671410" y="2776330"/>
            <a:ext cx="1142815" cy="1866194"/>
          </a:xfrm>
          <a:prstGeom prst="downArrow">
            <a:avLst/>
          </a:prstGeom>
          <a:blipFill>
            <a:blip r:embed="rId3"/>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9414246">
            <a:off x="5178200" y="2726167"/>
            <a:ext cx="1083774" cy="1857977"/>
          </a:xfrm>
          <a:prstGeom prst="downArrow">
            <a:avLst/>
          </a:prstGeom>
          <a:blipFill>
            <a:blip r:embed="rId3"/>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237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p:bldP spid="9" grpId="0" animBg="1"/>
      <p:bldP spid="11"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436</Words>
  <Application>Microsoft Office PowerPoint</Application>
  <PresentationFormat>On-screen Show (4:3)</PresentationFormat>
  <Paragraphs>67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BINOYPUR</dc:creator>
  <cp:lastModifiedBy>JILAN UDDIN</cp:lastModifiedBy>
  <cp:revision>320</cp:revision>
  <dcterms:created xsi:type="dcterms:W3CDTF">2018-08-18T06:17:31Z</dcterms:created>
  <dcterms:modified xsi:type="dcterms:W3CDTF">2020-07-11T15:54:22Z</dcterms:modified>
</cp:coreProperties>
</file>