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9"/>
  </p:notesMasterIdLst>
  <p:sldIdLst>
    <p:sldId id="293" r:id="rId2"/>
    <p:sldId id="286" r:id="rId3"/>
    <p:sldId id="287" r:id="rId4"/>
    <p:sldId id="281" r:id="rId5"/>
    <p:sldId id="280" r:id="rId6"/>
    <p:sldId id="274" r:id="rId7"/>
    <p:sldId id="256" r:id="rId8"/>
    <p:sldId id="290" r:id="rId9"/>
    <p:sldId id="289" r:id="rId10"/>
    <p:sldId id="291" r:id="rId11"/>
    <p:sldId id="257" r:id="rId12"/>
    <p:sldId id="277" r:id="rId13"/>
    <p:sldId id="260" r:id="rId14"/>
    <p:sldId id="282" r:id="rId15"/>
    <p:sldId id="283" r:id="rId16"/>
    <p:sldId id="288" r:id="rId17"/>
    <p:sldId id="285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956" y="-480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8619-A406-4BEF-AACD-B5964A3F72D8}" type="datetimeFigureOut">
              <a:rPr lang="en-US" smtClean="0"/>
              <a:pPr/>
              <a:t>11-Jul-20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054242-E5BE-485D-BCC9-1A82905BE73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5191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1BAC49-FA4C-403E-8A3B-83AFCB77688F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F2B34A-5DC1-450C-93A4-0724D431201D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30FC68-EF60-4997-BDF4-48F00EEE7D50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55FE7-786A-4CEA-93A7-FDE3F0C045FA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F48BB3-F910-4752-BA30-FECED2B1A010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347F6-798E-46BA-A461-CD3DDAECDC30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746C8-E891-43BA-B5D4-A4051EE11EA5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38D053-392A-43EB-802B-89A4CA29536C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AF350-1DB7-43AE-BC79-5ADA127936B8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FF95E1-84B3-45DA-B82D-63CE58177049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91461A-C014-414F-BC72-6FDB35F7E566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 t="-44000" b="-4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BB114-A420-4946-8F69-B0BBB84D19F0}" type="datetime1">
              <a:rPr lang="en-US" smtClean="0"/>
              <a:pPr/>
              <a:t>11-Jul-20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7D6D3-CD90-4340-A261-2B6311B97D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662" r:id="rId12"/>
  </p:sldLayoutIdLst>
  <p:hf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.xml"/><Relationship Id="rId3" Type="http://schemas.openxmlformats.org/officeDocument/2006/relationships/image" Target="../media/image12.jpeg"/><Relationship Id="rId7" Type="http://schemas.openxmlformats.org/officeDocument/2006/relationships/slide" Target="slide1.xml"/><Relationship Id="rId12" Type="http://schemas.openxmlformats.org/officeDocument/2006/relationships/slide" Target="slide15.xml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5.jpeg"/><Relationship Id="rId11" Type="http://schemas.openxmlformats.org/officeDocument/2006/relationships/slide" Target="slide14.xml"/><Relationship Id="rId5" Type="http://schemas.openxmlformats.org/officeDocument/2006/relationships/image" Target="../media/image14.jpeg"/><Relationship Id="rId10" Type="http://schemas.openxmlformats.org/officeDocument/2006/relationships/slide" Target="slide17.xml"/><Relationship Id="rId4" Type="http://schemas.openxmlformats.org/officeDocument/2006/relationships/image" Target="../media/image13.jpeg"/><Relationship Id="rId9" Type="http://schemas.openxmlformats.org/officeDocument/2006/relationships/slide" Target="slid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4.xml"/><Relationship Id="rId7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7.xml"/><Relationship Id="rId4" Type="http://schemas.openxmlformats.org/officeDocument/2006/relationships/slide" Target="slide5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slide" Target="slide1.xml"/><Relationship Id="rId13" Type="http://schemas.openxmlformats.org/officeDocument/2006/relationships/slide" Target="slide15.xml"/><Relationship Id="rId3" Type="http://schemas.openxmlformats.org/officeDocument/2006/relationships/image" Target="../media/image13.jpeg"/><Relationship Id="rId7" Type="http://schemas.openxmlformats.org/officeDocument/2006/relationships/image" Target="../media/image18.jpeg"/><Relationship Id="rId12" Type="http://schemas.openxmlformats.org/officeDocument/2006/relationships/slide" Target="slide14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11" Type="http://schemas.openxmlformats.org/officeDocument/2006/relationships/slide" Target="slide17.xml"/><Relationship Id="rId5" Type="http://schemas.openxmlformats.org/officeDocument/2006/relationships/image" Target="../media/image15.jpeg"/><Relationship Id="rId10" Type="http://schemas.openxmlformats.org/officeDocument/2006/relationships/slide" Target="slide5.xml"/><Relationship Id="rId4" Type="http://schemas.openxmlformats.org/officeDocument/2006/relationships/image" Target="../media/image14.jpeg"/><Relationship Id="rId9" Type="http://schemas.openxmlformats.org/officeDocument/2006/relationships/slide" Target="slide4.xml"/><Relationship Id="rId14" Type="http://schemas.openxmlformats.org/officeDocument/2006/relationships/slide" Target="slide6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.xml"/><Relationship Id="rId13" Type="http://schemas.openxmlformats.org/officeDocument/2006/relationships/slide" Target="slide6.xml"/><Relationship Id="rId3" Type="http://schemas.openxmlformats.org/officeDocument/2006/relationships/image" Target="../media/image11.jpeg"/><Relationship Id="rId7" Type="http://schemas.openxmlformats.org/officeDocument/2006/relationships/slide" Target="slide1.xml"/><Relationship Id="rId12" Type="http://schemas.openxmlformats.org/officeDocument/2006/relationships/slide" Target="slide15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11" Type="http://schemas.openxmlformats.org/officeDocument/2006/relationships/slide" Target="slide14.xml"/><Relationship Id="rId5" Type="http://schemas.openxmlformats.org/officeDocument/2006/relationships/image" Target="../media/image20.jpeg"/><Relationship Id="rId10" Type="http://schemas.openxmlformats.org/officeDocument/2006/relationships/slide" Target="slide17.xml"/><Relationship Id="rId4" Type="http://schemas.openxmlformats.org/officeDocument/2006/relationships/image" Target="../media/image19.gif"/><Relationship Id="rId9" Type="http://schemas.openxmlformats.org/officeDocument/2006/relationships/slide" Target="slide5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4.xml"/><Relationship Id="rId7" Type="http://schemas.openxmlformats.org/officeDocument/2006/relationships/slide" Target="slide14.xml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17.xml"/><Relationship Id="rId5" Type="http://schemas.openxmlformats.org/officeDocument/2006/relationships/slide" Target="slide11.xml"/><Relationship Id="rId10" Type="http://schemas.openxmlformats.org/officeDocument/2006/relationships/image" Target="../media/image4.jpeg"/><Relationship Id="rId4" Type="http://schemas.openxmlformats.org/officeDocument/2006/relationships/slide" Target="slide5.xml"/><Relationship Id="rId9" Type="http://schemas.openxmlformats.org/officeDocument/2006/relationships/slide" Target="slide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7.xml"/><Relationship Id="rId3" Type="http://schemas.openxmlformats.org/officeDocument/2006/relationships/image" Target="../media/image6.jpeg"/><Relationship Id="rId7" Type="http://schemas.openxmlformats.org/officeDocument/2006/relationships/slide" Target="slide5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11" Type="http://schemas.openxmlformats.org/officeDocument/2006/relationships/slide" Target="slide6.xml"/><Relationship Id="rId5" Type="http://schemas.openxmlformats.org/officeDocument/2006/relationships/slide" Target="slide1.xml"/><Relationship Id="rId10" Type="http://schemas.openxmlformats.org/officeDocument/2006/relationships/slide" Target="slide15.xml"/><Relationship Id="rId4" Type="http://schemas.openxmlformats.org/officeDocument/2006/relationships/image" Target="../media/image7.jpeg"/><Relationship Id="rId9" Type="http://schemas.openxmlformats.org/officeDocument/2006/relationships/slide" Target="slide1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slide" Target="slide4.xml"/><Relationship Id="rId7" Type="http://schemas.openxmlformats.org/officeDocument/2006/relationships/slide" Target="slide6.xml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5.xml"/><Relationship Id="rId5" Type="http://schemas.openxmlformats.org/officeDocument/2006/relationships/slide" Target="slide14.xml"/><Relationship Id="rId10" Type="http://schemas.openxmlformats.org/officeDocument/2006/relationships/image" Target="../media/image10.gif"/><Relationship Id="rId4" Type="http://schemas.openxmlformats.org/officeDocument/2006/relationships/slide" Target="slide5.xml"/><Relationship Id="rId9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image" Target="../media/image13.jpeg"/><Relationship Id="rId7" Type="http://schemas.openxmlformats.org/officeDocument/2006/relationships/slide" Target="slide4.xml"/><Relationship Id="rId12" Type="http://schemas.openxmlformats.org/officeDocument/2006/relationships/slide" Target="slide6.xm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11" Type="http://schemas.openxmlformats.org/officeDocument/2006/relationships/slide" Target="slide15.xml"/><Relationship Id="rId5" Type="http://schemas.openxmlformats.org/officeDocument/2006/relationships/image" Target="../media/image15.jpeg"/><Relationship Id="rId10" Type="http://schemas.openxmlformats.org/officeDocument/2006/relationships/slide" Target="slide14.xml"/><Relationship Id="rId4" Type="http://schemas.openxmlformats.org/officeDocument/2006/relationships/image" Target="../media/image14.jpeg"/><Relationship Id="rId9" Type="http://schemas.openxmlformats.org/officeDocument/2006/relationships/slide" Target="slide1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slide" Target="slide6.xml"/><Relationship Id="rId3" Type="http://schemas.openxmlformats.org/officeDocument/2006/relationships/slide" Target="slide4.xml"/><Relationship Id="rId7" Type="http://schemas.openxmlformats.org/officeDocument/2006/relationships/slide" Target="slide15.xml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5" Type="http://schemas.openxmlformats.org/officeDocument/2006/relationships/slide" Target="slide17.xml"/><Relationship Id="rId4" Type="http://schemas.openxmlformats.org/officeDocument/2006/relationships/slide" Target="slide5.xml"/><Relationship Id="rId9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slide" Target="slide15.xml"/><Relationship Id="rId3" Type="http://schemas.openxmlformats.org/officeDocument/2006/relationships/slide" Target="slide1.xml"/><Relationship Id="rId7" Type="http://schemas.openxmlformats.org/officeDocument/2006/relationships/slide" Target="slide14.xml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7.xml"/><Relationship Id="rId5" Type="http://schemas.openxmlformats.org/officeDocument/2006/relationships/slide" Target="slide5.xml"/><Relationship Id="rId4" Type="http://schemas.openxmlformats.org/officeDocument/2006/relationships/slide" Target="slide4.xml"/><Relationship Id="rId9" Type="http://schemas.openxmlformats.org/officeDocument/2006/relationships/slide" Target="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3"/>
          <p:cNvSpPr/>
          <p:nvPr/>
        </p:nvSpPr>
        <p:spPr>
          <a:xfrm>
            <a:off x="0" y="228600"/>
            <a:ext cx="2209800" cy="21336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2209800" y="228600"/>
            <a:ext cx="2209800" cy="21336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Cloud 5"/>
          <p:cNvSpPr/>
          <p:nvPr/>
        </p:nvSpPr>
        <p:spPr>
          <a:xfrm>
            <a:off x="4419600" y="228600"/>
            <a:ext cx="2209800" cy="21336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Cloud 6"/>
          <p:cNvSpPr/>
          <p:nvPr/>
        </p:nvSpPr>
        <p:spPr>
          <a:xfrm>
            <a:off x="6629400" y="304800"/>
            <a:ext cx="2209800" cy="21336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8" name="Picture 7" descr="seagu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062912" y="152400"/>
            <a:ext cx="1081088" cy="571500"/>
          </a:xfrm>
          <a:prstGeom prst="rect">
            <a:avLst/>
          </a:prstGeom>
        </p:spPr>
      </p:pic>
      <p:pic>
        <p:nvPicPr>
          <p:cNvPr id="9" name="Picture 8" descr="seagu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867400" y="0"/>
            <a:ext cx="1081088" cy="571500"/>
          </a:xfrm>
          <a:prstGeom prst="rect">
            <a:avLst/>
          </a:prstGeom>
        </p:spPr>
      </p:pic>
      <p:pic>
        <p:nvPicPr>
          <p:cNvPr id="10" name="Picture 9" descr="seagu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3657600" y="0"/>
            <a:ext cx="1081088" cy="571500"/>
          </a:xfrm>
          <a:prstGeom prst="rect">
            <a:avLst/>
          </a:prstGeom>
        </p:spPr>
      </p:pic>
      <p:pic>
        <p:nvPicPr>
          <p:cNvPr id="11" name="Picture 10" descr="seagul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1524000" y="152400"/>
            <a:ext cx="1081088" cy="571500"/>
          </a:xfrm>
          <a:prstGeom prst="rect">
            <a:avLst/>
          </a:prstGeom>
        </p:spPr>
      </p:pic>
      <p:sp>
        <p:nvSpPr>
          <p:cNvPr id="12" name="Cloud 11"/>
          <p:cNvSpPr/>
          <p:nvPr/>
        </p:nvSpPr>
        <p:spPr>
          <a:xfrm>
            <a:off x="914400" y="3886200"/>
            <a:ext cx="7391400" cy="2133600"/>
          </a:xfrm>
          <a:prstGeom prst="cloud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13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219200" y="2362200"/>
            <a:ext cx="3048000" cy="1600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4724400" y="2362200"/>
            <a:ext cx="2743200" cy="15240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5400000">
            <a:off x="4000500" y="2781300"/>
            <a:ext cx="1600200" cy="457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rot="16200000" flipH="1">
            <a:off x="3238500" y="2628900"/>
            <a:ext cx="15240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0" y="0"/>
            <a:ext cx="91440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0" y="6856412"/>
            <a:ext cx="91440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5715000" y="3429000"/>
            <a:ext cx="68580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-3428206" y="3428206"/>
            <a:ext cx="6858000" cy="1588"/>
          </a:xfrm>
          <a:prstGeom prst="line">
            <a:avLst/>
          </a:prstGeom>
          <a:ln w="76200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11" descr="thin bar2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63" y="6248399"/>
            <a:ext cx="9144000" cy="58189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10"/>
          <p:cNvSpPr>
            <a:spLocks noChangeArrowheads="1"/>
          </p:cNvSpPr>
          <p:nvPr/>
        </p:nvSpPr>
        <p:spPr bwMode="auto">
          <a:xfrm>
            <a:off x="990600" y="5486400"/>
            <a:ext cx="6471503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2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মেষ টপোলজি </a:t>
            </a:r>
            <a:r>
              <a:rPr kumimoji="0" lang="en-US" sz="32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(Mesh Topology)</a:t>
            </a:r>
            <a:endParaRPr kumimoji="0" lang="en-US" sz="32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b="1" u="sng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IN" sz="5400" b="1" u="sng" kern="1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5400" b="1" u="sng" kern="1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 প্রকার ভেদ</a:t>
            </a:r>
            <a:endParaRPr lang="en-US" sz="5400" b="1" u="sng" kern="1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1600200" y="1246909"/>
            <a:ext cx="4589834" cy="4087091"/>
            <a:chOff x="1981200" y="1743075"/>
            <a:chExt cx="5343525" cy="4657725"/>
          </a:xfrm>
        </p:grpSpPr>
        <p:pic>
          <p:nvPicPr>
            <p:cNvPr id="21" name="Picture 20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0" y="1743075"/>
              <a:ext cx="1152525" cy="1152525"/>
            </a:xfrm>
            <a:prstGeom prst="rect">
              <a:avLst/>
            </a:prstGeom>
          </p:spPr>
        </p:pic>
        <p:pic>
          <p:nvPicPr>
            <p:cNvPr id="25" name="Picture 24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3571875"/>
              <a:ext cx="1152525" cy="1152525"/>
            </a:xfrm>
            <a:prstGeom prst="rect">
              <a:avLst/>
            </a:prstGeom>
          </p:spPr>
        </p:pic>
        <p:pic>
          <p:nvPicPr>
            <p:cNvPr id="26" name="Picture 25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4475" y="5172075"/>
              <a:ext cx="1152525" cy="1152525"/>
            </a:xfrm>
            <a:prstGeom prst="rect">
              <a:avLst/>
            </a:prstGeom>
          </p:spPr>
        </p:pic>
        <p:pic>
          <p:nvPicPr>
            <p:cNvPr id="27" name="Picture 26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3495675"/>
              <a:ext cx="1152525" cy="1152525"/>
            </a:xfrm>
            <a:prstGeom prst="rect">
              <a:avLst/>
            </a:prstGeom>
          </p:spPr>
        </p:pic>
        <p:cxnSp>
          <p:nvCxnSpPr>
            <p:cNvPr id="28" name="Straight Arrow Connector 27"/>
            <p:cNvCxnSpPr/>
            <p:nvPr/>
          </p:nvCxnSpPr>
          <p:spPr>
            <a:xfrm rot="5400000">
              <a:off x="4495800" y="4029075"/>
              <a:ext cx="28956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9" name="Picture 28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325" y="1819275"/>
              <a:ext cx="1152525" cy="1152525"/>
            </a:xfrm>
            <a:prstGeom prst="rect">
              <a:avLst/>
            </a:prstGeom>
          </p:spPr>
        </p:pic>
        <p:pic>
          <p:nvPicPr>
            <p:cNvPr id="33" name="Picture 32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800" y="5248275"/>
              <a:ext cx="1152525" cy="1152525"/>
            </a:xfrm>
            <a:prstGeom prst="rect">
              <a:avLst/>
            </a:prstGeom>
          </p:spPr>
        </p:pic>
        <p:cxnSp>
          <p:nvCxnSpPr>
            <p:cNvPr id="40" name="Straight Arrow Connector 39"/>
            <p:cNvCxnSpPr/>
            <p:nvPr/>
          </p:nvCxnSpPr>
          <p:spPr>
            <a:xfrm rot="16200000" flipH="1">
              <a:off x="2278857" y="4088607"/>
              <a:ext cx="2590800" cy="333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/>
            <p:nvPr/>
          </p:nvCxnSpPr>
          <p:spPr>
            <a:xfrm flipV="1">
              <a:off x="2895600" y="4029075"/>
              <a:ext cx="3657600" cy="76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flipV="1">
              <a:off x="2286000" y="2809875"/>
              <a:ext cx="9906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 rot="16200000" flipH="1">
              <a:off x="6134100" y="2705100"/>
              <a:ext cx="9906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2193132" y="4807744"/>
              <a:ext cx="1438275" cy="94773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5600700" y="4600575"/>
              <a:ext cx="1600200" cy="137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0000" y="2276475"/>
              <a:ext cx="1905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886200" y="6086475"/>
              <a:ext cx="1752600" cy="95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3314700" y="2924175"/>
              <a:ext cx="2743200" cy="2209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16200000" flipH="1">
              <a:off x="3200400" y="3419475"/>
              <a:ext cx="3200400" cy="1981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886200" y="2505075"/>
              <a:ext cx="28194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3886200" y="4257675"/>
              <a:ext cx="26670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2819400" y="2657475"/>
              <a:ext cx="2895600" cy="152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895600" y="4105275"/>
              <a:ext cx="2895600" cy="1905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0" name="Rounded Rectangle 69"/>
          <p:cNvSpPr/>
          <p:nvPr/>
        </p:nvSpPr>
        <p:spPr>
          <a:xfrm>
            <a:off x="7010400" y="1447800"/>
            <a:ext cx="201168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ounded Rectangle 70">
            <a:hlinkClick r:id="rId3" action="ppaction://hlinksldjump"/>
          </p:cNvPr>
          <p:cNvSpPr/>
          <p:nvPr/>
        </p:nvSpPr>
        <p:spPr>
          <a:xfrm>
            <a:off x="7153834" y="2166256"/>
            <a:ext cx="1715845" cy="34314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ounded Rectangle 71">
            <a:hlinkClick r:id="rId4" action="ppaction://hlinksldjump"/>
          </p:cNvPr>
          <p:cNvSpPr/>
          <p:nvPr/>
        </p:nvSpPr>
        <p:spPr>
          <a:xfrm>
            <a:off x="7153834" y="2572656"/>
            <a:ext cx="1715845" cy="330793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Rounded Rectangle 72">
            <a:hlinkClick r:id="rId5" action="ppaction://hlinksldjump"/>
          </p:cNvPr>
          <p:cNvSpPr/>
          <p:nvPr/>
        </p:nvSpPr>
        <p:spPr>
          <a:xfrm>
            <a:off x="7153834" y="2976516"/>
            <a:ext cx="1715845" cy="325575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Rounded Rectangle 73">
            <a:hlinkClick r:id="rId6" action="ppaction://hlinksldjump"/>
          </p:cNvPr>
          <p:cNvSpPr/>
          <p:nvPr/>
        </p:nvSpPr>
        <p:spPr>
          <a:xfrm>
            <a:off x="7153834" y="5004088"/>
            <a:ext cx="1715845" cy="31176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Rounded Rectangle 74">
            <a:hlinkClick r:id="rId7" action="ppaction://hlinksldjump"/>
          </p:cNvPr>
          <p:cNvSpPr/>
          <p:nvPr/>
        </p:nvSpPr>
        <p:spPr>
          <a:xfrm>
            <a:off x="7153834" y="3770830"/>
            <a:ext cx="1715845" cy="310586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Rounded Rectangle 75">
            <a:hlinkClick r:id="rId8" action="ppaction://hlinksldjump"/>
          </p:cNvPr>
          <p:cNvSpPr/>
          <p:nvPr/>
        </p:nvSpPr>
        <p:spPr>
          <a:xfrm>
            <a:off x="7153834" y="4165236"/>
            <a:ext cx="1715845" cy="337147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Rounded Rectangle 76">
            <a:hlinkClick r:id="rId7" action="ppaction://hlinksldjump"/>
          </p:cNvPr>
          <p:cNvSpPr/>
          <p:nvPr/>
        </p:nvSpPr>
        <p:spPr>
          <a:xfrm>
            <a:off x="7153834" y="4591956"/>
            <a:ext cx="1715845" cy="328623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7153834" y="1658256"/>
            <a:ext cx="1715845" cy="40011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Rounded Rectangle 78">
            <a:hlinkClick r:id="rId9" action="ppaction://hlinksldjump"/>
          </p:cNvPr>
          <p:cNvSpPr/>
          <p:nvPr/>
        </p:nvSpPr>
        <p:spPr>
          <a:xfrm>
            <a:off x="7153834" y="3372756"/>
            <a:ext cx="1715845" cy="325575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27809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Saiful PC\Desktop\Scan\ICT-JSC Internet Paper-14\Network\9933e41867b45fa9319fa74db5ac7f33b71d44c8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8493" y="0"/>
            <a:ext cx="3785507" cy="1920486"/>
          </a:xfrm>
          <a:prstGeom prst="rect">
            <a:avLst/>
          </a:prstGeom>
          <a:noFill/>
        </p:spPr>
      </p:pic>
      <p:sp>
        <p:nvSpPr>
          <p:cNvPr id="19" name="WordArt 2"/>
          <p:cNvSpPr>
            <a:spLocks noChangeArrowheads="1" noChangeShapeType="1" noTextEdit="1"/>
          </p:cNvSpPr>
          <p:nvPr/>
        </p:nvSpPr>
        <p:spPr bwMode="auto">
          <a:xfrm>
            <a:off x="457201" y="381000"/>
            <a:ext cx="4267199" cy="6096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 rtl="0"/>
            <a:r>
              <a:rPr lang="bn-IN" sz="600" b="1" kern="10" dirty="0" smtClean="0">
                <a:ln/>
                <a:latin typeface="NikoshBAN" pitchFamily="2" charset="0"/>
                <a:cs typeface="NikoshBAN" pitchFamily="2" charset="0"/>
              </a:rPr>
              <a:t>বাস টপোলজি কি?</a:t>
            </a:r>
            <a:endParaRPr lang="en-US" sz="600" b="1" kern="10" dirty="0">
              <a:ln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1828800" y="1524000"/>
            <a:ext cx="990600" cy="1295400"/>
          </a:xfrm>
          <a:prstGeom prst="roundRect">
            <a:avLst/>
          </a:prstGeom>
          <a:blipFill>
            <a:blip r:embed="rId3"/>
            <a:stretch>
              <a:fillRect/>
            </a:stretch>
          </a:blip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305594" y="1600200"/>
            <a:ext cx="1066800" cy="12954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ounded Rectangle 38"/>
          <p:cNvSpPr/>
          <p:nvPr/>
        </p:nvSpPr>
        <p:spPr>
          <a:xfrm>
            <a:off x="2971800" y="1447800"/>
            <a:ext cx="1295400" cy="1371600"/>
          </a:xfrm>
          <a:prstGeom prst="roundRect">
            <a:avLst/>
          </a:prstGeom>
          <a:blipFill>
            <a:blip r:embed="rId5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5638800" y="1524000"/>
            <a:ext cx="1143000" cy="1371600"/>
          </a:xfrm>
          <a:prstGeom prst="roundRect">
            <a:avLst/>
          </a:prstGeom>
          <a:blipFill>
            <a:blip r:embed="rId6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4496594" y="1600200"/>
            <a:ext cx="1066800" cy="1295400"/>
          </a:xfrm>
          <a:prstGeom prst="roundRect">
            <a:avLst/>
          </a:prstGeom>
          <a:blipFill>
            <a:blip r:embed="rId4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Left-Right Arrow 41"/>
          <p:cNvSpPr/>
          <p:nvPr/>
        </p:nvSpPr>
        <p:spPr>
          <a:xfrm>
            <a:off x="229394" y="3276600"/>
            <a:ext cx="6552406" cy="381000"/>
          </a:xfrm>
          <a:prstGeom prst="left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 rot="5400000">
            <a:off x="534194" y="3048000"/>
            <a:ext cx="60880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2058194" y="3047206"/>
            <a:ext cx="60880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3315097" y="3009503"/>
            <a:ext cx="6850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rot="5400000">
            <a:off x="4724003" y="3047603"/>
            <a:ext cx="608806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rot="5400000">
            <a:off x="5944394" y="3047206"/>
            <a:ext cx="608806" cy="7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/>
          <p:cNvSpPr/>
          <p:nvPr/>
        </p:nvSpPr>
        <p:spPr>
          <a:xfrm>
            <a:off x="609600" y="4114800"/>
            <a:ext cx="8305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bn-IN" sz="3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বাস টপোলজি নেটওয়ার্কে কম্পিউটারগুলো সরাসরি একটি</a:t>
            </a:r>
            <a:r>
              <a:rPr lang="en-US" sz="3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lang="bn-IN" sz="3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ক্যাবলে যুক্ত থাকে। ক্যাবলটি এক প্রান্ত খেকে অপর প্রান্ত বরাবর চলে যায় তাকে বলে বাস।উক্ত বাসে দুই প্রান্তে থাকে টার্মিনেটর। যা ইলেকট্রিক সিগন্যালকে শুনিয়ে দেয়।</a:t>
            </a:r>
            <a:endParaRPr lang="bn-IN" sz="3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Rounded Rectangle 48">
            <a:hlinkClick r:id="rId7" action="ppaction://hlinksldjump"/>
          </p:cNvPr>
          <p:cNvSpPr/>
          <p:nvPr/>
        </p:nvSpPr>
        <p:spPr>
          <a:xfrm>
            <a:off x="747656" y="6198096"/>
            <a:ext cx="1614544" cy="28386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ounded Rectangle 49">
            <a:hlinkClick r:id="rId8" action="ppaction://hlinksldjump"/>
          </p:cNvPr>
          <p:cNvSpPr/>
          <p:nvPr/>
        </p:nvSpPr>
        <p:spPr>
          <a:xfrm>
            <a:off x="2424056" y="6198096"/>
            <a:ext cx="1614544" cy="27364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ounded Rectangle 50">
            <a:hlinkClick r:id="rId9" action="ppaction://hlinksldjump"/>
          </p:cNvPr>
          <p:cNvSpPr/>
          <p:nvPr/>
        </p:nvSpPr>
        <p:spPr>
          <a:xfrm>
            <a:off x="4100456" y="6198096"/>
            <a:ext cx="1614544" cy="2693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ounded Rectangle 51">
            <a:hlinkClick r:id="rId10" action="ppaction://hlinksldjump"/>
          </p:cNvPr>
          <p:cNvSpPr/>
          <p:nvPr/>
        </p:nvSpPr>
        <p:spPr>
          <a:xfrm>
            <a:off x="4191000" y="6502896"/>
            <a:ext cx="1614544" cy="25790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ounded Rectangle 52">
            <a:hlinkClick r:id="rId11" action="ppaction://hlinksldjump"/>
          </p:cNvPr>
          <p:cNvSpPr/>
          <p:nvPr/>
        </p:nvSpPr>
        <p:spPr>
          <a:xfrm>
            <a:off x="7453256" y="6198096"/>
            <a:ext cx="1614544" cy="2569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Rounded Rectangle 53">
            <a:hlinkClick r:id="rId12" action="ppaction://hlinksldjump"/>
          </p:cNvPr>
          <p:cNvSpPr/>
          <p:nvPr/>
        </p:nvSpPr>
        <p:spPr>
          <a:xfrm>
            <a:off x="762000" y="6502896"/>
            <a:ext cx="1614544" cy="278904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ounded Rectangle 54">
            <a:hlinkClick r:id="rId11" action="ppaction://hlinksldjump"/>
          </p:cNvPr>
          <p:cNvSpPr/>
          <p:nvPr/>
        </p:nvSpPr>
        <p:spPr>
          <a:xfrm>
            <a:off x="2438400" y="6502896"/>
            <a:ext cx="1614544" cy="271852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0" y="4889980"/>
            <a:ext cx="45720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Rounded Rectangle 56">
            <a:hlinkClick r:id="rId13" action="ppaction://hlinksldjump"/>
          </p:cNvPr>
          <p:cNvSpPr/>
          <p:nvPr/>
        </p:nvSpPr>
        <p:spPr>
          <a:xfrm>
            <a:off x="5791200" y="6198096"/>
            <a:ext cx="1614544" cy="269331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3" grpId="0" animBg="1"/>
      <p:bldP spid="39" grpId="0" animBg="1"/>
      <p:bldP spid="40" grpId="0" animBg="1"/>
      <p:bldP spid="41" grpId="0" animBg="1"/>
      <p:bldP spid="42" grpId="0" animBg="1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4000" cy="83820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shreeEMJ"/>
              </a:rPr>
              <a:t> </a:t>
            </a:r>
            <a:r>
              <a:rPr lang="bn-IN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shreeEMJ"/>
              </a:rPr>
              <a:t>স্টার টপোলজি </a:t>
            </a: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shreeEMJ"/>
            </a:endParaRPr>
          </a:p>
        </p:txBody>
      </p:sp>
      <p:sp>
        <p:nvSpPr>
          <p:cNvPr id="27" name="Oval 26"/>
          <p:cNvSpPr/>
          <p:nvPr/>
        </p:nvSpPr>
        <p:spPr>
          <a:xfrm>
            <a:off x="2667000" y="2819399"/>
            <a:ext cx="1828800" cy="1676400"/>
          </a:xfrm>
          <a:prstGeom prst="ellipse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সুইজ</a:t>
            </a:r>
            <a:endParaRPr lang="en-US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 flipH="1">
            <a:off x="0" y="2895599"/>
            <a:ext cx="1295400" cy="1524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 flipH="1">
            <a:off x="5562600" y="4648199"/>
            <a:ext cx="1295400" cy="1524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 rot="186424" flipH="1">
            <a:off x="3619717" y="5072573"/>
            <a:ext cx="1250538" cy="1447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5690755" y="2935733"/>
            <a:ext cx="1219200" cy="1447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ounded Rectangle 45"/>
          <p:cNvSpPr/>
          <p:nvPr/>
        </p:nvSpPr>
        <p:spPr>
          <a:xfrm flipH="1">
            <a:off x="3048000" y="1066799"/>
            <a:ext cx="1295400" cy="1143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/>
          <p:cNvSpPr/>
          <p:nvPr/>
        </p:nvSpPr>
        <p:spPr>
          <a:xfrm flipH="1">
            <a:off x="1143000" y="4419599"/>
            <a:ext cx="1295400" cy="15240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ounded Rectangle 47"/>
          <p:cNvSpPr/>
          <p:nvPr/>
        </p:nvSpPr>
        <p:spPr>
          <a:xfrm flipH="1">
            <a:off x="762000" y="1447799"/>
            <a:ext cx="1295400" cy="1447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ounded Rectangle 48"/>
          <p:cNvSpPr/>
          <p:nvPr/>
        </p:nvSpPr>
        <p:spPr>
          <a:xfrm>
            <a:off x="5334000" y="1447799"/>
            <a:ext cx="1219200" cy="1447800"/>
          </a:xfrm>
          <a:prstGeom prst="roundRect">
            <a:avLst/>
          </a:prstGeom>
          <a:blipFill>
            <a:blip r:embed="rId2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0" name="Straight Connector 49"/>
          <p:cNvCxnSpPr>
            <a:endCxn id="27" idx="0"/>
          </p:cNvCxnSpPr>
          <p:nvPr/>
        </p:nvCxnSpPr>
        <p:spPr>
          <a:xfrm rot="5400000">
            <a:off x="3238500" y="2476499"/>
            <a:ext cx="685800" cy="1588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stCxn id="27" idx="3"/>
          </p:cNvCxnSpPr>
          <p:nvPr/>
        </p:nvCxnSpPr>
        <p:spPr>
          <a:xfrm rot="5400000">
            <a:off x="2106659" y="3972437"/>
            <a:ext cx="550305" cy="110602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811588" y="4457699"/>
            <a:ext cx="0" cy="7239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endCxn id="27" idx="6"/>
          </p:cNvCxnSpPr>
          <p:nvPr/>
        </p:nvCxnSpPr>
        <p:spPr>
          <a:xfrm flipH="1" flipV="1">
            <a:off x="4495800" y="3657599"/>
            <a:ext cx="1447800" cy="190501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rot="10800000" flipV="1">
            <a:off x="4419600" y="2666999"/>
            <a:ext cx="1295400" cy="6858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 rot="10800000">
            <a:off x="4419600" y="4038599"/>
            <a:ext cx="1219200" cy="7620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rot="10800000" flipV="1">
            <a:off x="1066800" y="3733799"/>
            <a:ext cx="1563222" cy="22860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rot="10800000">
            <a:off x="1676400" y="2590799"/>
            <a:ext cx="1258422" cy="457200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ounded Rectangle 33"/>
          <p:cNvSpPr/>
          <p:nvPr/>
        </p:nvSpPr>
        <p:spPr>
          <a:xfrm>
            <a:off x="7239000" y="1524000"/>
            <a:ext cx="182880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>
            <a:hlinkClick r:id="rId3" action="ppaction://hlinksldjump"/>
          </p:cNvPr>
          <p:cNvSpPr/>
          <p:nvPr/>
        </p:nvSpPr>
        <p:spPr>
          <a:xfrm>
            <a:off x="7400364" y="2267856"/>
            <a:ext cx="1559860" cy="343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Rounded Rectangle 35">
            <a:hlinkClick r:id="rId4" action="ppaction://hlinksldjump"/>
          </p:cNvPr>
          <p:cNvSpPr/>
          <p:nvPr/>
        </p:nvSpPr>
        <p:spPr>
          <a:xfrm>
            <a:off x="7400364" y="2664096"/>
            <a:ext cx="1559860" cy="3307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>
            <a:hlinkClick r:id="rId5" action="ppaction://hlinksldjump"/>
          </p:cNvPr>
          <p:cNvSpPr/>
          <p:nvPr/>
        </p:nvSpPr>
        <p:spPr>
          <a:xfrm>
            <a:off x="7400364" y="3045096"/>
            <a:ext cx="1559860" cy="3255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>
            <a:hlinkClick r:id="rId6" action="ppaction://hlinksldjump"/>
          </p:cNvPr>
          <p:cNvSpPr/>
          <p:nvPr/>
        </p:nvSpPr>
        <p:spPr>
          <a:xfrm>
            <a:off x="7400364" y="4965336"/>
            <a:ext cx="1559860" cy="3117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7" action="ppaction://hlinksldjump"/>
          </p:cNvPr>
          <p:cNvSpPr/>
          <p:nvPr/>
        </p:nvSpPr>
        <p:spPr>
          <a:xfrm>
            <a:off x="7400364" y="3786070"/>
            <a:ext cx="1559860" cy="3563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Rounded Rectangle 67">
            <a:hlinkClick r:id="rId8" action="ppaction://hlinksldjump"/>
          </p:cNvPr>
          <p:cNvSpPr/>
          <p:nvPr/>
        </p:nvSpPr>
        <p:spPr>
          <a:xfrm>
            <a:off x="7400364" y="4188096"/>
            <a:ext cx="1559860" cy="3371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Rounded Rectangle 68">
            <a:hlinkClick r:id="rId7" action="ppaction://hlinksldjump"/>
          </p:cNvPr>
          <p:cNvSpPr/>
          <p:nvPr/>
        </p:nvSpPr>
        <p:spPr>
          <a:xfrm>
            <a:off x="7400364" y="4569096"/>
            <a:ext cx="1559860" cy="328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7400364" y="1734456"/>
            <a:ext cx="155986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Rounded Rectangle 70">
            <a:hlinkClick r:id="rId9" action="ppaction://hlinksldjump"/>
          </p:cNvPr>
          <p:cNvSpPr/>
          <p:nvPr/>
        </p:nvSpPr>
        <p:spPr>
          <a:xfrm>
            <a:off x="7400364" y="3410856"/>
            <a:ext cx="1559860" cy="3255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827193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gallery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2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5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8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4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7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80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1482759"/>
            <a:ext cx="69342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7850" indent="-577850" algn="just"/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en-US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একটি </a:t>
            </a:r>
            <a:r>
              <a:rPr lang="bn-IN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কেন্দ্রীয় কম্পিউটারের সাথে যুক্ত হয়ে কম্পিউটার গুলো যে নেটওয়ার্ক তৈরী করে তাকে স্টার টপোলজি বলে।</a:t>
            </a:r>
            <a:endParaRPr lang="en-US" sz="35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3634389"/>
            <a:ext cx="7086600" cy="17081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90563" indent="-690563" algn="just"/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◊</a:t>
            </a:r>
            <a:r>
              <a:rPr lang="en-US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</a:t>
            </a:r>
            <a:r>
              <a:rPr lang="en-US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যুক্ত </a:t>
            </a:r>
            <a:r>
              <a:rPr lang="bn-IN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কম্পিউটারগুলো কেন্দ্রীয় কম্পিউটারের মাধ্যমে অন্য কম্পিউটারের সাথে </a:t>
            </a:r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তথ্য</a:t>
            </a:r>
            <a:r>
              <a:rPr lang="en-US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আদান </a:t>
            </a:r>
            <a:r>
              <a:rPr lang="bn-IN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প্রদান করে।</a:t>
            </a:r>
            <a:endParaRPr lang="en-US" sz="35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WordArt 2"/>
          <p:cNvSpPr>
            <a:spLocks noChangeArrowheads="1" noChangeShapeType="1" noTextEdit="1"/>
          </p:cNvSpPr>
          <p:nvPr/>
        </p:nvSpPr>
        <p:spPr bwMode="auto">
          <a:xfrm>
            <a:off x="0" y="0"/>
            <a:ext cx="9143999" cy="102690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rtl="0"/>
            <a:r>
              <a:rPr lang="en-US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shreeEMJ"/>
              </a:rPr>
              <a:t> </a:t>
            </a:r>
            <a:r>
              <a:rPr lang="bn-IN" sz="36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shreeEMJ"/>
              </a:rPr>
              <a:t>স্টার টপোলজি </a:t>
            </a:r>
            <a:endParaRPr lang="en-US" sz="36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SushreeEMJ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239000" y="1524000"/>
            <a:ext cx="182880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>
            <a:hlinkClick r:id="rId2" action="ppaction://hlinksldjump"/>
          </p:cNvPr>
          <p:cNvSpPr/>
          <p:nvPr/>
        </p:nvSpPr>
        <p:spPr>
          <a:xfrm>
            <a:off x="7400364" y="2267856"/>
            <a:ext cx="1559860" cy="343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ounded Rectangle 26">
            <a:hlinkClick r:id="rId3" action="ppaction://hlinksldjump"/>
          </p:cNvPr>
          <p:cNvSpPr/>
          <p:nvPr/>
        </p:nvSpPr>
        <p:spPr>
          <a:xfrm>
            <a:off x="7400364" y="2664096"/>
            <a:ext cx="1559860" cy="3307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Rounded Rectangle 27">
            <a:hlinkClick r:id="rId4" action="ppaction://hlinksldjump"/>
          </p:cNvPr>
          <p:cNvSpPr/>
          <p:nvPr/>
        </p:nvSpPr>
        <p:spPr>
          <a:xfrm>
            <a:off x="7400364" y="3045096"/>
            <a:ext cx="1559860" cy="3255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9" name="Rounded Rectangle 28">
            <a:hlinkClick r:id="rId5" action="ppaction://hlinksldjump"/>
          </p:cNvPr>
          <p:cNvSpPr/>
          <p:nvPr/>
        </p:nvSpPr>
        <p:spPr>
          <a:xfrm>
            <a:off x="7400364" y="4965336"/>
            <a:ext cx="1559860" cy="3117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>
            <a:hlinkClick r:id="rId6" action="ppaction://hlinksldjump"/>
          </p:cNvPr>
          <p:cNvSpPr/>
          <p:nvPr/>
        </p:nvSpPr>
        <p:spPr>
          <a:xfrm>
            <a:off x="7400364" y="3786070"/>
            <a:ext cx="1559860" cy="3563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>
            <a:hlinkClick r:id="rId7" action="ppaction://hlinksldjump"/>
          </p:cNvPr>
          <p:cNvSpPr/>
          <p:nvPr/>
        </p:nvSpPr>
        <p:spPr>
          <a:xfrm>
            <a:off x="7400364" y="4188096"/>
            <a:ext cx="1559860" cy="3371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>
            <a:hlinkClick r:id="rId6" action="ppaction://hlinksldjump"/>
          </p:cNvPr>
          <p:cNvSpPr/>
          <p:nvPr/>
        </p:nvSpPr>
        <p:spPr>
          <a:xfrm>
            <a:off x="7400364" y="4569096"/>
            <a:ext cx="1559860" cy="328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400364" y="1734456"/>
            <a:ext cx="155986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>
            <a:hlinkClick r:id="rId8" action="ppaction://hlinksldjump"/>
          </p:cNvPr>
          <p:cNvSpPr/>
          <p:nvPr/>
        </p:nvSpPr>
        <p:spPr>
          <a:xfrm>
            <a:off x="7400364" y="3410856"/>
            <a:ext cx="1559860" cy="3255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41031" y="2221925"/>
            <a:ext cx="780756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kern="10" dirty="0" smtClean="0">
                <a:ln w="1905"/>
                <a:latin typeface="NikoshBAN" pitchFamily="2" charset="0"/>
                <a:cs typeface="NikoshBAN" pitchFamily="2" charset="0"/>
              </a:rPr>
              <a:t>কাজ ১নং :</a:t>
            </a:r>
          </a:p>
          <a:p>
            <a:endParaRPr lang="bn-BD" sz="3200" kern="10" dirty="0">
              <a:ln w="1905"/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kern="10" dirty="0" smtClean="0">
                <a:ln w="1905"/>
                <a:latin typeface="NikoshBAN" pitchFamily="2" charset="0"/>
                <a:cs typeface="NikoshBAN" pitchFamily="2" charset="0"/>
              </a:rPr>
              <a:t> বাস </a:t>
            </a:r>
            <a:r>
              <a:rPr lang="bn-IN" sz="3200" kern="10" dirty="0" smtClean="0">
                <a:ln w="1905"/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3200" kern="10" dirty="0" smtClean="0">
                <a:ln w="1905"/>
                <a:latin typeface="NikoshBAN" pitchFamily="2" charset="0"/>
                <a:cs typeface="NikoshBAN" pitchFamily="2" charset="0"/>
              </a:rPr>
              <a:t> সম্পর্কে আলোচনা কর?</a:t>
            </a:r>
            <a:endParaRPr lang="en-US" sz="3200" dirty="0">
              <a:ln w="1905"/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0" y="3886200"/>
            <a:ext cx="8264769" cy="2431435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bn-BD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NikoshBAN" pitchFamily="2" charset="0"/>
                <a:cs typeface="NikoshBAN" pitchFamily="2" charset="0"/>
              </a:rPr>
              <a:t>কাজ ২নং :</a:t>
            </a:r>
          </a:p>
          <a:p>
            <a:r>
              <a:rPr lang="bn-BD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NikoshBAN" pitchFamily="2" charset="0"/>
                <a:cs typeface="NikoshBAN" pitchFamily="2" charset="0"/>
              </a:rPr>
              <a:t> </a:t>
            </a:r>
          </a:p>
          <a:p>
            <a:endParaRPr lang="bn-BD" sz="32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NikoshBAN" pitchFamily="2" charset="0"/>
              <a:cs typeface="NikoshBAN" pitchFamily="2" charset="0"/>
            </a:endParaRPr>
          </a:p>
          <a:p>
            <a:pPr algn="ctr"/>
            <a:endParaRPr lang="en-US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NikoshBAN" pitchFamily="2" charset="0"/>
                <a:cs typeface="NikoshBAN" pitchFamily="2" charset="0"/>
              </a:rPr>
              <a:t>স্টার টপোলজি</a:t>
            </a:r>
            <a:r>
              <a:rPr lang="bn-BD" sz="32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latin typeface="NikoshBAN" pitchFamily="2" charset="0"/>
                <a:cs typeface="NikoshBAN" pitchFamily="2" charset="0"/>
              </a:rPr>
              <a:t> সম্পর্কে আলোচনা কর?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0" y="228600"/>
            <a:ext cx="3048000" cy="1015663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60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6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286000" y="1828800"/>
            <a:ext cx="3917933" cy="1143000"/>
            <a:chOff x="0" y="1524000"/>
            <a:chExt cx="9144000" cy="2209800"/>
          </a:xfrm>
        </p:grpSpPr>
        <p:sp>
          <p:nvSpPr>
            <p:cNvPr id="28" name="Rounded Rectangle 27"/>
            <p:cNvSpPr/>
            <p:nvPr/>
          </p:nvSpPr>
          <p:spPr>
            <a:xfrm>
              <a:off x="2362200" y="1600200"/>
              <a:ext cx="990600" cy="12954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ounded Rectangle 28"/>
            <p:cNvSpPr/>
            <p:nvPr/>
          </p:nvSpPr>
          <p:spPr>
            <a:xfrm>
              <a:off x="762000" y="1676400"/>
              <a:ext cx="1066800" cy="12954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ounded Rectangle 29"/>
            <p:cNvSpPr/>
            <p:nvPr/>
          </p:nvSpPr>
          <p:spPr>
            <a:xfrm>
              <a:off x="3505200" y="1524000"/>
              <a:ext cx="1295400" cy="1371600"/>
            </a:xfrm>
            <a:prstGeom prst="roundRect">
              <a:avLst/>
            </a:prstGeom>
            <a:blipFill>
              <a:blip r:embed="rId4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ounded Rectangle 30"/>
            <p:cNvSpPr/>
            <p:nvPr/>
          </p:nvSpPr>
          <p:spPr>
            <a:xfrm>
              <a:off x="6172200" y="1600200"/>
              <a:ext cx="1143000" cy="1371600"/>
            </a:xfrm>
            <a:prstGeom prst="roundRect">
              <a:avLst/>
            </a:prstGeom>
            <a:blipFill>
              <a:blip r:embed="rId5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31"/>
            <p:cNvSpPr/>
            <p:nvPr/>
          </p:nvSpPr>
          <p:spPr>
            <a:xfrm>
              <a:off x="4953000" y="1676400"/>
              <a:ext cx="1066800" cy="12954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Left-Right Arrow 32"/>
            <p:cNvSpPr/>
            <p:nvPr/>
          </p:nvSpPr>
          <p:spPr>
            <a:xfrm>
              <a:off x="0" y="3352800"/>
              <a:ext cx="9144000" cy="381000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ounded Rectangle 33"/>
            <p:cNvSpPr/>
            <p:nvPr/>
          </p:nvSpPr>
          <p:spPr>
            <a:xfrm>
              <a:off x="7620000" y="1752600"/>
              <a:ext cx="990600" cy="12954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5" name="Straight Connector 34"/>
            <p:cNvCxnSpPr/>
            <p:nvPr/>
          </p:nvCxnSpPr>
          <p:spPr>
            <a:xfrm rot="5400000">
              <a:off x="1067594" y="3124200"/>
              <a:ext cx="6088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591594" y="3123406"/>
              <a:ext cx="6088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3848497" y="3085703"/>
              <a:ext cx="6850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5257403" y="3123803"/>
              <a:ext cx="6088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6477794" y="3123406"/>
              <a:ext cx="6088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7848600" y="3200400"/>
              <a:ext cx="457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" name="Group 49"/>
          <p:cNvGrpSpPr/>
          <p:nvPr/>
        </p:nvGrpSpPr>
        <p:grpSpPr>
          <a:xfrm>
            <a:off x="2971800" y="3733800"/>
            <a:ext cx="2610575" cy="1828800"/>
            <a:chOff x="838200" y="1371600"/>
            <a:chExt cx="7391400" cy="5453574"/>
          </a:xfrm>
        </p:grpSpPr>
        <p:sp>
          <p:nvSpPr>
            <p:cNvPr id="61" name="Oval 60"/>
            <p:cNvSpPr/>
            <p:nvPr/>
          </p:nvSpPr>
          <p:spPr>
            <a:xfrm>
              <a:off x="3505200" y="3124200"/>
              <a:ext cx="1828800" cy="16764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1100" b="1" dirty="0" smtClean="0">
                  <a:ln w="1905"/>
                  <a:solidFill>
                    <a:srgbClr val="FFC000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NikoshBAN" pitchFamily="2" charset="0"/>
                  <a:cs typeface="NikoshBAN" pitchFamily="2" charset="0"/>
                </a:rPr>
                <a:t>সুইজ</a:t>
              </a:r>
              <a:endParaRPr lang="en-US" sz="11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62" name="Rounded Rectangle 61"/>
            <p:cNvSpPr/>
            <p:nvPr/>
          </p:nvSpPr>
          <p:spPr>
            <a:xfrm flipH="1">
              <a:off x="838200" y="3200400"/>
              <a:ext cx="1295400" cy="1524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Rounded Rectangle 62"/>
            <p:cNvSpPr/>
            <p:nvPr/>
          </p:nvSpPr>
          <p:spPr>
            <a:xfrm flipH="1">
              <a:off x="6400800" y="4953000"/>
              <a:ext cx="1295400" cy="1524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Rounded Rectangle 63"/>
            <p:cNvSpPr/>
            <p:nvPr/>
          </p:nvSpPr>
          <p:spPr>
            <a:xfrm rot="186424" flipH="1">
              <a:off x="4153117" y="5377374"/>
              <a:ext cx="1250538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Rounded Rectangle 64"/>
            <p:cNvSpPr/>
            <p:nvPr/>
          </p:nvSpPr>
          <p:spPr>
            <a:xfrm>
              <a:off x="7010400" y="3200400"/>
              <a:ext cx="1219200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Rounded Rectangle 65"/>
            <p:cNvSpPr/>
            <p:nvPr/>
          </p:nvSpPr>
          <p:spPr>
            <a:xfrm flipH="1">
              <a:off x="3886200" y="1371600"/>
              <a:ext cx="1295400" cy="1143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ed Rectangle 66"/>
            <p:cNvSpPr/>
            <p:nvPr/>
          </p:nvSpPr>
          <p:spPr>
            <a:xfrm flipH="1">
              <a:off x="1981200" y="4724400"/>
              <a:ext cx="1295400" cy="15240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ed Rectangle 67"/>
            <p:cNvSpPr/>
            <p:nvPr/>
          </p:nvSpPr>
          <p:spPr>
            <a:xfrm flipH="1">
              <a:off x="1600200" y="1752600"/>
              <a:ext cx="1295400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ed Rectangle 68"/>
            <p:cNvSpPr/>
            <p:nvPr/>
          </p:nvSpPr>
          <p:spPr>
            <a:xfrm>
              <a:off x="6172200" y="1752600"/>
              <a:ext cx="1219200" cy="1447800"/>
            </a:xfrm>
            <a:prstGeom prst="roundRect">
              <a:avLst/>
            </a:prstGeom>
            <a:blipFill>
              <a:blip r:embed="rId6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/>
            <p:cNvCxnSpPr>
              <a:endCxn id="61" idx="0"/>
            </p:cNvCxnSpPr>
            <p:nvPr/>
          </p:nvCxnSpPr>
          <p:spPr>
            <a:xfrm rot="5400000">
              <a:off x="4076700" y="27813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>
              <a:stCxn id="61" idx="3"/>
            </p:cNvCxnSpPr>
            <p:nvPr/>
          </p:nvCxnSpPr>
          <p:spPr>
            <a:xfrm rot="5400000">
              <a:off x="2944859" y="4277238"/>
              <a:ext cx="550305" cy="110602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61" idx="4"/>
            </p:cNvCxnSpPr>
            <p:nvPr/>
          </p:nvCxnSpPr>
          <p:spPr>
            <a:xfrm rot="5400000">
              <a:off x="4076700" y="51435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>
              <a:endCxn id="61" idx="6"/>
            </p:cNvCxnSpPr>
            <p:nvPr/>
          </p:nvCxnSpPr>
          <p:spPr>
            <a:xfrm rot="10800000">
              <a:off x="5334000" y="3962400"/>
              <a:ext cx="1905000" cy="304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0800000" flipV="1">
              <a:off x="5257800" y="2971800"/>
              <a:ext cx="1295400" cy="685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0800000">
              <a:off x="5257800" y="4343400"/>
              <a:ext cx="1219200" cy="7620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0800000" flipV="1">
              <a:off x="1905000" y="4038600"/>
              <a:ext cx="1563222" cy="2286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10800000">
              <a:off x="2514600" y="2895600"/>
              <a:ext cx="1258422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075" name="Picture 3" descr="G:\2014 All Photo\High School\Life Skill Development Training---------11-05-2014\DSC06206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096000" y="0"/>
            <a:ext cx="3048000" cy="228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5" name="Rounded Rectangle 54">
            <a:hlinkClick r:id="rId8" action="ppaction://hlinksldjump"/>
          </p:cNvPr>
          <p:cNvSpPr/>
          <p:nvPr/>
        </p:nvSpPr>
        <p:spPr>
          <a:xfrm>
            <a:off x="747656" y="6198096"/>
            <a:ext cx="1614544" cy="28386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Rounded Rectangle 55">
            <a:hlinkClick r:id="rId9" action="ppaction://hlinksldjump"/>
          </p:cNvPr>
          <p:cNvSpPr/>
          <p:nvPr/>
        </p:nvSpPr>
        <p:spPr>
          <a:xfrm>
            <a:off x="2424056" y="6198096"/>
            <a:ext cx="1614544" cy="27364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Rounded Rectangle 57">
            <a:hlinkClick r:id="rId10" action="ppaction://hlinksldjump"/>
          </p:cNvPr>
          <p:cNvSpPr/>
          <p:nvPr/>
        </p:nvSpPr>
        <p:spPr>
          <a:xfrm>
            <a:off x="4100456" y="6198096"/>
            <a:ext cx="1614544" cy="2693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11" action="ppaction://hlinksldjump"/>
          </p:cNvPr>
          <p:cNvSpPr/>
          <p:nvPr/>
        </p:nvSpPr>
        <p:spPr>
          <a:xfrm>
            <a:off x="4191000" y="6502896"/>
            <a:ext cx="1614544" cy="25790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12" action="ppaction://hlinksldjump"/>
          </p:cNvPr>
          <p:cNvSpPr/>
          <p:nvPr/>
        </p:nvSpPr>
        <p:spPr>
          <a:xfrm>
            <a:off x="7453256" y="6198096"/>
            <a:ext cx="1614544" cy="2569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Rounded Rectangle 77">
            <a:hlinkClick r:id="rId13" action="ppaction://hlinksldjump"/>
          </p:cNvPr>
          <p:cNvSpPr/>
          <p:nvPr/>
        </p:nvSpPr>
        <p:spPr>
          <a:xfrm>
            <a:off x="762000" y="6502896"/>
            <a:ext cx="1614544" cy="278904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Rounded Rectangle 78">
            <a:hlinkClick r:id="rId12" action="ppaction://hlinksldjump"/>
          </p:cNvPr>
          <p:cNvSpPr/>
          <p:nvPr/>
        </p:nvSpPr>
        <p:spPr>
          <a:xfrm>
            <a:off x="2438400" y="6502896"/>
            <a:ext cx="1614544" cy="271852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0" y="4889980"/>
            <a:ext cx="45720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Rounded Rectangle 80">
            <a:hlinkClick r:id="rId14" action="ppaction://hlinksldjump"/>
          </p:cNvPr>
          <p:cNvSpPr/>
          <p:nvPr/>
        </p:nvSpPr>
        <p:spPr>
          <a:xfrm>
            <a:off x="5791200" y="6198096"/>
            <a:ext cx="1614544" cy="269331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6190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1"/>
          <p:cNvSpPr/>
          <p:nvPr/>
        </p:nvSpPr>
        <p:spPr>
          <a:xfrm>
            <a:off x="0" y="2667000"/>
            <a:ext cx="3663240" cy="103732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flipH="1">
            <a:off x="3276600" y="4953000"/>
            <a:ext cx="3787141" cy="1037321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0" y="2971800"/>
            <a:ext cx="336502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চিত্রটি কোন টপোলজির?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9" name="Group 58"/>
          <p:cNvGrpSpPr/>
          <p:nvPr/>
        </p:nvGrpSpPr>
        <p:grpSpPr>
          <a:xfrm>
            <a:off x="3810000" y="1905000"/>
            <a:ext cx="2980334" cy="2599988"/>
            <a:chOff x="762000" y="1120214"/>
            <a:chExt cx="5257801" cy="4137587"/>
          </a:xfrm>
        </p:grpSpPr>
        <p:grpSp>
          <p:nvGrpSpPr>
            <p:cNvPr id="60" name="Group 59"/>
            <p:cNvGrpSpPr/>
            <p:nvPr/>
          </p:nvGrpSpPr>
          <p:grpSpPr>
            <a:xfrm>
              <a:off x="762000" y="1120214"/>
              <a:ext cx="5257801" cy="4137587"/>
              <a:chOff x="838199" y="1018825"/>
              <a:chExt cx="7391402" cy="5806358"/>
            </a:xfrm>
          </p:grpSpPr>
          <p:sp>
            <p:nvSpPr>
              <p:cNvPr id="99" name="Rounded Rectangle 98"/>
              <p:cNvSpPr/>
              <p:nvPr/>
            </p:nvSpPr>
            <p:spPr>
              <a:xfrm flipH="1">
                <a:off x="838199" y="3200404"/>
                <a:ext cx="1295400" cy="15240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ed Rectangle 99"/>
              <p:cNvSpPr/>
              <p:nvPr/>
            </p:nvSpPr>
            <p:spPr>
              <a:xfrm flipH="1">
                <a:off x="6400800" y="4953006"/>
                <a:ext cx="1295400" cy="15240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ed Rectangle 100"/>
              <p:cNvSpPr/>
              <p:nvPr/>
            </p:nvSpPr>
            <p:spPr>
              <a:xfrm rot="186424" flipH="1">
                <a:off x="4153117" y="5377381"/>
                <a:ext cx="1250539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ed Rectangle 101"/>
              <p:cNvSpPr/>
              <p:nvPr/>
            </p:nvSpPr>
            <p:spPr>
              <a:xfrm>
                <a:off x="7010400" y="3200405"/>
                <a:ext cx="1219201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ed Rectangle 102"/>
              <p:cNvSpPr/>
              <p:nvPr/>
            </p:nvSpPr>
            <p:spPr>
              <a:xfrm flipH="1">
                <a:off x="3886199" y="1018825"/>
                <a:ext cx="1295399" cy="114300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ed Rectangle 103"/>
              <p:cNvSpPr/>
              <p:nvPr/>
            </p:nvSpPr>
            <p:spPr>
              <a:xfrm flipH="1">
                <a:off x="1981200" y="4724406"/>
                <a:ext cx="1295400" cy="15240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ed Rectangle 104"/>
              <p:cNvSpPr/>
              <p:nvPr/>
            </p:nvSpPr>
            <p:spPr>
              <a:xfrm flipH="1">
                <a:off x="1600199" y="1752602"/>
                <a:ext cx="1295400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ed Rectangle 105"/>
              <p:cNvSpPr/>
              <p:nvPr/>
            </p:nvSpPr>
            <p:spPr>
              <a:xfrm>
                <a:off x="6172200" y="1752602"/>
                <a:ext cx="1219200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1" name="Oval 90"/>
            <p:cNvSpPr/>
            <p:nvPr/>
          </p:nvSpPr>
          <p:spPr>
            <a:xfrm flipH="1" flipV="1">
              <a:off x="1304041" y="1717964"/>
              <a:ext cx="4210064" cy="3125824"/>
            </a:xfrm>
            <a:prstGeom prst="ellipse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>
            <a:off x="381000" y="4343400"/>
            <a:ext cx="2590800" cy="2204641"/>
            <a:chOff x="1981200" y="1743075"/>
            <a:chExt cx="5343525" cy="4657725"/>
          </a:xfrm>
        </p:grpSpPr>
        <p:pic>
          <p:nvPicPr>
            <p:cNvPr id="108" name="Picture 107" descr="digital comput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34000" y="1743075"/>
              <a:ext cx="1152525" cy="1152525"/>
            </a:xfrm>
            <a:prstGeom prst="rect">
              <a:avLst/>
            </a:prstGeom>
          </p:spPr>
        </p:pic>
        <p:pic>
          <p:nvPicPr>
            <p:cNvPr id="109" name="Picture 108" descr="digital comput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981200" y="3571875"/>
              <a:ext cx="1152525" cy="1152525"/>
            </a:xfrm>
            <a:prstGeom prst="rect">
              <a:avLst/>
            </a:prstGeom>
          </p:spPr>
        </p:pic>
        <p:pic>
          <p:nvPicPr>
            <p:cNvPr id="110" name="Picture 109" descr="digital comput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324475" y="5172075"/>
              <a:ext cx="1152525" cy="1152525"/>
            </a:xfrm>
            <a:prstGeom prst="rect">
              <a:avLst/>
            </a:prstGeom>
          </p:spPr>
        </p:pic>
        <p:pic>
          <p:nvPicPr>
            <p:cNvPr id="111" name="Picture 110" descr="digital comput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2200" y="3495675"/>
              <a:ext cx="1152525" cy="1152525"/>
            </a:xfrm>
            <a:prstGeom prst="rect">
              <a:avLst/>
            </a:prstGeom>
          </p:spPr>
        </p:pic>
        <p:cxnSp>
          <p:nvCxnSpPr>
            <p:cNvPr id="112" name="Straight Arrow Connector 111"/>
            <p:cNvCxnSpPr/>
            <p:nvPr/>
          </p:nvCxnSpPr>
          <p:spPr>
            <a:xfrm rot="5400000">
              <a:off x="4495800" y="4029075"/>
              <a:ext cx="28956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13" name="Picture 112" descr="digital comput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81325" y="1819275"/>
              <a:ext cx="1152525" cy="1152525"/>
            </a:xfrm>
            <a:prstGeom prst="rect">
              <a:avLst/>
            </a:prstGeom>
          </p:spPr>
        </p:pic>
        <p:pic>
          <p:nvPicPr>
            <p:cNvPr id="114" name="Picture 113" descr="digital computer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971800" y="5248275"/>
              <a:ext cx="1152525" cy="1152525"/>
            </a:xfrm>
            <a:prstGeom prst="rect">
              <a:avLst/>
            </a:prstGeom>
          </p:spPr>
        </p:pic>
        <p:cxnSp>
          <p:nvCxnSpPr>
            <p:cNvPr id="115" name="Straight Arrow Connector 114"/>
            <p:cNvCxnSpPr/>
            <p:nvPr/>
          </p:nvCxnSpPr>
          <p:spPr>
            <a:xfrm rot="16200000" flipH="1">
              <a:off x="2278857" y="4088607"/>
              <a:ext cx="2590800" cy="333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Arrow Connector 115"/>
            <p:cNvCxnSpPr/>
            <p:nvPr/>
          </p:nvCxnSpPr>
          <p:spPr>
            <a:xfrm flipV="1">
              <a:off x="2895600" y="4029075"/>
              <a:ext cx="3657600" cy="76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Arrow Connector 116"/>
            <p:cNvCxnSpPr/>
            <p:nvPr/>
          </p:nvCxnSpPr>
          <p:spPr>
            <a:xfrm flipV="1">
              <a:off x="2286000" y="2809875"/>
              <a:ext cx="9906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Arrow Connector 117"/>
            <p:cNvCxnSpPr/>
            <p:nvPr/>
          </p:nvCxnSpPr>
          <p:spPr>
            <a:xfrm rot="16200000" flipH="1">
              <a:off x="6134100" y="2705100"/>
              <a:ext cx="9906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Arrow Connector 118"/>
            <p:cNvCxnSpPr/>
            <p:nvPr/>
          </p:nvCxnSpPr>
          <p:spPr>
            <a:xfrm rot="16200000" flipH="1">
              <a:off x="2193132" y="4807744"/>
              <a:ext cx="1438275" cy="94773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Arrow Connector 119"/>
            <p:cNvCxnSpPr/>
            <p:nvPr/>
          </p:nvCxnSpPr>
          <p:spPr>
            <a:xfrm rot="5400000" flipH="1" flipV="1">
              <a:off x="5600700" y="4600575"/>
              <a:ext cx="1600200" cy="137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Arrow Connector 120"/>
            <p:cNvCxnSpPr/>
            <p:nvPr/>
          </p:nvCxnSpPr>
          <p:spPr>
            <a:xfrm>
              <a:off x="3810000" y="2276475"/>
              <a:ext cx="1905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2" name="Straight Arrow Connector 121"/>
            <p:cNvCxnSpPr/>
            <p:nvPr/>
          </p:nvCxnSpPr>
          <p:spPr>
            <a:xfrm>
              <a:off x="3886200" y="6086475"/>
              <a:ext cx="1752600" cy="95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3" name="Straight Arrow Connector 122"/>
            <p:cNvCxnSpPr/>
            <p:nvPr/>
          </p:nvCxnSpPr>
          <p:spPr>
            <a:xfrm rot="5400000" flipH="1" flipV="1">
              <a:off x="3314700" y="2924175"/>
              <a:ext cx="2743200" cy="2209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Straight Arrow Connector 123"/>
            <p:cNvCxnSpPr/>
            <p:nvPr/>
          </p:nvCxnSpPr>
          <p:spPr>
            <a:xfrm rot="16200000" flipH="1">
              <a:off x="3200400" y="3419475"/>
              <a:ext cx="3200400" cy="1981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Straight Arrow Connector 124"/>
            <p:cNvCxnSpPr/>
            <p:nvPr/>
          </p:nvCxnSpPr>
          <p:spPr>
            <a:xfrm>
              <a:off x="3886200" y="2505075"/>
              <a:ext cx="28194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6" name="Straight Arrow Connector 125"/>
            <p:cNvCxnSpPr/>
            <p:nvPr/>
          </p:nvCxnSpPr>
          <p:spPr>
            <a:xfrm flipV="1">
              <a:off x="3886200" y="4257675"/>
              <a:ext cx="26670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7" name="Straight Arrow Connector 126"/>
            <p:cNvCxnSpPr/>
            <p:nvPr/>
          </p:nvCxnSpPr>
          <p:spPr>
            <a:xfrm flipV="1">
              <a:off x="2819400" y="2657475"/>
              <a:ext cx="2895600" cy="152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8" name="Straight Arrow Connector 127"/>
            <p:cNvCxnSpPr/>
            <p:nvPr/>
          </p:nvCxnSpPr>
          <p:spPr>
            <a:xfrm>
              <a:off x="2895600" y="4105275"/>
              <a:ext cx="2895600" cy="1905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9" name="TextBox 128"/>
          <p:cNvSpPr txBox="1"/>
          <p:nvPr/>
        </p:nvSpPr>
        <p:spPr>
          <a:xfrm>
            <a:off x="3799707" y="5234724"/>
            <a:ext cx="3264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চিত্রটি কোন টপোলজির?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3124200" y="381000"/>
            <a:ext cx="3886200" cy="1226640"/>
            <a:chOff x="1338309" y="1075881"/>
            <a:chExt cx="5867400" cy="1295400"/>
          </a:xfrm>
        </p:grpSpPr>
        <p:grpSp>
          <p:nvGrpSpPr>
            <p:cNvPr id="67" name="Group 66"/>
            <p:cNvGrpSpPr/>
            <p:nvPr/>
          </p:nvGrpSpPr>
          <p:grpSpPr>
            <a:xfrm>
              <a:off x="1338309" y="1075881"/>
              <a:ext cx="5867400" cy="1295400"/>
              <a:chOff x="1371600" y="1371600"/>
              <a:chExt cx="6453882" cy="1989517"/>
            </a:xfrm>
          </p:grpSpPr>
          <p:pic>
            <p:nvPicPr>
              <p:cNvPr id="69" name="Picture 3" descr="C:\Documents and Settings\Lab 47\My Documents\My Pictures\New Folder (2)\Teacher_4.gif"/>
              <p:cNvPicPr>
                <a:picLocks noChangeAspect="1" noChangeArrowheads="1" noCrop="1"/>
              </p:cNvPicPr>
              <p:nvPr/>
            </p:nvPicPr>
            <p:blipFill>
              <a:blip r:embed="rId4"/>
              <a:srcRect/>
              <a:stretch>
                <a:fillRect/>
              </a:stretch>
            </p:blipFill>
            <p:spPr bwMode="auto">
              <a:xfrm>
                <a:off x="3880610" y="1447800"/>
                <a:ext cx="1074800" cy="1827160"/>
              </a:xfrm>
              <a:prstGeom prst="rect">
                <a:avLst/>
              </a:prstGeom>
              <a:noFill/>
            </p:spPr>
          </p:pic>
          <p:pic>
            <p:nvPicPr>
              <p:cNvPr id="70" name="Picture 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71210" y="1371600"/>
                <a:ext cx="2954272" cy="1989517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  <a:scene3d>
                <a:camera prst="perspectiveHeroicExtremeLeftFacing"/>
                <a:lightRig rig="threePt" dir="t"/>
              </a:scene3d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71" name="Picture 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371600" y="1447800"/>
                <a:ext cx="2432810" cy="1725121"/>
              </a:xfrm>
              <a:prstGeom prst="rect">
                <a:avLst/>
              </a:prstGeom>
              <a:ln>
                <a:noFill/>
              </a:ln>
              <a:effectLst>
                <a:softEdge rad="112500"/>
              </a:effectLst>
              <a:scene3d>
                <a:camera prst="isometricOffAxis1Right"/>
                <a:lightRig rig="threePt" dir="t"/>
              </a:scene3d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cxnSp>
          <p:nvCxnSpPr>
            <p:cNvPr id="68" name="Straight Connector 67"/>
            <p:cNvCxnSpPr/>
            <p:nvPr/>
          </p:nvCxnSpPr>
          <p:spPr>
            <a:xfrm>
              <a:off x="2379373" y="2362200"/>
              <a:ext cx="3411827" cy="9081"/>
            </a:xfrm>
            <a:prstGeom prst="line">
              <a:avLst/>
            </a:prstGeom>
            <a:ln/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72" name="TextBox 71"/>
          <p:cNvSpPr txBox="1"/>
          <p:nvPr/>
        </p:nvSpPr>
        <p:spPr>
          <a:xfrm>
            <a:off x="0" y="533400"/>
            <a:ext cx="2819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4000" b="1" spc="150" dirty="0" smtClean="0">
                <a:ln w="11430"/>
                <a:effectLst>
                  <a:glow rad="101600">
                    <a:srgbClr val="FFFF00">
                      <a:alpha val="60000"/>
                    </a:srgbClr>
                  </a:glow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মূল্যায়ন:- </a:t>
            </a: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Rounded Rectangle 72"/>
          <p:cNvSpPr/>
          <p:nvPr/>
        </p:nvSpPr>
        <p:spPr>
          <a:xfrm>
            <a:off x="7239000" y="1524000"/>
            <a:ext cx="182880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ounded Rectangle 73">
            <a:hlinkClick r:id="rId7" action="ppaction://hlinksldjump"/>
          </p:cNvPr>
          <p:cNvSpPr/>
          <p:nvPr/>
        </p:nvSpPr>
        <p:spPr>
          <a:xfrm>
            <a:off x="7400364" y="2267856"/>
            <a:ext cx="1559860" cy="343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5" name="Rounded Rectangle 74">
            <a:hlinkClick r:id="rId8" action="ppaction://hlinksldjump"/>
          </p:cNvPr>
          <p:cNvSpPr/>
          <p:nvPr/>
        </p:nvSpPr>
        <p:spPr>
          <a:xfrm>
            <a:off x="7400364" y="2664096"/>
            <a:ext cx="1559860" cy="3307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6" name="Rounded Rectangle 75">
            <a:hlinkClick r:id="rId9" action="ppaction://hlinksldjump"/>
          </p:cNvPr>
          <p:cNvSpPr/>
          <p:nvPr/>
        </p:nvSpPr>
        <p:spPr>
          <a:xfrm>
            <a:off x="7400364" y="3045096"/>
            <a:ext cx="1559860" cy="3255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7" name="Rounded Rectangle 76">
            <a:hlinkClick r:id="rId10" action="ppaction://hlinksldjump"/>
          </p:cNvPr>
          <p:cNvSpPr/>
          <p:nvPr/>
        </p:nvSpPr>
        <p:spPr>
          <a:xfrm>
            <a:off x="7400364" y="4965336"/>
            <a:ext cx="1559860" cy="3117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8" name="Rounded Rectangle 77">
            <a:hlinkClick r:id="rId11" action="ppaction://hlinksldjump"/>
          </p:cNvPr>
          <p:cNvSpPr/>
          <p:nvPr/>
        </p:nvSpPr>
        <p:spPr>
          <a:xfrm>
            <a:off x="7400364" y="3786070"/>
            <a:ext cx="1559860" cy="3563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9" name="Rounded Rectangle 78">
            <a:hlinkClick r:id="rId12" action="ppaction://hlinksldjump"/>
          </p:cNvPr>
          <p:cNvSpPr/>
          <p:nvPr/>
        </p:nvSpPr>
        <p:spPr>
          <a:xfrm>
            <a:off x="7400364" y="4188096"/>
            <a:ext cx="1559860" cy="3371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0" name="Rounded Rectangle 79">
            <a:hlinkClick r:id="rId11" action="ppaction://hlinksldjump"/>
          </p:cNvPr>
          <p:cNvSpPr/>
          <p:nvPr/>
        </p:nvSpPr>
        <p:spPr>
          <a:xfrm>
            <a:off x="7400364" y="4569096"/>
            <a:ext cx="1559860" cy="328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1" name="TextBox 80"/>
          <p:cNvSpPr txBox="1"/>
          <p:nvPr/>
        </p:nvSpPr>
        <p:spPr>
          <a:xfrm>
            <a:off x="7400364" y="1734456"/>
            <a:ext cx="155986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2" name="Rounded Rectangle 81">
            <a:hlinkClick r:id="rId13" action="ppaction://hlinksldjump"/>
          </p:cNvPr>
          <p:cNvSpPr/>
          <p:nvPr/>
        </p:nvSpPr>
        <p:spPr>
          <a:xfrm>
            <a:off x="7400364" y="3410856"/>
            <a:ext cx="1559860" cy="3255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98723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 tmFilter="0,0; .5, 1; 1, 1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Horizontal Scroll 14"/>
          <p:cNvSpPr/>
          <p:nvPr/>
        </p:nvSpPr>
        <p:spPr>
          <a:xfrm>
            <a:off x="304800" y="3276600"/>
            <a:ext cx="6816436" cy="3217102"/>
          </a:xfrm>
          <a:prstGeom prst="horizontalScroll">
            <a:avLst>
              <a:gd name="adj" fmla="val 12466"/>
            </a:avLst>
          </a:prstGeom>
          <a:ln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Down Arrow 1"/>
          <p:cNvSpPr/>
          <p:nvPr/>
        </p:nvSpPr>
        <p:spPr>
          <a:xfrm rot="10800000" flipV="1">
            <a:off x="2743200" y="1371600"/>
            <a:ext cx="3352800" cy="2137421"/>
          </a:xfrm>
          <a:prstGeom prst="downArrow">
            <a:avLst/>
          </a:prstGeom>
          <a:noFill/>
          <a:ln w="444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" name="Picture 60" descr="hom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3657600" y="1600200"/>
            <a:ext cx="1493394" cy="1493394"/>
          </a:xfrm>
          <a:prstGeom prst="rect">
            <a:avLst/>
          </a:prstGeom>
          <a:noFill/>
          <a:ln/>
        </p:spPr>
      </p:pic>
      <p:sp>
        <p:nvSpPr>
          <p:cNvPr id="63" name="Rectangle 62"/>
          <p:cNvSpPr/>
          <p:nvPr/>
        </p:nvSpPr>
        <p:spPr>
          <a:xfrm>
            <a:off x="838200" y="3886198"/>
            <a:ext cx="5867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তোমার বিদ্যালয়ের জন্য কোন ধরনের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নেটোয়ার্কের টপোলজি প্রয়োজন? তা আলোচনা কর।।</a:t>
            </a:r>
            <a:endParaRPr lang="en-US" sz="36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0" y="51137"/>
            <a:ext cx="9144000" cy="923330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>
            <a:bevelT/>
          </a:sp3d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5400" b="1" spc="50" dirty="0">
                <a:ln w="11430"/>
                <a:solidFill>
                  <a:schemeClr val="bg2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5400" b="1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239000" y="1524000"/>
            <a:ext cx="182880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>
            <a:hlinkClick r:id="rId3" action="ppaction://hlinksldjump"/>
          </p:cNvPr>
          <p:cNvSpPr/>
          <p:nvPr/>
        </p:nvSpPr>
        <p:spPr>
          <a:xfrm>
            <a:off x="7400364" y="2267856"/>
            <a:ext cx="1559860" cy="343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>
            <a:hlinkClick r:id="rId4" action="ppaction://hlinksldjump"/>
          </p:cNvPr>
          <p:cNvSpPr/>
          <p:nvPr/>
        </p:nvSpPr>
        <p:spPr>
          <a:xfrm>
            <a:off x="7400364" y="2664096"/>
            <a:ext cx="1559860" cy="3307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>
            <a:hlinkClick r:id="rId5" action="ppaction://hlinksldjump"/>
          </p:cNvPr>
          <p:cNvSpPr/>
          <p:nvPr/>
        </p:nvSpPr>
        <p:spPr>
          <a:xfrm>
            <a:off x="7400364" y="3045096"/>
            <a:ext cx="1559860" cy="3255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>
            <a:hlinkClick r:id="rId6" action="ppaction://hlinksldjump"/>
          </p:cNvPr>
          <p:cNvSpPr/>
          <p:nvPr/>
        </p:nvSpPr>
        <p:spPr>
          <a:xfrm>
            <a:off x="7400364" y="4965336"/>
            <a:ext cx="1559860" cy="3117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>
            <a:hlinkClick r:id="rId7" action="ppaction://hlinksldjump"/>
          </p:cNvPr>
          <p:cNvSpPr/>
          <p:nvPr/>
        </p:nvSpPr>
        <p:spPr>
          <a:xfrm>
            <a:off x="7400364" y="3786070"/>
            <a:ext cx="1559860" cy="3563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>
            <a:hlinkClick r:id="rId8" action="ppaction://hlinksldjump"/>
          </p:cNvPr>
          <p:cNvSpPr/>
          <p:nvPr/>
        </p:nvSpPr>
        <p:spPr>
          <a:xfrm>
            <a:off x="7400364" y="4188096"/>
            <a:ext cx="1559860" cy="3371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>
            <a:hlinkClick r:id="rId7" action="ppaction://hlinksldjump"/>
          </p:cNvPr>
          <p:cNvSpPr/>
          <p:nvPr/>
        </p:nvSpPr>
        <p:spPr>
          <a:xfrm>
            <a:off x="7400364" y="4569096"/>
            <a:ext cx="1559860" cy="328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400364" y="1734456"/>
            <a:ext cx="155986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>
            <a:hlinkClick r:id="rId9" action="ppaction://hlinksldjump"/>
          </p:cNvPr>
          <p:cNvSpPr/>
          <p:nvPr/>
        </p:nvSpPr>
        <p:spPr>
          <a:xfrm>
            <a:off x="7400364" y="3410856"/>
            <a:ext cx="1559860" cy="3255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976894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D:\Saiful\Com Pic\cf8e322735b4b85af4258ca836ff8f95a2223bc4_m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143000"/>
            <a:ext cx="7010400" cy="4572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905000" y="2497976"/>
            <a:ext cx="5715000" cy="1862048"/>
          </a:xfrm>
          <a:prstGeom prst="rect">
            <a:avLst/>
          </a:prstGeom>
          <a:noFill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</a:rPr>
              <a:t>ধ</a:t>
            </a:r>
            <a:r>
              <a:rPr lang="bn-BD" sz="11500" b="1" dirty="0" smtClean="0">
                <a:solidFill>
                  <a:srgbClr val="008000"/>
                </a:solidFill>
              </a:rPr>
              <a:t>ন্য</a:t>
            </a:r>
            <a:r>
              <a:rPr lang="bn-BD" sz="11500" b="1" dirty="0" smtClean="0">
                <a:solidFill>
                  <a:srgbClr val="FF0066"/>
                </a:solidFill>
              </a:rPr>
              <a:t>বা</a:t>
            </a:r>
            <a:r>
              <a:rPr lang="bn-BD" sz="11500" b="1" dirty="0" smtClean="0">
                <a:solidFill>
                  <a:srgbClr val="00B0F0"/>
                </a:solidFill>
              </a:rPr>
              <a:t>দ</a:t>
            </a:r>
            <a:endParaRPr lang="en-US" sz="11500" b="1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ounded Rectangle 28">
            <a:hlinkClick r:id="rId2" action="ppaction://hlinksldjump"/>
          </p:cNvPr>
          <p:cNvSpPr/>
          <p:nvPr/>
        </p:nvSpPr>
        <p:spPr>
          <a:xfrm>
            <a:off x="4953000" y="1295400"/>
            <a:ext cx="3810000" cy="58708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Rounded Rectangle 29">
            <a:hlinkClick r:id="rId3" action="ppaction://hlinksldjump"/>
          </p:cNvPr>
          <p:cNvSpPr/>
          <p:nvPr/>
        </p:nvSpPr>
        <p:spPr>
          <a:xfrm>
            <a:off x="4953000" y="1981200"/>
            <a:ext cx="3810000" cy="565949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Rounded Rectangle 30">
            <a:hlinkClick r:id="rId4" action="ppaction://hlinksldjump"/>
          </p:cNvPr>
          <p:cNvSpPr/>
          <p:nvPr/>
        </p:nvSpPr>
        <p:spPr>
          <a:xfrm>
            <a:off x="4953000" y="2667000"/>
            <a:ext cx="3810000" cy="5570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  <a:hlinkClick r:id="rId5" action="ppaction://hlinksldjump"/>
              </a:rPr>
              <a:t>শিখনফল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ounded Rectangle 31">
            <a:hlinkClick r:id="rId6" action="ppaction://hlinksldjump"/>
          </p:cNvPr>
          <p:cNvSpPr/>
          <p:nvPr/>
        </p:nvSpPr>
        <p:spPr>
          <a:xfrm>
            <a:off x="4953000" y="6096000"/>
            <a:ext cx="3810000" cy="533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ounded Rectangle 32">
            <a:hlinkClick r:id="rId7" action="ppaction://hlinksldjump"/>
          </p:cNvPr>
          <p:cNvSpPr/>
          <p:nvPr/>
        </p:nvSpPr>
        <p:spPr>
          <a:xfrm>
            <a:off x="4953000" y="4038600"/>
            <a:ext cx="3810000" cy="609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Rounded Rectangle 33">
            <a:hlinkClick r:id="rId8" action="ppaction://hlinksldjump"/>
          </p:cNvPr>
          <p:cNvSpPr/>
          <p:nvPr/>
        </p:nvSpPr>
        <p:spPr>
          <a:xfrm>
            <a:off x="4953000" y="4724400"/>
            <a:ext cx="3810000" cy="576821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5" name="Rounded Rectangle 34">
            <a:hlinkClick r:id="rId7" action="ppaction://hlinksldjump"/>
          </p:cNvPr>
          <p:cNvSpPr/>
          <p:nvPr/>
        </p:nvSpPr>
        <p:spPr>
          <a:xfrm>
            <a:off x="4953000" y="5410200"/>
            <a:ext cx="3810000" cy="56223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953000" y="228600"/>
            <a:ext cx="3810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4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>
            <a:hlinkClick r:id="rId9" action="ppaction://hlinksldjump"/>
          </p:cNvPr>
          <p:cNvSpPr/>
          <p:nvPr/>
        </p:nvSpPr>
        <p:spPr>
          <a:xfrm>
            <a:off x="4953000" y="3352800"/>
            <a:ext cx="3810000" cy="557023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09600" y="1447800"/>
            <a:ext cx="44958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solidFill>
                  <a:srgbClr val="0033CC"/>
                </a:solidFill>
              </a:rPr>
              <a:t>মো: সাইফুল আলম</a:t>
            </a:r>
          </a:p>
          <a:p>
            <a:r>
              <a:rPr lang="bn-BD" sz="2400" b="1" dirty="0" smtClean="0">
                <a:solidFill>
                  <a:srgbClr val="0033CC"/>
                </a:solidFill>
              </a:rPr>
              <a:t>সহকারি শিক্ষক (কম্পিউটার)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r>
              <a:rPr lang="en-US" sz="2400" b="1" dirty="0" err="1" smtClean="0">
                <a:solidFill>
                  <a:srgbClr val="0033CC"/>
                </a:solidFill>
              </a:rPr>
              <a:t>ঋশিল্পী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সেন্টার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স্কুল</a:t>
            </a:r>
            <a:endParaRPr lang="en-US" sz="2400" b="1" dirty="0" smtClean="0">
              <a:solidFill>
                <a:srgbClr val="0033CC"/>
              </a:solidFill>
            </a:endParaRPr>
          </a:p>
          <a:p>
            <a:r>
              <a:rPr lang="en-US" sz="2400" b="1" dirty="0" err="1" smtClean="0">
                <a:solidFill>
                  <a:srgbClr val="0033CC"/>
                </a:solidFill>
              </a:rPr>
              <a:t>সাতক্ষীরা</a:t>
            </a:r>
            <a:r>
              <a:rPr lang="en-US" sz="2400" b="1" dirty="0" smtClean="0">
                <a:solidFill>
                  <a:srgbClr val="0033CC"/>
                </a:solidFill>
              </a:rPr>
              <a:t> </a:t>
            </a:r>
            <a:r>
              <a:rPr lang="en-US" sz="2400" b="1" dirty="0" err="1" smtClean="0">
                <a:solidFill>
                  <a:srgbClr val="0033CC"/>
                </a:solidFill>
              </a:rPr>
              <a:t>সদর</a:t>
            </a:r>
            <a:r>
              <a:rPr lang="en-US" sz="2400" b="1" dirty="0" smtClean="0">
                <a:solidFill>
                  <a:srgbClr val="0033CC"/>
                </a:solidFill>
              </a:rPr>
              <a:t>, </a:t>
            </a:r>
            <a:r>
              <a:rPr lang="en-US" sz="2400" b="1" dirty="0" err="1" smtClean="0">
                <a:solidFill>
                  <a:srgbClr val="0033CC"/>
                </a:solidFill>
              </a:rPr>
              <a:t>সাতক্ষীরা</a:t>
            </a:r>
            <a:r>
              <a:rPr lang="en-US" sz="2400" b="1" dirty="0" smtClean="0">
                <a:solidFill>
                  <a:srgbClr val="0033CC"/>
                </a:solidFill>
              </a:rPr>
              <a:t>। </a:t>
            </a:r>
          </a:p>
          <a:p>
            <a:r>
              <a:rPr lang="bn-BD" sz="2400" b="1" dirty="0" smtClean="0">
                <a:solidFill>
                  <a:srgbClr val="0033CC"/>
                </a:solidFill>
              </a:rPr>
              <a:t>মোবাইল-০১৭১৫-২৬৮০৮৬</a:t>
            </a:r>
          </a:p>
          <a:p>
            <a:endParaRPr lang="bn-BD" sz="2800" b="1" dirty="0" smtClean="0">
              <a:solidFill>
                <a:srgbClr val="0033CC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228600"/>
            <a:ext cx="38100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8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8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7" name="Picture 3" descr="C:\Users\DOEL\Desktop\Sahib\1472807_721123934583246_1020136494_n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1371600" y="3581400"/>
            <a:ext cx="2415933" cy="28336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6009000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3733800"/>
            <a:ext cx="14478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6764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57600" y="76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71600" y="38862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33800" y="4572000"/>
            <a:ext cx="1371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524000"/>
            <a:ext cx="15240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" name="Straight Arrow Connector 14"/>
          <p:cNvCxnSpPr/>
          <p:nvPr/>
        </p:nvCxnSpPr>
        <p:spPr>
          <a:xfrm rot="5400000">
            <a:off x="229394" y="3199606"/>
            <a:ext cx="2438400" cy="153988"/>
          </a:xfrm>
          <a:prstGeom prst="straightConnector1">
            <a:avLst/>
          </a:prstGeom>
          <a:ln>
            <a:noFill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19400" y="1752600"/>
            <a:ext cx="2590800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" name="Straight Arrow Connector 20"/>
          <p:cNvCxnSpPr/>
          <p:nvPr/>
        </p:nvCxnSpPr>
        <p:spPr>
          <a:xfrm rot="16200000" flipH="1">
            <a:off x="5486400" y="3352800"/>
            <a:ext cx="1447800" cy="762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flipV="1">
            <a:off x="4343400" y="4495800"/>
            <a:ext cx="1905000" cy="9144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209800" y="4572000"/>
            <a:ext cx="2057400" cy="9144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295401" y="3276600"/>
            <a:ext cx="1828800" cy="3175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4343400" y="1066800"/>
            <a:ext cx="1905000" cy="9906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107381" y="2819400"/>
            <a:ext cx="2036619" cy="107721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bn-BD" sz="3200" b="1" dirty="0" smtClean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ছবি </a:t>
            </a:r>
            <a:r>
              <a:rPr lang="bn-BD" sz="3200" b="1" dirty="0">
                <a:ln w="1905"/>
                <a:solidFill>
                  <a:schemeClr val="bg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দেখ এবং চিন্তা করে বল</a:t>
            </a:r>
            <a:endParaRPr lang="en-US" sz="3200" b="1" dirty="0">
              <a:ln w="1905"/>
              <a:solidFill>
                <a:schemeClr val="bg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bn-BD" sz="4800" b="1" dirty="0" smtClean="0">
                <a:ln>
                  <a:prstDash val="solid"/>
                </a:ln>
                <a:solidFill>
                  <a:schemeClr val="bg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টপোলজি</a:t>
            </a:r>
            <a:endParaRPr lang="en-US" sz="4800" b="1" spc="50" dirty="0">
              <a:ln w="11430"/>
              <a:solidFill>
                <a:schemeClr val="bg2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2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2590800"/>
            <a:ext cx="1052513" cy="96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9" name="Straight Arrow Connector 18"/>
          <p:cNvCxnSpPr/>
          <p:nvPr/>
        </p:nvCxnSpPr>
        <p:spPr>
          <a:xfrm flipV="1">
            <a:off x="2438400" y="1143000"/>
            <a:ext cx="1371600" cy="762000"/>
          </a:xfrm>
          <a:prstGeom prst="straightConnector1">
            <a:avLst/>
          </a:prstGeom>
          <a:ln w="22225">
            <a:solidFill>
              <a:schemeClr val="tx1">
                <a:lumMod val="95000"/>
                <a:lumOff val="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Rounded Rectangle 56">
            <a:hlinkClick r:id="rId5" action="ppaction://hlinksldjump"/>
          </p:cNvPr>
          <p:cNvSpPr/>
          <p:nvPr/>
        </p:nvSpPr>
        <p:spPr>
          <a:xfrm>
            <a:off x="747656" y="6198096"/>
            <a:ext cx="1614544" cy="28386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Rounded Rectangle 57">
            <a:hlinkClick r:id="rId6" action="ppaction://hlinksldjump"/>
          </p:cNvPr>
          <p:cNvSpPr/>
          <p:nvPr/>
        </p:nvSpPr>
        <p:spPr>
          <a:xfrm>
            <a:off x="2424056" y="6198096"/>
            <a:ext cx="1614544" cy="27364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ounded Rectangle 58">
            <a:hlinkClick r:id="rId7" action="ppaction://hlinksldjump"/>
          </p:cNvPr>
          <p:cNvSpPr/>
          <p:nvPr/>
        </p:nvSpPr>
        <p:spPr>
          <a:xfrm>
            <a:off x="4100456" y="6198096"/>
            <a:ext cx="1614544" cy="2693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8" action="ppaction://hlinksldjump"/>
          </p:cNvPr>
          <p:cNvSpPr/>
          <p:nvPr/>
        </p:nvSpPr>
        <p:spPr>
          <a:xfrm>
            <a:off x="4191000" y="6502896"/>
            <a:ext cx="1614544" cy="25790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9" action="ppaction://hlinksldjump"/>
          </p:cNvPr>
          <p:cNvSpPr/>
          <p:nvPr/>
        </p:nvSpPr>
        <p:spPr>
          <a:xfrm>
            <a:off x="7453256" y="6198096"/>
            <a:ext cx="1614544" cy="2569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10" action="ppaction://hlinksldjump"/>
          </p:cNvPr>
          <p:cNvSpPr/>
          <p:nvPr/>
        </p:nvSpPr>
        <p:spPr>
          <a:xfrm>
            <a:off x="762000" y="6502896"/>
            <a:ext cx="1614544" cy="278904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9" action="ppaction://hlinksldjump"/>
          </p:cNvPr>
          <p:cNvSpPr/>
          <p:nvPr/>
        </p:nvSpPr>
        <p:spPr>
          <a:xfrm>
            <a:off x="2438400" y="6502896"/>
            <a:ext cx="1614544" cy="271852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0" y="4889980"/>
            <a:ext cx="45720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Rounded Rectangle 64">
            <a:hlinkClick r:id="rId11" action="ppaction://hlinksldjump"/>
          </p:cNvPr>
          <p:cNvSpPr/>
          <p:nvPr/>
        </p:nvSpPr>
        <p:spPr>
          <a:xfrm>
            <a:off x="5791200" y="6198096"/>
            <a:ext cx="1614544" cy="269331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2443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Group 31"/>
          <p:cNvGrpSpPr/>
          <p:nvPr/>
        </p:nvGrpSpPr>
        <p:grpSpPr>
          <a:xfrm>
            <a:off x="2438400" y="1752600"/>
            <a:ext cx="4495799" cy="3938773"/>
            <a:chOff x="838200" y="1371600"/>
            <a:chExt cx="7391400" cy="5453574"/>
          </a:xfrm>
        </p:grpSpPr>
        <p:sp>
          <p:nvSpPr>
            <p:cNvPr id="35" name="Oval 34"/>
            <p:cNvSpPr/>
            <p:nvPr/>
          </p:nvSpPr>
          <p:spPr>
            <a:xfrm>
              <a:off x="3505200" y="3124200"/>
              <a:ext cx="1828800" cy="1676400"/>
            </a:xfrm>
            <a:prstGeom prst="ellipse">
              <a:avLst/>
            </a:prstGeom>
            <a:ln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100" b="1" dirty="0">
                <a:ln w="1905"/>
                <a:solidFill>
                  <a:srgbClr val="FFC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48" name="Rounded Rectangle 47"/>
            <p:cNvSpPr/>
            <p:nvPr/>
          </p:nvSpPr>
          <p:spPr>
            <a:xfrm flipH="1">
              <a:off x="838200" y="3200400"/>
              <a:ext cx="1295400" cy="15240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ounded Rectangle 48"/>
            <p:cNvSpPr/>
            <p:nvPr/>
          </p:nvSpPr>
          <p:spPr>
            <a:xfrm flipH="1">
              <a:off x="6400800" y="4953000"/>
              <a:ext cx="1295400" cy="15240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ounded Rectangle 49"/>
            <p:cNvSpPr/>
            <p:nvPr/>
          </p:nvSpPr>
          <p:spPr>
            <a:xfrm rot="186424" flipH="1">
              <a:off x="4153117" y="5377374"/>
              <a:ext cx="1250538" cy="14478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ounded Rectangle 50"/>
            <p:cNvSpPr/>
            <p:nvPr/>
          </p:nvSpPr>
          <p:spPr>
            <a:xfrm>
              <a:off x="7010400" y="3200400"/>
              <a:ext cx="1219200" cy="14478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Rounded Rectangle 51"/>
            <p:cNvSpPr/>
            <p:nvPr/>
          </p:nvSpPr>
          <p:spPr>
            <a:xfrm flipH="1">
              <a:off x="3886200" y="1371600"/>
              <a:ext cx="1295400" cy="11430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ounded Rectangle 52"/>
            <p:cNvSpPr/>
            <p:nvPr/>
          </p:nvSpPr>
          <p:spPr>
            <a:xfrm flipH="1">
              <a:off x="1981200" y="4724400"/>
              <a:ext cx="1295400" cy="15240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Rounded Rectangle 53"/>
            <p:cNvSpPr/>
            <p:nvPr/>
          </p:nvSpPr>
          <p:spPr>
            <a:xfrm flipH="1">
              <a:off x="1600200" y="1752600"/>
              <a:ext cx="1295400" cy="14478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Rounded Rectangle 54"/>
            <p:cNvSpPr/>
            <p:nvPr/>
          </p:nvSpPr>
          <p:spPr>
            <a:xfrm>
              <a:off x="6172200" y="1752600"/>
              <a:ext cx="1219200" cy="14478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6" name="Straight Connector 55"/>
            <p:cNvCxnSpPr>
              <a:endCxn id="35" idx="0"/>
            </p:cNvCxnSpPr>
            <p:nvPr/>
          </p:nvCxnSpPr>
          <p:spPr>
            <a:xfrm rot="5400000">
              <a:off x="4076700" y="27813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>
              <a:stCxn id="35" idx="3"/>
            </p:cNvCxnSpPr>
            <p:nvPr/>
          </p:nvCxnSpPr>
          <p:spPr>
            <a:xfrm rot="5400000">
              <a:off x="2944859" y="4277238"/>
              <a:ext cx="550305" cy="110602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>
              <a:stCxn id="35" idx="4"/>
            </p:cNvCxnSpPr>
            <p:nvPr/>
          </p:nvCxnSpPr>
          <p:spPr>
            <a:xfrm rot="5400000">
              <a:off x="4076700" y="5143500"/>
              <a:ext cx="685800" cy="1588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>
              <a:endCxn id="35" idx="6"/>
            </p:cNvCxnSpPr>
            <p:nvPr/>
          </p:nvCxnSpPr>
          <p:spPr>
            <a:xfrm rot="10800000">
              <a:off x="5334000" y="3962400"/>
              <a:ext cx="1905000" cy="304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0800000" flipV="1">
              <a:off x="5257800" y="2971800"/>
              <a:ext cx="1295400" cy="6858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0800000">
              <a:off x="5257800" y="4343400"/>
              <a:ext cx="1219200" cy="7620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0800000" flipV="1">
              <a:off x="1905000" y="4038600"/>
              <a:ext cx="1563222" cy="228602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0800000">
              <a:off x="2514600" y="2895600"/>
              <a:ext cx="1258422" cy="457200"/>
            </a:xfrm>
            <a:prstGeom prst="line">
              <a:avLst/>
            </a:prstGeom>
            <a:ln w="508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Box 1"/>
          <p:cNvSpPr txBox="1"/>
          <p:nvPr/>
        </p:nvSpPr>
        <p:spPr>
          <a:xfrm>
            <a:off x="0" y="0"/>
            <a:ext cx="9144000" cy="120032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7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আজকের পাঠের বিষয়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2438400"/>
            <a:ext cx="5846472" cy="1200329"/>
          </a:xfrm>
          <a:prstGeom prst="rect">
            <a:avLst/>
          </a:prstGeom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bn-BD" sz="72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টপোলজি</a:t>
            </a:r>
            <a:endParaRPr lang="en-US" sz="72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>
            <a:hlinkClick r:id="rId3" action="ppaction://hlinksldjump"/>
          </p:cNvPr>
          <p:cNvSpPr/>
          <p:nvPr/>
        </p:nvSpPr>
        <p:spPr>
          <a:xfrm>
            <a:off x="747656" y="6198096"/>
            <a:ext cx="1614544" cy="28386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>
            <a:hlinkClick r:id="rId4" action="ppaction://hlinksldjump"/>
          </p:cNvPr>
          <p:cNvSpPr/>
          <p:nvPr/>
        </p:nvSpPr>
        <p:spPr>
          <a:xfrm>
            <a:off x="2424056" y="6198096"/>
            <a:ext cx="1614544" cy="27364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>
            <a:hlinkClick r:id="rId5" action="ppaction://hlinksldjump"/>
          </p:cNvPr>
          <p:cNvSpPr/>
          <p:nvPr/>
        </p:nvSpPr>
        <p:spPr>
          <a:xfrm>
            <a:off x="4100456" y="6198096"/>
            <a:ext cx="1614544" cy="2693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0" name="Rounded Rectangle 39">
            <a:hlinkClick r:id="rId6" action="ppaction://hlinksldjump"/>
          </p:cNvPr>
          <p:cNvSpPr/>
          <p:nvPr/>
        </p:nvSpPr>
        <p:spPr>
          <a:xfrm>
            <a:off x="4191000" y="6502896"/>
            <a:ext cx="1614544" cy="25790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>
            <a:hlinkClick r:id="rId7" action="ppaction://hlinksldjump"/>
          </p:cNvPr>
          <p:cNvSpPr/>
          <p:nvPr/>
        </p:nvSpPr>
        <p:spPr>
          <a:xfrm>
            <a:off x="7453256" y="6198096"/>
            <a:ext cx="1614544" cy="2569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>
            <a:hlinkClick r:id="rId8" action="ppaction://hlinksldjump"/>
          </p:cNvPr>
          <p:cNvSpPr/>
          <p:nvPr/>
        </p:nvSpPr>
        <p:spPr>
          <a:xfrm>
            <a:off x="762000" y="6502896"/>
            <a:ext cx="1614544" cy="278904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7" action="ppaction://hlinksldjump"/>
          </p:cNvPr>
          <p:cNvSpPr/>
          <p:nvPr/>
        </p:nvSpPr>
        <p:spPr>
          <a:xfrm>
            <a:off x="2438400" y="6502896"/>
            <a:ext cx="1614544" cy="271852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0" y="4889980"/>
            <a:ext cx="45720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9" action="ppaction://hlinksldjump"/>
          </p:cNvPr>
          <p:cNvSpPr/>
          <p:nvPr/>
        </p:nvSpPr>
        <p:spPr>
          <a:xfrm>
            <a:off x="5791200" y="6198096"/>
            <a:ext cx="1614544" cy="269331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74416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76200" y="152401"/>
            <a:ext cx="8915400" cy="1015663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bn-BD" sz="60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এই পাঠ শেষে শিক্ষার্থীরা- </a:t>
            </a:r>
            <a:endParaRPr lang="en-US" sz="6000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989491" y="1828800"/>
            <a:ext cx="594470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BD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টপোলজি কী তা বলতে পারবে।</a:t>
            </a:r>
            <a:endParaRPr lang="en-US" sz="35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990600" y="3250049"/>
            <a:ext cx="6019800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BD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টপোলাজর প্রকারভেদ উল্লেখ করতে </a:t>
            </a:r>
            <a:r>
              <a:rPr lang="bn-BD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পারেব</a:t>
            </a:r>
            <a:r>
              <a:rPr lang="bn-BD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en-US" sz="35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066800" y="4944506"/>
            <a:ext cx="5867400" cy="1075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bn-BD" sz="35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বাস ও ষ্টার </a:t>
            </a:r>
            <a:r>
              <a:rPr lang="bn-BD" sz="35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টপোলজিগুলো সম্পর্কে বলতে পারবে।</a:t>
            </a:r>
            <a:endParaRPr lang="en-US" sz="35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042484" y="1828800"/>
            <a:ext cx="1981200" cy="4038600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ounded Rectangle 46">
            <a:hlinkClick r:id="rId2" action="ppaction://hlinksldjump"/>
          </p:cNvPr>
          <p:cNvSpPr/>
          <p:nvPr/>
        </p:nvSpPr>
        <p:spPr>
          <a:xfrm>
            <a:off x="7239000" y="2489200"/>
            <a:ext cx="1689847" cy="34314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ounded Rectangle 47">
            <a:hlinkClick r:id="rId3" action="ppaction://hlinksldjump"/>
          </p:cNvPr>
          <p:cNvSpPr/>
          <p:nvPr/>
        </p:nvSpPr>
        <p:spPr>
          <a:xfrm>
            <a:off x="7239000" y="2895600"/>
            <a:ext cx="1689847" cy="3307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Rounded Rectangle 48">
            <a:hlinkClick r:id="rId4" action="ppaction://hlinksldjump"/>
          </p:cNvPr>
          <p:cNvSpPr/>
          <p:nvPr/>
        </p:nvSpPr>
        <p:spPr>
          <a:xfrm>
            <a:off x="7239000" y="3299460"/>
            <a:ext cx="1689847" cy="32557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7239000" y="5327032"/>
            <a:ext cx="1689847" cy="31176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Rounded Rectangle 61">
            <a:hlinkClick r:id="rId5" action="ppaction://hlinksldjump"/>
          </p:cNvPr>
          <p:cNvSpPr/>
          <p:nvPr/>
        </p:nvSpPr>
        <p:spPr>
          <a:xfrm>
            <a:off x="7239000" y="4093774"/>
            <a:ext cx="1689847" cy="31058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Rounded Rectangle 62">
            <a:hlinkClick r:id="rId6" action="ppaction://hlinksldjump"/>
          </p:cNvPr>
          <p:cNvSpPr/>
          <p:nvPr/>
        </p:nvSpPr>
        <p:spPr>
          <a:xfrm>
            <a:off x="7239000" y="4488180"/>
            <a:ext cx="1689847" cy="337147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4" name="Rounded Rectangle 63">
            <a:hlinkClick r:id="rId5" action="ppaction://hlinksldjump"/>
          </p:cNvPr>
          <p:cNvSpPr/>
          <p:nvPr/>
        </p:nvSpPr>
        <p:spPr>
          <a:xfrm>
            <a:off x="7239000" y="4914900"/>
            <a:ext cx="1689847" cy="32862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239000" y="1981200"/>
            <a:ext cx="1689847" cy="40011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6" name="Rounded Rectangle 65">
            <a:hlinkClick r:id="rId7" action="ppaction://hlinksldjump"/>
          </p:cNvPr>
          <p:cNvSpPr/>
          <p:nvPr/>
        </p:nvSpPr>
        <p:spPr>
          <a:xfrm>
            <a:off x="7239000" y="3695700"/>
            <a:ext cx="1689847" cy="32557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1" name="Group 19"/>
          <p:cNvGrpSpPr>
            <a:grpSpLocks/>
          </p:cNvGrpSpPr>
          <p:nvPr/>
        </p:nvGrpSpPr>
        <p:grpSpPr bwMode="auto">
          <a:xfrm rot="5400000">
            <a:off x="-1638300" y="3924300"/>
            <a:ext cx="5334000" cy="76200"/>
            <a:chOff x="0" y="4176"/>
            <a:chExt cx="5760" cy="60"/>
          </a:xfrm>
        </p:grpSpPr>
        <p:pic>
          <p:nvPicPr>
            <p:cNvPr id="22" name="Picture 20" descr="bluline[1]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4176"/>
              <a:ext cx="3450" cy="60"/>
            </a:xfrm>
            <a:prstGeom prst="rect">
              <a:avLst/>
            </a:prstGeom>
            <a:noFill/>
          </p:spPr>
        </p:pic>
        <p:pic>
          <p:nvPicPr>
            <p:cNvPr id="24" name="Picture 21" descr="bluline[1]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10" y="4176"/>
              <a:ext cx="3450" cy="60"/>
            </a:xfrm>
            <a:prstGeom prst="rect">
              <a:avLst/>
            </a:prstGeom>
            <a:noFill/>
          </p:spPr>
        </p:pic>
      </p:grpSp>
      <p:pic>
        <p:nvPicPr>
          <p:cNvPr id="25" name="Picture 11" descr="thin bar2"/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0" y="1174750"/>
            <a:ext cx="9144000" cy="120650"/>
          </a:xfrm>
          <a:prstGeom prst="rect">
            <a:avLst/>
          </a:prstGeom>
          <a:noFill/>
        </p:spPr>
      </p:pic>
      <p:grpSp>
        <p:nvGrpSpPr>
          <p:cNvPr id="27" name="Group 19"/>
          <p:cNvGrpSpPr>
            <a:grpSpLocks/>
          </p:cNvGrpSpPr>
          <p:nvPr/>
        </p:nvGrpSpPr>
        <p:grpSpPr bwMode="auto">
          <a:xfrm>
            <a:off x="0" y="6629400"/>
            <a:ext cx="9144000" cy="228600"/>
            <a:chOff x="0" y="4176"/>
            <a:chExt cx="5760" cy="60"/>
          </a:xfrm>
        </p:grpSpPr>
        <p:pic>
          <p:nvPicPr>
            <p:cNvPr id="28" name="Picture 20" descr="bluline[1]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0" y="4176"/>
              <a:ext cx="3450" cy="60"/>
            </a:xfrm>
            <a:prstGeom prst="rect">
              <a:avLst/>
            </a:prstGeom>
            <a:noFill/>
          </p:spPr>
        </p:pic>
        <p:pic>
          <p:nvPicPr>
            <p:cNvPr id="29" name="Picture 21" descr="bluline[1]"/>
            <p:cNvPicPr>
              <a:picLocks noChangeAspect="1" noChangeArrowheads="1"/>
            </p:cNvPicPr>
            <p:nvPr/>
          </p:nvPicPr>
          <p:blipFill>
            <a:blip r:embed="rId8"/>
            <a:srcRect/>
            <a:stretch>
              <a:fillRect/>
            </a:stretch>
          </p:blipFill>
          <p:spPr bwMode="auto">
            <a:xfrm>
              <a:off x="2310" y="4176"/>
              <a:ext cx="3450" cy="60"/>
            </a:xfrm>
            <a:prstGeom prst="rect">
              <a:avLst/>
            </a:prstGeom>
            <a:noFill/>
          </p:spPr>
        </p:pic>
      </p:grpSp>
      <p:pic>
        <p:nvPicPr>
          <p:cNvPr id="30" name="Picture 7" descr="D:\Saiful\Com Pic\cf8e322735b4b85af4258ca836ff8f95a2223bc4_m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2570" y="1717912"/>
            <a:ext cx="1066800" cy="9345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7" descr="D:\Saiful\Com Pic\cf8e322735b4b85af4258ca836ff8f95a2223bc4_m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8056" y="3160174"/>
            <a:ext cx="1066800" cy="9345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7" descr="D:\Saiful\Com Pic\cf8e322735b4b85af4258ca836ff8f95a2223bc4_m.gif"/>
          <p:cNvPicPr>
            <a:picLocks noChangeAspect="1" noChangeArrowheads="1" noCrop="1"/>
          </p:cNvPicPr>
          <p:nvPr/>
        </p:nvPicPr>
        <p:blipFill>
          <a:blip r:embed="rId10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028" y="4724400"/>
            <a:ext cx="1066800" cy="934574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142218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0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20" grpId="0"/>
      <p:bldP spid="23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ln>
            <a:headEnd type="none" w="sm" len="sm"/>
            <a:tailEnd type="none" w="sm" len="sm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টপোলজি কি?</a:t>
            </a:r>
            <a:endParaRPr lang="en-US" sz="5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181600" y="1472148"/>
            <a:ext cx="3810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bn-IN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একটি নেটওয়ার্ক সম্পন্ন হয়ার পরে সেটাকে উপর থেকে দেখলে </a:t>
            </a:r>
            <a:r>
              <a:rPr lang="bn-BD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যে</a:t>
            </a:r>
            <a:r>
              <a:rPr lang="bn-IN" sz="4000" b="1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মন দেখা যায় সেটাকেই নেটওয়ার্ক টপোলজি বলে</a:t>
            </a:r>
            <a:r>
              <a:rPr lang="bn-IN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।</a:t>
            </a:r>
            <a:endParaRPr lang="bn-IN" sz="4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86629" y="1524000"/>
            <a:ext cx="4461571" cy="3511690"/>
            <a:chOff x="1981200" y="1743075"/>
            <a:chExt cx="5343525" cy="4657725"/>
          </a:xfrm>
        </p:grpSpPr>
        <p:pic>
          <p:nvPicPr>
            <p:cNvPr id="20" name="Picture 19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34000" y="1743075"/>
              <a:ext cx="1152525" cy="1152525"/>
            </a:xfrm>
            <a:prstGeom prst="rect">
              <a:avLst/>
            </a:prstGeom>
          </p:spPr>
        </p:pic>
        <p:pic>
          <p:nvPicPr>
            <p:cNvPr id="21" name="Picture 20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81200" y="3571875"/>
              <a:ext cx="1152525" cy="1152525"/>
            </a:xfrm>
            <a:prstGeom prst="rect">
              <a:avLst/>
            </a:prstGeom>
          </p:spPr>
        </p:pic>
        <p:pic>
          <p:nvPicPr>
            <p:cNvPr id="22" name="Picture 21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324475" y="5172075"/>
              <a:ext cx="1152525" cy="1152525"/>
            </a:xfrm>
            <a:prstGeom prst="rect">
              <a:avLst/>
            </a:prstGeom>
          </p:spPr>
        </p:pic>
        <p:pic>
          <p:nvPicPr>
            <p:cNvPr id="23" name="Picture 22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172200" y="3495675"/>
              <a:ext cx="1152525" cy="1152525"/>
            </a:xfrm>
            <a:prstGeom prst="rect">
              <a:avLst/>
            </a:prstGeom>
          </p:spPr>
        </p:pic>
        <p:cxnSp>
          <p:nvCxnSpPr>
            <p:cNvPr id="24" name="Straight Arrow Connector 23"/>
            <p:cNvCxnSpPr/>
            <p:nvPr/>
          </p:nvCxnSpPr>
          <p:spPr>
            <a:xfrm rot="5400000">
              <a:off x="4495800" y="4029075"/>
              <a:ext cx="28956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5" name="Picture 24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81325" y="1819275"/>
              <a:ext cx="1152525" cy="1152525"/>
            </a:xfrm>
            <a:prstGeom prst="rect">
              <a:avLst/>
            </a:prstGeom>
          </p:spPr>
        </p:pic>
        <p:pic>
          <p:nvPicPr>
            <p:cNvPr id="26" name="Picture 25" descr="digital computer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971800" y="5248275"/>
              <a:ext cx="1152525" cy="1152525"/>
            </a:xfrm>
            <a:prstGeom prst="rect">
              <a:avLst/>
            </a:prstGeom>
          </p:spPr>
        </p:pic>
        <p:cxnSp>
          <p:nvCxnSpPr>
            <p:cNvPr id="27" name="Straight Arrow Connector 26"/>
            <p:cNvCxnSpPr/>
            <p:nvPr/>
          </p:nvCxnSpPr>
          <p:spPr>
            <a:xfrm rot="16200000" flipH="1">
              <a:off x="2278857" y="4088607"/>
              <a:ext cx="2590800" cy="33336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/>
            <p:nvPr/>
          </p:nvCxnSpPr>
          <p:spPr>
            <a:xfrm flipV="1">
              <a:off x="2895600" y="4029075"/>
              <a:ext cx="3657600" cy="76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286000" y="2809875"/>
              <a:ext cx="9906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/>
            <p:nvPr/>
          </p:nvCxnSpPr>
          <p:spPr>
            <a:xfrm rot="16200000" flipH="1">
              <a:off x="6134100" y="2705100"/>
              <a:ext cx="990600" cy="9144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Arrow Connector 44"/>
            <p:cNvCxnSpPr/>
            <p:nvPr/>
          </p:nvCxnSpPr>
          <p:spPr>
            <a:xfrm rot="16200000" flipH="1">
              <a:off x="2193132" y="4807744"/>
              <a:ext cx="1438275" cy="947737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/>
            <p:nvPr/>
          </p:nvCxnSpPr>
          <p:spPr>
            <a:xfrm rot="5400000" flipH="1" flipV="1">
              <a:off x="5600700" y="4600575"/>
              <a:ext cx="1600200" cy="1371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Arrow Connector 46"/>
            <p:cNvCxnSpPr/>
            <p:nvPr/>
          </p:nvCxnSpPr>
          <p:spPr>
            <a:xfrm>
              <a:off x="3810000" y="2276475"/>
              <a:ext cx="1905000" cy="1588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/>
            <p:nvPr/>
          </p:nvCxnSpPr>
          <p:spPr>
            <a:xfrm>
              <a:off x="3886200" y="6086475"/>
              <a:ext cx="1752600" cy="9525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/>
            <p:nvPr/>
          </p:nvCxnSpPr>
          <p:spPr>
            <a:xfrm rot="5400000" flipH="1" flipV="1">
              <a:off x="3314700" y="2924175"/>
              <a:ext cx="2743200" cy="22098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/>
            <p:nvPr/>
          </p:nvCxnSpPr>
          <p:spPr>
            <a:xfrm rot="16200000" flipH="1">
              <a:off x="3200400" y="3419475"/>
              <a:ext cx="3200400" cy="19812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/>
            <p:cNvCxnSpPr/>
            <p:nvPr/>
          </p:nvCxnSpPr>
          <p:spPr>
            <a:xfrm>
              <a:off x="3886200" y="2505075"/>
              <a:ext cx="28194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Arrow Connector 51"/>
            <p:cNvCxnSpPr/>
            <p:nvPr/>
          </p:nvCxnSpPr>
          <p:spPr>
            <a:xfrm flipV="1">
              <a:off x="3886200" y="4257675"/>
              <a:ext cx="2667000" cy="17526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/>
            <p:nvPr/>
          </p:nvCxnSpPr>
          <p:spPr>
            <a:xfrm flipV="1">
              <a:off x="2819400" y="2657475"/>
              <a:ext cx="2895600" cy="1524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Arrow Connector 53"/>
            <p:cNvCxnSpPr/>
            <p:nvPr/>
          </p:nvCxnSpPr>
          <p:spPr>
            <a:xfrm>
              <a:off x="2895600" y="4105275"/>
              <a:ext cx="2895600" cy="1905000"/>
            </a:xfrm>
            <a:prstGeom prst="straightConnector1">
              <a:avLst/>
            </a:prstGeom>
            <a:ln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Rounded Rectangle 40">
            <a:hlinkClick r:id="rId3" action="ppaction://hlinksldjump"/>
          </p:cNvPr>
          <p:cNvSpPr/>
          <p:nvPr/>
        </p:nvSpPr>
        <p:spPr>
          <a:xfrm>
            <a:off x="747656" y="6198096"/>
            <a:ext cx="1614544" cy="28386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2" name="Rounded Rectangle 41">
            <a:hlinkClick r:id="rId4" action="ppaction://hlinksldjump"/>
          </p:cNvPr>
          <p:cNvSpPr/>
          <p:nvPr/>
        </p:nvSpPr>
        <p:spPr>
          <a:xfrm>
            <a:off x="2424056" y="6198096"/>
            <a:ext cx="1614544" cy="27364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ounded Rectangle 43">
            <a:hlinkClick r:id="rId5" action="ppaction://hlinksldjump"/>
          </p:cNvPr>
          <p:cNvSpPr/>
          <p:nvPr/>
        </p:nvSpPr>
        <p:spPr>
          <a:xfrm>
            <a:off x="4100456" y="6198096"/>
            <a:ext cx="1614544" cy="2693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5" name="Rounded Rectangle 54">
            <a:hlinkClick r:id="rId6" action="ppaction://hlinksldjump"/>
          </p:cNvPr>
          <p:cNvSpPr/>
          <p:nvPr/>
        </p:nvSpPr>
        <p:spPr>
          <a:xfrm>
            <a:off x="4191000" y="6502896"/>
            <a:ext cx="1614544" cy="25790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6" name="Rounded Rectangle 55">
            <a:hlinkClick r:id="rId7" action="ppaction://hlinksldjump"/>
          </p:cNvPr>
          <p:cNvSpPr/>
          <p:nvPr/>
        </p:nvSpPr>
        <p:spPr>
          <a:xfrm>
            <a:off x="7453256" y="6198096"/>
            <a:ext cx="1614544" cy="2569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7" name="Rounded Rectangle 56">
            <a:hlinkClick r:id="rId8" action="ppaction://hlinksldjump"/>
          </p:cNvPr>
          <p:cNvSpPr/>
          <p:nvPr/>
        </p:nvSpPr>
        <p:spPr>
          <a:xfrm>
            <a:off x="762000" y="6502896"/>
            <a:ext cx="1614544" cy="278904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8" name="Rounded Rectangle 57">
            <a:hlinkClick r:id="rId7" action="ppaction://hlinksldjump"/>
          </p:cNvPr>
          <p:cNvSpPr/>
          <p:nvPr/>
        </p:nvSpPr>
        <p:spPr>
          <a:xfrm>
            <a:off x="2438400" y="6502896"/>
            <a:ext cx="1614544" cy="271852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0" y="4889980"/>
            <a:ext cx="45720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Rounded Rectangle 59">
            <a:hlinkClick r:id="rId9" action="ppaction://hlinksldjump"/>
          </p:cNvPr>
          <p:cNvSpPr/>
          <p:nvPr/>
        </p:nvSpPr>
        <p:spPr>
          <a:xfrm>
            <a:off x="5791200" y="6198096"/>
            <a:ext cx="1614544" cy="269331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10" repeatCount="indefinite" accel="50000" decel="50000" autoRev="1" fill="remove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animClr clrSpc="hsl" dir="ccw">
                                      <p:cBhvr override="childStyle">
                                        <p:cTn id="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40"/>
                            </p:stCondLst>
                            <p:childTnLst>
                              <p:par>
                                <p:cTn id="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7"/>
          <p:cNvSpPr>
            <a:spLocks noChangeArrowheads="1"/>
          </p:cNvSpPr>
          <p:nvPr/>
        </p:nvSpPr>
        <p:spPr bwMode="auto">
          <a:xfrm>
            <a:off x="457200" y="4114800"/>
            <a:ext cx="6477000" cy="1323439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বাস টপোলজি</a:t>
            </a:r>
            <a:endParaRPr kumimoji="0" lang="en-US" sz="40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ea typeface="Calibri" pitchFamily="34" charset="0"/>
              <a:cs typeface="NikoshBAN" pitchFamily="2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4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40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(Bus Topology)</a:t>
            </a:r>
            <a:endParaRPr kumimoji="0" lang="en-US" sz="40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kern="1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IN" sz="5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5400" kern="1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প্রকার ভেদ</a:t>
            </a:r>
            <a:endParaRPr lang="en-US" sz="5400" kern="1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304800" y="1828800"/>
            <a:ext cx="6553200" cy="1905000"/>
            <a:chOff x="0" y="1524000"/>
            <a:chExt cx="9144000" cy="2209800"/>
          </a:xfrm>
        </p:grpSpPr>
        <p:sp>
          <p:nvSpPr>
            <p:cNvPr id="26" name="Rounded Rectangle 25"/>
            <p:cNvSpPr/>
            <p:nvPr/>
          </p:nvSpPr>
          <p:spPr>
            <a:xfrm>
              <a:off x="2362200" y="1600200"/>
              <a:ext cx="990600" cy="12954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ounded Rectangle 26"/>
            <p:cNvSpPr/>
            <p:nvPr/>
          </p:nvSpPr>
          <p:spPr>
            <a:xfrm>
              <a:off x="762000" y="1676400"/>
              <a:ext cx="1066800" cy="12954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ounded Rectangle 27"/>
            <p:cNvSpPr/>
            <p:nvPr/>
          </p:nvSpPr>
          <p:spPr>
            <a:xfrm>
              <a:off x="3505200" y="1524000"/>
              <a:ext cx="1295400" cy="1371600"/>
            </a:xfrm>
            <a:prstGeom prst="roundRect">
              <a:avLst/>
            </a:prstGeom>
            <a:blipFill>
              <a:blip r:embed="rId4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ounded Rectangle 32"/>
            <p:cNvSpPr/>
            <p:nvPr/>
          </p:nvSpPr>
          <p:spPr>
            <a:xfrm>
              <a:off x="6172200" y="1600200"/>
              <a:ext cx="1143000" cy="1371600"/>
            </a:xfrm>
            <a:prstGeom prst="roundRect">
              <a:avLst/>
            </a:prstGeom>
            <a:blipFill>
              <a:blip r:embed="rId5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4953000" y="1676400"/>
              <a:ext cx="1066800" cy="1295400"/>
            </a:xfrm>
            <a:prstGeom prst="roundRect">
              <a:avLst/>
            </a:prstGeom>
            <a:blipFill>
              <a:blip r:embed="rId3"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Left-Right Arrow 41"/>
            <p:cNvSpPr/>
            <p:nvPr/>
          </p:nvSpPr>
          <p:spPr>
            <a:xfrm>
              <a:off x="0" y="3352800"/>
              <a:ext cx="9144000" cy="381000"/>
            </a:xfrm>
            <a:prstGeom prst="leftRightArrow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ounded Rectangle 42"/>
            <p:cNvSpPr/>
            <p:nvPr/>
          </p:nvSpPr>
          <p:spPr>
            <a:xfrm>
              <a:off x="7620000" y="1752600"/>
              <a:ext cx="990600" cy="1295400"/>
            </a:xfrm>
            <a:prstGeom prst="roundRect">
              <a:avLst/>
            </a:prstGeom>
            <a:blipFill>
              <a:blip r:embed="rId2"/>
              <a:stretch>
                <a:fillRect/>
              </a:stretch>
            </a:blipFill>
            <a:ln w="190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4" name="Straight Connector 43"/>
            <p:cNvCxnSpPr/>
            <p:nvPr/>
          </p:nvCxnSpPr>
          <p:spPr>
            <a:xfrm rot="5400000">
              <a:off x="1067594" y="3124200"/>
              <a:ext cx="6088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2591594" y="3123406"/>
              <a:ext cx="6088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3848497" y="3085703"/>
              <a:ext cx="6850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5400000">
              <a:off x="5257403" y="3123803"/>
              <a:ext cx="60880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5400000">
              <a:off x="6477794" y="3123406"/>
              <a:ext cx="608806" cy="79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7848600" y="3200400"/>
              <a:ext cx="457200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5" name="Rounded Rectangle 64"/>
          <p:cNvSpPr/>
          <p:nvPr/>
        </p:nvSpPr>
        <p:spPr>
          <a:xfrm>
            <a:off x="7010400" y="1447800"/>
            <a:ext cx="201168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ounded Rectangle 65">
            <a:hlinkClick r:id="rId6" action="ppaction://hlinksldjump"/>
          </p:cNvPr>
          <p:cNvSpPr/>
          <p:nvPr/>
        </p:nvSpPr>
        <p:spPr>
          <a:xfrm>
            <a:off x="7153834" y="2166256"/>
            <a:ext cx="1715845" cy="34314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7" name="Rounded Rectangle 66">
            <a:hlinkClick r:id="rId7" action="ppaction://hlinksldjump"/>
          </p:cNvPr>
          <p:cNvSpPr/>
          <p:nvPr/>
        </p:nvSpPr>
        <p:spPr>
          <a:xfrm>
            <a:off x="7153834" y="2572656"/>
            <a:ext cx="1715845" cy="330793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8" name="Rounded Rectangle 67">
            <a:hlinkClick r:id="rId8" action="ppaction://hlinksldjump"/>
          </p:cNvPr>
          <p:cNvSpPr/>
          <p:nvPr/>
        </p:nvSpPr>
        <p:spPr>
          <a:xfrm>
            <a:off x="7153834" y="2976516"/>
            <a:ext cx="1715845" cy="325575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9" name="Rounded Rectangle 68">
            <a:hlinkClick r:id="rId9" action="ppaction://hlinksldjump"/>
          </p:cNvPr>
          <p:cNvSpPr/>
          <p:nvPr/>
        </p:nvSpPr>
        <p:spPr>
          <a:xfrm>
            <a:off x="7153834" y="5004088"/>
            <a:ext cx="1715845" cy="31176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0" name="Rounded Rectangle 69">
            <a:hlinkClick r:id="rId10" action="ppaction://hlinksldjump"/>
          </p:cNvPr>
          <p:cNvSpPr/>
          <p:nvPr/>
        </p:nvSpPr>
        <p:spPr>
          <a:xfrm>
            <a:off x="7153834" y="3770830"/>
            <a:ext cx="1715845" cy="310586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1" name="Rounded Rectangle 70">
            <a:hlinkClick r:id="rId11" action="ppaction://hlinksldjump"/>
          </p:cNvPr>
          <p:cNvSpPr/>
          <p:nvPr/>
        </p:nvSpPr>
        <p:spPr>
          <a:xfrm>
            <a:off x="7153834" y="4165236"/>
            <a:ext cx="1715845" cy="337147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2" name="Rounded Rectangle 71">
            <a:hlinkClick r:id="rId10" action="ppaction://hlinksldjump"/>
          </p:cNvPr>
          <p:cNvSpPr/>
          <p:nvPr/>
        </p:nvSpPr>
        <p:spPr>
          <a:xfrm>
            <a:off x="7153834" y="4591956"/>
            <a:ext cx="1715845" cy="328623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7153834" y="1658256"/>
            <a:ext cx="1715845" cy="400110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4" name="Rounded Rectangle 73">
            <a:hlinkClick r:id="rId12" action="ppaction://hlinksldjump"/>
          </p:cNvPr>
          <p:cNvSpPr/>
          <p:nvPr/>
        </p:nvSpPr>
        <p:spPr>
          <a:xfrm>
            <a:off x="7153834" y="3372756"/>
            <a:ext cx="1715845" cy="325575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8"/>
          <p:cNvSpPr>
            <a:spLocks noChangeArrowheads="1"/>
          </p:cNvSpPr>
          <p:nvPr/>
        </p:nvSpPr>
        <p:spPr bwMode="auto">
          <a:xfrm>
            <a:off x="1447800" y="5257800"/>
            <a:ext cx="6477000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1" i="0" u="none" strike="noStrike" normalizeH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1" i="0" u="none" strike="noStrike" normalizeH="0" baseline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স্টার</a:t>
            </a:r>
            <a:r>
              <a:rPr kumimoji="0" lang="en-US" sz="3200" b="1" i="0" u="none" strike="noStrike" normalizeH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1" i="0" u="none" strike="noStrike" normalizeH="0" baseline="0" dirty="0" err="1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টপোলজি</a:t>
            </a:r>
            <a:r>
              <a:rPr lang="en-US" sz="32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 </a:t>
            </a:r>
            <a:r>
              <a:rPr kumimoji="0" lang="en-US" sz="32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(Star Topology)</a:t>
            </a:r>
            <a:endParaRPr kumimoji="0" lang="en-US" sz="32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bn-IN" sz="5400" b="1" kern="10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IN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5400" b="1" kern="1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 প্রকার ভেদ</a:t>
            </a:r>
            <a:endParaRPr lang="en-US" sz="5400" b="1" kern="1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7" name="Rounded Rectangle 36">
            <a:hlinkClick r:id="rId2" action="ppaction://hlinksldjump"/>
          </p:cNvPr>
          <p:cNvSpPr/>
          <p:nvPr/>
        </p:nvSpPr>
        <p:spPr>
          <a:xfrm>
            <a:off x="747656" y="6198096"/>
            <a:ext cx="1614544" cy="283868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Rounded Rectangle 37">
            <a:hlinkClick r:id="rId3" action="ppaction://hlinksldjump"/>
          </p:cNvPr>
          <p:cNvSpPr/>
          <p:nvPr/>
        </p:nvSpPr>
        <p:spPr>
          <a:xfrm>
            <a:off x="2424056" y="6198096"/>
            <a:ext cx="1614544" cy="273648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Rounded Rectangle 38">
            <a:hlinkClick r:id="rId4" action="ppaction://hlinksldjump"/>
          </p:cNvPr>
          <p:cNvSpPr/>
          <p:nvPr/>
        </p:nvSpPr>
        <p:spPr>
          <a:xfrm>
            <a:off x="4100456" y="6198096"/>
            <a:ext cx="1614544" cy="2693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ounded Rectangle 40">
            <a:hlinkClick r:id="rId5" action="ppaction://hlinksldjump"/>
          </p:cNvPr>
          <p:cNvSpPr/>
          <p:nvPr/>
        </p:nvSpPr>
        <p:spPr>
          <a:xfrm>
            <a:off x="4191000" y="6502896"/>
            <a:ext cx="1614544" cy="257909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Rounded Rectangle 51">
            <a:hlinkClick r:id="rId6" action="ppaction://hlinksldjump"/>
          </p:cNvPr>
          <p:cNvSpPr/>
          <p:nvPr/>
        </p:nvSpPr>
        <p:spPr>
          <a:xfrm>
            <a:off x="7453256" y="6198096"/>
            <a:ext cx="1614544" cy="256931"/>
          </a:xfrm>
          <a:prstGeom prst="roundRect">
            <a:avLst/>
          </a:prstGeom>
          <a:ln w="1270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ounded Rectangle 52">
            <a:hlinkClick r:id="rId7" action="ppaction://hlinksldjump"/>
          </p:cNvPr>
          <p:cNvSpPr/>
          <p:nvPr/>
        </p:nvSpPr>
        <p:spPr>
          <a:xfrm>
            <a:off x="762000" y="6502896"/>
            <a:ext cx="1614544" cy="278904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4" name="Rounded Rectangle 53">
            <a:hlinkClick r:id="rId6" action="ppaction://hlinksldjump"/>
          </p:cNvPr>
          <p:cNvSpPr/>
          <p:nvPr/>
        </p:nvSpPr>
        <p:spPr>
          <a:xfrm>
            <a:off x="2438400" y="6502896"/>
            <a:ext cx="1614544" cy="271852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0" y="4889980"/>
            <a:ext cx="457200" cy="1938992"/>
          </a:xfrm>
          <a:prstGeom prst="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Rounded Rectangle 60">
            <a:hlinkClick r:id="rId8" action="ppaction://hlinksldjump"/>
          </p:cNvPr>
          <p:cNvSpPr/>
          <p:nvPr/>
        </p:nvSpPr>
        <p:spPr>
          <a:xfrm>
            <a:off x="5791200" y="6198096"/>
            <a:ext cx="1614544" cy="269331"/>
          </a:xfrm>
          <a:prstGeom prst="roundRect">
            <a:avLst/>
          </a:prstGeom>
          <a:ln w="19050">
            <a:solidFill>
              <a:schemeClr val="bg1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 descr="C:\Documents and Settings\Saiful PC\Desktop\Scan\ICT-JSC Internet Paper-14\Network\3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371600" y="1143000"/>
            <a:ext cx="6308598" cy="3886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3984642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762000" y="5334000"/>
            <a:ext cx="6477000" cy="584775"/>
          </a:xfrm>
          <a:prstGeom prst="rect">
            <a:avLst/>
          </a:prstGeom>
          <a:noFill/>
          <a:ln>
            <a:headEnd/>
            <a:tailEnd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bn-IN" sz="32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রিং টপোলজি </a:t>
            </a:r>
            <a:r>
              <a:rPr kumimoji="0" lang="en-US" sz="3200" b="1" i="0" u="none" strike="noStrike" normalizeH="0" baseline="0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ea typeface="Calibri" pitchFamily="34" charset="0"/>
                <a:cs typeface="NikoshBAN" pitchFamily="2" charset="0"/>
              </a:rPr>
              <a:t>(Ring Topology)</a:t>
            </a:r>
            <a:endParaRPr kumimoji="0" lang="en-US" sz="3200" b="1" i="0" u="none" strike="noStrike" normalizeH="0" baseline="0" dirty="0" smtClean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38100" y="152400"/>
            <a:ext cx="9182100" cy="92333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bn-IN" sz="5400" b="1" kern="1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নেটওয়ার্ক </a:t>
            </a:r>
            <a:r>
              <a:rPr lang="bn-IN" sz="5400" b="1" kern="1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টপোলজি</a:t>
            </a:r>
            <a:r>
              <a:rPr lang="bn-BD" sz="5400" b="1" kern="1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র প্রকার ভেদ</a:t>
            </a:r>
            <a:endParaRPr lang="en-US" sz="5400" b="1" kern="1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762000" y="1371601"/>
            <a:ext cx="5257800" cy="3886200"/>
            <a:chOff x="762000" y="1371601"/>
            <a:chExt cx="5257800" cy="3886200"/>
          </a:xfrm>
        </p:grpSpPr>
        <p:grpSp>
          <p:nvGrpSpPr>
            <p:cNvPr id="25" name="Group 24"/>
            <p:cNvGrpSpPr/>
            <p:nvPr/>
          </p:nvGrpSpPr>
          <p:grpSpPr>
            <a:xfrm>
              <a:off x="762000" y="1371601"/>
              <a:ext cx="5257800" cy="3886200"/>
              <a:chOff x="838199" y="1371601"/>
              <a:chExt cx="7391402" cy="5453582"/>
            </a:xfrm>
          </p:grpSpPr>
          <p:sp>
            <p:nvSpPr>
              <p:cNvPr id="27" name="Rounded Rectangle 26"/>
              <p:cNvSpPr/>
              <p:nvPr/>
            </p:nvSpPr>
            <p:spPr>
              <a:xfrm flipH="1">
                <a:off x="838199" y="3200404"/>
                <a:ext cx="1295400" cy="15240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ed Rectangle 27"/>
              <p:cNvSpPr/>
              <p:nvPr/>
            </p:nvSpPr>
            <p:spPr>
              <a:xfrm flipH="1">
                <a:off x="6400800" y="4953006"/>
                <a:ext cx="1295400" cy="15240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Rounded Rectangle 32"/>
              <p:cNvSpPr/>
              <p:nvPr/>
            </p:nvSpPr>
            <p:spPr>
              <a:xfrm rot="186424" flipH="1">
                <a:off x="4153117" y="5377381"/>
                <a:ext cx="1250539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Rounded Rectangle 39"/>
              <p:cNvSpPr/>
              <p:nvPr/>
            </p:nvSpPr>
            <p:spPr>
              <a:xfrm>
                <a:off x="7010401" y="3200404"/>
                <a:ext cx="1219200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2" name="Rounded Rectangle 41"/>
              <p:cNvSpPr/>
              <p:nvPr/>
            </p:nvSpPr>
            <p:spPr>
              <a:xfrm flipH="1">
                <a:off x="3886200" y="1371601"/>
                <a:ext cx="1295400" cy="1143001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3" name="Rounded Rectangle 42"/>
              <p:cNvSpPr/>
              <p:nvPr/>
            </p:nvSpPr>
            <p:spPr>
              <a:xfrm flipH="1">
                <a:off x="1981200" y="4724406"/>
                <a:ext cx="1295400" cy="15240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ed Rectangle 43"/>
              <p:cNvSpPr/>
              <p:nvPr/>
            </p:nvSpPr>
            <p:spPr>
              <a:xfrm flipH="1">
                <a:off x="1600199" y="1752602"/>
                <a:ext cx="1295400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ed Rectangle 44"/>
              <p:cNvSpPr/>
              <p:nvPr/>
            </p:nvSpPr>
            <p:spPr>
              <a:xfrm>
                <a:off x="6172200" y="1752602"/>
                <a:ext cx="1219200" cy="1447802"/>
              </a:xfrm>
              <a:prstGeom prst="round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" name="Oval 1"/>
            <p:cNvSpPr/>
            <p:nvPr/>
          </p:nvSpPr>
          <p:spPr>
            <a:xfrm flipH="1" flipV="1">
              <a:off x="1304041" y="1717964"/>
              <a:ext cx="4210064" cy="3125824"/>
            </a:xfrm>
            <a:prstGeom prst="ellipse">
              <a:avLst/>
            </a:prstGeom>
            <a:noFill/>
            <a:ln w="603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0" name="Rounded Rectangle 29"/>
          <p:cNvSpPr/>
          <p:nvPr/>
        </p:nvSpPr>
        <p:spPr>
          <a:xfrm>
            <a:off x="7239000" y="1524000"/>
            <a:ext cx="1828800" cy="40386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ounded Rectangle 31">
            <a:hlinkClick r:id="rId3" action="ppaction://hlinksldjump"/>
          </p:cNvPr>
          <p:cNvSpPr/>
          <p:nvPr/>
        </p:nvSpPr>
        <p:spPr>
          <a:xfrm>
            <a:off x="7400364" y="2267856"/>
            <a:ext cx="1559860" cy="34314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ounded Rectangle 45">
            <a:hlinkClick r:id="rId4" action="ppaction://hlinksldjump"/>
          </p:cNvPr>
          <p:cNvSpPr/>
          <p:nvPr/>
        </p:nvSpPr>
        <p:spPr>
          <a:xfrm>
            <a:off x="7400364" y="2664096"/>
            <a:ext cx="1559860" cy="33079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পাঠ শিরোনাম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Rounded Rectangle 46">
            <a:hlinkClick r:id="rId5" action="ppaction://hlinksldjump"/>
          </p:cNvPr>
          <p:cNvSpPr/>
          <p:nvPr/>
        </p:nvSpPr>
        <p:spPr>
          <a:xfrm>
            <a:off x="7400364" y="3045096"/>
            <a:ext cx="1559860" cy="325575"/>
          </a:xfrm>
          <a:prstGeom prst="roundRect">
            <a:avLst/>
          </a:prstGeom>
          <a:ln>
            <a:noFill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8" name="Rounded Rectangle 47">
            <a:hlinkClick r:id="rId6" action="ppaction://hlinksldjump"/>
          </p:cNvPr>
          <p:cNvSpPr/>
          <p:nvPr/>
        </p:nvSpPr>
        <p:spPr>
          <a:xfrm>
            <a:off x="7400364" y="4965336"/>
            <a:ext cx="1559860" cy="311768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9" name="Rounded Rectangle 48">
            <a:hlinkClick r:id="rId7" action="ppaction://hlinksldjump"/>
          </p:cNvPr>
          <p:cNvSpPr/>
          <p:nvPr/>
        </p:nvSpPr>
        <p:spPr>
          <a:xfrm>
            <a:off x="7400364" y="3786070"/>
            <a:ext cx="1559860" cy="35630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2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0" name="Rounded Rectangle 49">
            <a:hlinkClick r:id="rId8" action="ppaction://hlinksldjump"/>
          </p:cNvPr>
          <p:cNvSpPr/>
          <p:nvPr/>
        </p:nvSpPr>
        <p:spPr>
          <a:xfrm>
            <a:off x="7400364" y="4188096"/>
            <a:ext cx="1559860" cy="337147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1" name="Rounded Rectangle 50">
            <a:hlinkClick r:id="rId7" action="ppaction://hlinksldjump"/>
          </p:cNvPr>
          <p:cNvSpPr/>
          <p:nvPr/>
        </p:nvSpPr>
        <p:spPr>
          <a:xfrm>
            <a:off x="7400364" y="4569096"/>
            <a:ext cx="1559860" cy="328623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400364" y="1734456"/>
            <a:ext cx="1559860" cy="40011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b="1" dirty="0" smtClean="0">
                <a:ln w="1905"/>
                <a:solidFill>
                  <a:schemeClr val="tx1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2000" b="1" dirty="0">
              <a:ln w="1905"/>
              <a:solidFill>
                <a:schemeClr val="tx1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3" name="Rounded Rectangle 52">
            <a:hlinkClick r:id="rId9" action="ppaction://hlinksldjump"/>
          </p:cNvPr>
          <p:cNvSpPr/>
          <p:nvPr/>
        </p:nvSpPr>
        <p:spPr>
          <a:xfrm>
            <a:off x="7400364" y="3410856"/>
            <a:ext cx="1559860" cy="325575"/>
          </a:xfrm>
          <a:prstGeom prst="round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latin typeface="NikoshBAN" pitchFamily="2" charset="0"/>
                <a:cs typeface="NikoshBAN" pitchFamily="2" charset="0"/>
              </a:rPr>
              <a:t>মূল আলোচনা</a:t>
            </a:r>
            <a:endParaRPr lang="en-US" sz="2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97485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1035</TotalTime>
  <Words>474</Words>
  <Application>Microsoft Office PowerPoint</Application>
  <PresentationFormat>On-screen Show (4:3)</PresentationFormat>
  <Paragraphs>189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bariski.bhanu@yahoo.com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WonderBoy</dc:creator>
  <cp:lastModifiedBy>Saiful_Islam</cp:lastModifiedBy>
  <cp:revision>193</cp:revision>
  <dcterms:created xsi:type="dcterms:W3CDTF">2013-04-28T05:22:13Z</dcterms:created>
  <dcterms:modified xsi:type="dcterms:W3CDTF">2020-07-11T06:17:37Z</dcterms:modified>
</cp:coreProperties>
</file>