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83" r:id="rId8"/>
    <p:sldId id="262" r:id="rId9"/>
    <p:sldId id="264" r:id="rId10"/>
    <p:sldId id="266" r:id="rId11"/>
    <p:sldId id="268" r:id="rId12"/>
    <p:sldId id="272" r:id="rId13"/>
    <p:sldId id="270" r:id="rId14"/>
    <p:sldId id="273" r:id="rId15"/>
    <p:sldId id="274" r:id="rId16"/>
    <p:sldId id="275" r:id="rId17"/>
    <p:sldId id="278" r:id="rId18"/>
    <p:sldId id="277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A0F5B-F04F-43D9-8F25-A5C8BC0561E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0A9F-32EA-421C-9B0A-1811902A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5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5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9EFA-8C97-4AAF-8D1A-DAB488CDB39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A325-DAB2-4D04-A2CB-A4332CB7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33400"/>
            <a:ext cx="9144000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478"/>
            <a:ext cx="9144000" cy="47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2921" y="1003236"/>
                <a:ext cx="8180366" cy="580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h(x)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h(2)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bn-IN" sz="4400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21" y="1003236"/>
                <a:ext cx="8180366" cy="58047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21269" y="125259"/>
            <a:ext cx="28308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u="sng" dirty="0">
                <a:latin typeface="NikoshBAN" pitchFamily="2" charset="0"/>
                <a:cs typeface="NikoshBAN" pitchFamily="2" charset="0"/>
              </a:rPr>
              <a:t>ক এর সমাধান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Times New Roman" pitchFamily="18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2431" y="261663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u="sng" dirty="0">
                <a:latin typeface="NikoshBAN" pitchFamily="2" charset="0"/>
                <a:cs typeface="NikoshBAN" pitchFamily="2" charset="0"/>
              </a:rPr>
              <a:t>খ  এর সমাধান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7879" y="1514612"/>
                <a:ext cx="7430689" cy="3499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h(x)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200" dirty="0"/>
                  <a:t> </a:t>
                </a:r>
                <a:endParaRPr lang="en-US" sz="3200" dirty="0"/>
              </a:p>
              <a:p>
                <a:r>
                  <a:rPr lang="bn-IN" sz="3200" dirty="0"/>
                  <a:t> </a:t>
                </a:r>
              </a:p>
              <a:p>
                <a:r>
                  <a:rPr lang="bn-IN" sz="3200" dirty="0"/>
                  <a:t>       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bn-IN" sz="3200" dirty="0"/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bn-IN" sz="3200" dirty="0"/>
                  <a:t>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</a:t>
                </a:r>
                <a:r>
                  <a:rPr lang="bn-IN" sz="3200" dirty="0" smtClean="0"/>
                  <a:t>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bn-IN" sz="3200" dirty="0"/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bn-IN" sz="3200" dirty="0"/>
                  <a:t> </a:t>
                </a:r>
                <a:r>
                  <a:rPr lang="en-US" sz="3200" dirty="0"/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 smtClean="0"/>
                  <a:t>………………(1)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79" y="1514612"/>
                <a:ext cx="7430689" cy="3499035"/>
              </a:xfrm>
              <a:prstGeom prst="rect">
                <a:avLst/>
              </a:prstGeom>
              <a:blipFill rotWithShape="0">
                <a:blip r:embed="rId2"/>
                <a:stretch>
                  <a:fillRect l="-2133" r="-106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6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90337" y="324077"/>
                <a:ext cx="4820294" cy="5823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h(x)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337" y="324077"/>
                <a:ext cx="4820294" cy="5823197"/>
              </a:xfrm>
              <a:prstGeom prst="rect">
                <a:avLst/>
              </a:prstGeom>
              <a:blipFill rotWithShape="0">
                <a:blip r:embed="rId2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0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80007" y="1408644"/>
                <a:ext cx="8568990" cy="4345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…………..(</a:t>
                </a:r>
                <a:r>
                  <a:rPr lang="en-US" sz="3200" dirty="0" smtClean="0">
                    <a:cs typeface="NikoshBAN" pitchFamily="2" charset="0"/>
                  </a:rPr>
                  <a:t>2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cs typeface="NikoshBAN" pitchFamily="2" charset="0"/>
                  </a:rPr>
                  <a:t>   (১)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নং এবং </a:t>
                </a:r>
                <a:r>
                  <a:rPr lang="bn-IN" sz="3200" dirty="0" smtClean="0">
                    <a:cs typeface="NikoshBAN" pitchFamily="2" charset="0"/>
                  </a:rPr>
                  <a:t>(২)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নং হতে পাই,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007" y="1408644"/>
                <a:ext cx="8568990" cy="4345036"/>
              </a:xfrm>
              <a:prstGeom prst="rect">
                <a:avLst/>
              </a:prstGeom>
              <a:blipFill rotWithShape="0">
                <a:blip r:embed="rId2"/>
                <a:stretch>
                  <a:fillRect l="-1849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0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5376" y="386924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u="sng" dirty="0">
                <a:latin typeface="NikoshBAN" pitchFamily="2" charset="0"/>
                <a:cs typeface="NikoshBAN" pitchFamily="2" charset="0"/>
              </a:rPr>
              <a:t>গ  এর সমাধান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48676" y="1773049"/>
                <a:ext cx="6487802" cy="3582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       বা,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bn-IN" sz="3200" dirty="0"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bn-IN" sz="3200" dirty="0"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bn-IN" sz="3200" dirty="0"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16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76" y="1773049"/>
                <a:ext cx="6487802" cy="3582519"/>
              </a:xfrm>
              <a:prstGeom prst="rect">
                <a:avLst/>
              </a:prstGeom>
              <a:blipFill rotWithShape="0">
                <a:blip r:embed="rId2"/>
                <a:stretch>
                  <a:fillRect l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4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3829" y="253736"/>
                <a:ext cx="8342141" cy="6468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16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16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16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3200" dirty="0"/>
                  <a:t>  </a:t>
                </a:r>
              </a:p>
              <a:p>
                <a:r>
                  <a:rPr lang="en-US" sz="3200" dirty="0"/>
                  <a:t>   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16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      = 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20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দেখানো হলো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29" y="253736"/>
                <a:ext cx="8342141" cy="6468437"/>
              </a:xfrm>
              <a:prstGeom prst="rect">
                <a:avLst/>
              </a:prstGeom>
              <a:blipFill rotWithShape="0">
                <a:blip r:embed="rId2"/>
                <a:stretch>
                  <a:fillRect l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4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7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44436" y="2886912"/>
                <a:ext cx="7315199" cy="1374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 যদি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f(x)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তবে 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36" y="2886912"/>
                <a:ext cx="7315199" cy="1374287"/>
              </a:xfrm>
              <a:prstGeom prst="rect">
                <a:avLst/>
              </a:prstGeom>
              <a:blipFill rotWithShape="0">
                <a:blip r:embed="rId2"/>
                <a:stretch>
                  <a:fillRect l="-2083" r="-1333" b="-1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6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69318" y="2303471"/>
                <a:ext cx="7946278" cy="1220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হয়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তবে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8" y="2303471"/>
                <a:ext cx="7946278" cy="1220719"/>
              </a:xfrm>
              <a:prstGeom prst="rect">
                <a:avLst/>
              </a:prstGeom>
              <a:blipFill rotWithShape="0">
                <a:blip r:embed="rId2"/>
                <a:stretch>
                  <a:fillRect l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97927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39240" y="519266"/>
                <a:ext cx="9616440" cy="457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36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bn-IN" sz="3600" i="1" dirty="0" smtClean="0">
                  <a:latin typeface="Cambria Math" panose="02040503050406030204" pitchFamily="18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bn-IN" sz="3600" i="1" dirty="0" smtClean="0">
                  <a:latin typeface="Cambria Math" panose="02040503050406030204" pitchFamily="18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40" y="519266"/>
                <a:ext cx="9616440" cy="4578818"/>
              </a:xfrm>
              <a:prstGeom prst="rect">
                <a:avLst/>
              </a:prstGeom>
              <a:blipFill rotWithShape="0">
                <a:blip r:embed="rId2"/>
                <a:stretch>
                  <a:fillRect l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62173" y="1738472"/>
                <a:ext cx="6096000" cy="50379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bn-IN" sz="36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bn-IN" sz="36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bn-IN" sz="36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bn-IN" sz="36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i="1">
                          <a:latin typeface="Cambria Math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36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i="1">
                          <a:latin typeface="Cambria Math"/>
                          <a:cs typeface="NikoshBAN" panose="02000000000000000000" pitchFamily="2" charset="0"/>
                        </a:rPr>
                        <m:t>মান</m:t>
                      </m:r>
                      <m:r>
                        <a:rPr lang="bn-BD" sz="36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bn-BD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latin typeface="Cambria Math"/>
                          <a:cs typeface="NikoshBAN" panose="02000000000000000000" pitchFamily="2" charset="0"/>
                        </a:rPr>
                        <m:t> .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73" y="1738472"/>
                <a:ext cx="6096000" cy="50379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01930" y="282896"/>
                <a:ext cx="2616486" cy="1337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30" y="282896"/>
                <a:ext cx="2616486" cy="1337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751176" y="2200484"/>
            <a:ext cx="3116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[যোজন-বিয়োজন করে]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0573" y="212032"/>
            <a:ext cx="11476383" cy="6539949"/>
            <a:chOff x="967408" y="556591"/>
            <a:chExt cx="11012557" cy="5690222"/>
          </a:xfrm>
        </p:grpSpPr>
        <p:sp>
          <p:nvSpPr>
            <p:cNvPr id="3" name="TextBox 2"/>
            <p:cNvSpPr txBox="1"/>
            <p:nvPr/>
          </p:nvSpPr>
          <p:spPr>
            <a:xfrm>
              <a:off x="1364973" y="556591"/>
              <a:ext cx="91307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408" y="2166731"/>
              <a:ext cx="9130748" cy="211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সেট ও ফাংশন 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 শ্রেণি,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গণিত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8799" y="4492487"/>
              <a:ext cx="101511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ইকরাম</a:t>
              </a:r>
            </a:p>
            <a:p>
              <a:pPr algn="r"/>
              <a:r>
                <a:rPr lang="bn-IN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শিক্ষক(গণিত)</a:t>
              </a:r>
            </a:p>
            <a:p>
              <a:pPr algn="r"/>
              <a:r>
                <a:rPr lang="bn-IN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বখ্‌তিয়ার পাড়া চারপীর আউলিয়া আলিম মাদ্‌রাসা,আনোয়ারা,চট্টগ্রাম।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67408" y="4267764"/>
              <a:ext cx="1101255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0" y="4628367"/>
            <a:ext cx="178103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5774" y="312874"/>
            <a:ext cx="3103419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17254" y="2605239"/>
                <a:ext cx="881170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40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i="1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f(-1)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নির্ণয়  কর।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54" y="2605239"/>
                <a:ext cx="8811705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91" t="-19828" r="-1592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7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649" y="554553"/>
            <a:ext cx="3044516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96641" y="2418470"/>
                <a:ext cx="8595359" cy="276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যদি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 =f(x)=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হয়,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(−</m:t>
                    </m:r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মান নির্ণয়  কর।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এর মান নির্ণয়  কর।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প্রমাণ কর যে,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f(y)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= x</a:t>
                </a:r>
                <a:endParaRPr lang="bn-IN" sz="3200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1" y="2418470"/>
                <a:ext cx="8595359" cy="2766655"/>
              </a:xfrm>
              <a:prstGeom prst="rect">
                <a:avLst/>
              </a:prstGeom>
              <a:blipFill rotWithShape="0">
                <a:blip r:embed="rId3"/>
                <a:stretch>
                  <a:fillRect l="-1773" b="-6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67099" y="274320"/>
            <a:ext cx="6106511" cy="6413381"/>
            <a:chOff x="2567099" y="274320"/>
            <a:chExt cx="6106511" cy="64133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100" y="274320"/>
              <a:ext cx="6106510" cy="3200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99" y="3765926"/>
              <a:ext cx="6106511" cy="292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32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883" y="212032"/>
            <a:ext cx="9515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চল, ভিডিওটি দেখিঃ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4131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8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2" y="3139342"/>
            <a:ext cx="3578916" cy="354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5" y="1254825"/>
            <a:ext cx="8167161" cy="2089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883" y="212032"/>
            <a:ext cx="9515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কর,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7983" y="2726632"/>
            <a:ext cx="86855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ফাংশন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54583" y="845127"/>
            <a:ext cx="575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0276" y="3473490"/>
            <a:ext cx="900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ফাংশনের সৃজনশীল প্রশ্নের গাণিতিক সমস্যা সমাধান করতে পারবে 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276" y="2170530"/>
            <a:ext cx="900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ফাংশন ব্যাখ্যা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960" y="457201"/>
            <a:ext cx="1752600" cy="76944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:\Users\Doel-1612i3\Desktop\function_diagr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1"/>
            <a:ext cx="4312920" cy="22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17964" y="3657601"/>
                <a:ext cx="885031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 চিত্রটি পর্যবেক্ষণ করলে দেখা যায়, যখন,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𝑌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তখন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,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এক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মানের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জন্য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ভিন্ন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ভিন্ন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পাওয়া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যায়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মধ্যে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সম্পর্ক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তৈরী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দ্বারা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সুতরাং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দুটি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চলক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এমন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ভাবে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সম্পর্কযুক্ত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যেন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মানের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জন্য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মান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পাওয়া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যায়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তবে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ফাংশন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বলা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হয়।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এরফাংশন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</m:t>
                      </m:r>
                      <m:r>
                        <a:rPr lang="bn-BD" sz="2800" i="1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 করা হয়।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64" y="3657601"/>
                <a:ext cx="8850312" cy="3108543"/>
              </a:xfrm>
              <a:prstGeom prst="rect">
                <a:avLst/>
              </a:prstGeom>
              <a:blipFill rotWithShape="0">
                <a:blip r:embed="rId3"/>
                <a:stretch>
                  <a:fillRect l="-1446" t="-1569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78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0D9900F-8C33-4ACA-87C0-4B2FEAE2D8AF}"/>
                  </a:ext>
                </a:extLst>
              </p:cNvPr>
              <p:cNvSpPr txBox="1"/>
              <p:nvPr/>
            </p:nvSpPr>
            <p:spPr>
              <a:xfrm>
                <a:off x="977900" y="397252"/>
                <a:ext cx="10388600" cy="70788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dirty="0">
                    <a:latin typeface="+mj-lt"/>
                  </a:rPr>
                  <a:t>f </a:t>
                </a:r>
                <a:r>
                  <a:rPr lang="en-US" sz="4000" dirty="0"/>
                  <a:t>(x)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0" smtClean="0">
                        <a:latin typeface="Cambria Math"/>
                      </a:rPr>
                      <m:t>−</m:t>
                    </m:r>
                    <m:r>
                      <a:rPr lang="en-US" sz="4000" b="0" i="0" smtClean="0"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x</m:t>
                    </m:r>
                    <m:r>
                      <a:rPr lang="en-US" sz="4000" b="0" i="0" smtClean="0">
                        <a:latin typeface="Cambria Math"/>
                      </a:rPr>
                      <m:t>+</m:t>
                    </m:r>
                    <m:r>
                      <a:rPr lang="en-US" sz="4000" b="0" i="0" smtClean="0">
                        <a:latin typeface="Cambria Math"/>
                      </a:rPr>
                      <m:t>6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f( </a:t>
                </a:r>
                <a:r>
                  <a:rPr lang="en-US" sz="4000" dirty="0">
                    <a:latin typeface="+mj-lt"/>
                    <a:cs typeface="NikoshBAN" panose="02000000000000000000" pitchFamily="2" charset="0"/>
                  </a:rPr>
                  <a:t>4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="" xmlns:a14="http://schemas.microsoft.com/office/drawing/2010/main" xmlns:a16="http://schemas.microsoft.com/office/drawing/2014/main" xmlns:lc="http://schemas.openxmlformats.org/drawingml/2006/lockedCanvas" id="{C0D9900F-8C33-4ACA-87C0-4B2FEAE2D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397252"/>
                <a:ext cx="1038860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053" t="-18103" b="-3793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3B13246-5EE9-4330-8797-1FE8254F6767}"/>
                  </a:ext>
                </a:extLst>
              </p:cNvPr>
              <p:cNvSpPr txBox="1"/>
              <p:nvPr/>
            </p:nvSpPr>
            <p:spPr>
              <a:xfrm>
                <a:off x="1606550" y="1453773"/>
                <a:ext cx="8953500" cy="443198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</a:p>
              <a:p>
                <a:r>
                  <a:rPr lang="en-US" sz="4400" dirty="0" smtClean="0"/>
                  <a:t>f </a:t>
                </a:r>
                <a:r>
                  <a:rPr lang="en-US" sz="4400" dirty="0"/>
                  <a:t>(x)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/>
                      </a:rPr>
                      <m:t>−</m:t>
                    </m:r>
                    <m:r>
                      <a:rPr lang="en-US" sz="4400"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x</m:t>
                    </m:r>
                    <m:r>
                      <a:rPr lang="en-US" sz="4400">
                        <a:latin typeface="Cambria Math"/>
                      </a:rPr>
                      <m:t>+</m:t>
                    </m:r>
                    <m:r>
                      <a:rPr lang="en-US" sz="4400" smtClean="0">
                        <a:latin typeface="Cambria Math"/>
                      </a:rPr>
                      <m:t>6</m:t>
                    </m:r>
                  </m:oMath>
                </a14:m>
                <a:endParaRPr lang="en-US" sz="4400" dirty="0"/>
              </a:p>
              <a:p>
                <a:r>
                  <a:rPr lang="en-US" sz="4400" dirty="0" smtClean="0"/>
                  <a:t>f </a:t>
                </a:r>
                <a:r>
                  <a:rPr lang="en-US" sz="4400" dirty="0"/>
                  <a:t>(4)=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latin typeface="Cambria Math"/>
                      </a:rPr>
                      <m:t>−</m:t>
                    </m:r>
                    <m:r>
                      <a:rPr lang="en-US" sz="4400" b="0" i="0" smtClean="0">
                        <a:latin typeface="Cambria Math"/>
                      </a:rPr>
                      <m:t>5</m:t>
                    </m:r>
                    <m:r>
                      <a:rPr lang="en-US" sz="4400" b="0" i="1" smtClean="0">
                        <a:latin typeface="Cambria Math"/>
                      </a:rPr>
                      <m:t>×</m:t>
                    </m:r>
                    <m:r>
                      <a:rPr lang="en-US" sz="4400" b="0" i="1" smtClean="0">
                        <a:latin typeface="Cambria Math"/>
                      </a:rPr>
                      <m:t>4</m:t>
                    </m:r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</a:rPr>
                      <m:t>6</m:t>
                    </m:r>
                  </m:oMath>
                </a14:m>
                <a:endParaRPr lang="en-US" sz="4400" b="0" dirty="0"/>
              </a:p>
              <a:p>
                <a:r>
                  <a:rPr lang="en-US" sz="4400" dirty="0"/>
                  <a:t>        = 16 -   20 + 6   </a:t>
                </a:r>
              </a:p>
              <a:p>
                <a:r>
                  <a:rPr lang="en-US" sz="4400" dirty="0"/>
                  <a:t>       </a:t>
                </a:r>
                <a:r>
                  <a:rPr lang="bn-IN" sz="4400" dirty="0" smtClean="0"/>
                  <a:t> </a:t>
                </a:r>
                <a:r>
                  <a:rPr lang="en-US" sz="4400" dirty="0" smtClean="0"/>
                  <a:t>= </a:t>
                </a:r>
                <a:r>
                  <a:rPr lang="en-US" sz="4400" dirty="0"/>
                  <a:t>22 – 20</a:t>
                </a:r>
              </a:p>
              <a:p>
                <a:r>
                  <a:rPr lang="en-US" sz="4400" dirty="0"/>
                  <a:t>        =</a:t>
                </a:r>
                <a:r>
                  <a:rPr lang="en-US" sz="4400" dirty="0" smtClean="0"/>
                  <a:t>2 (Ans.)</a:t>
                </a:r>
                <a:endParaRPr lang="en-US" sz="4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="" xmlns:a14="http://schemas.microsoft.com/office/drawing/2010/main" xmlns:a16="http://schemas.microsoft.com/office/drawing/2014/main" xmlns:lc="http://schemas.openxmlformats.org/drawingml/2006/lockedCanvas" id="{33B13246-5EE9-4330-8797-1FE8254F6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550" y="1453773"/>
                <a:ext cx="8953500" cy="4431983"/>
              </a:xfrm>
              <a:prstGeom prst="rect">
                <a:avLst/>
              </a:prstGeom>
              <a:blipFill rotWithShape="0">
                <a:blip r:embed="rId4"/>
                <a:stretch>
                  <a:fillRect l="-2793" t="-27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2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6640" y="1091011"/>
            <a:ext cx="6118637" cy="3574410"/>
            <a:chOff x="2436640" y="1091011"/>
            <a:chExt cx="6118637" cy="3574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436640" y="1091011"/>
                  <a:ext cx="6118637" cy="8604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n-IN" sz="3200" dirty="0">
                      <a:latin typeface="NikoshBAN" pitchFamily="2" charset="0"/>
                      <a:cs typeface="NikoshBAN" pitchFamily="2" charset="0"/>
                    </a:rPr>
                    <a:t>প্রশ্নঃ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h(x) 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একটি ফাংশন।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640" y="1091011"/>
                  <a:ext cx="6118637" cy="86042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97" b="-19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436640" y="2205004"/>
                  <a:ext cx="5780433" cy="2460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IN" sz="3200" dirty="0" smtClean="0">
                      <a:latin typeface="NikoshBAN" pitchFamily="2" charset="0"/>
                      <a:cs typeface="NikoshBAN" pitchFamily="2" charset="0"/>
                    </a:rPr>
                    <a:t> (ক) 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= 2 </a:t>
                  </a:r>
                  <a:r>
                    <a:rPr lang="bn-IN" sz="3200" dirty="0">
                      <a:latin typeface="NikoshBAN" pitchFamily="2" charset="0"/>
                      <a:cs typeface="NikoshBAN" pitchFamily="2" charset="0"/>
                    </a:rPr>
                    <a:t>হলে , এর মান নির্ণয়  কর। </a:t>
                  </a:r>
                </a:p>
                <a:p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latin typeface="NikoshBAN" pitchFamily="2" charset="0"/>
                      <a:cs typeface="NikoshBAN" pitchFamily="2" charset="0"/>
                    </a:rPr>
                    <a:t>(খ)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IN" sz="3200" dirty="0">
                      <a:latin typeface="NikoshBAN" pitchFamily="2" charset="0"/>
                      <a:cs typeface="NikoshBAN" pitchFamily="2" charset="0"/>
                    </a:rPr>
                    <a:t>প্রমাণ কর যে, </a:t>
                  </a:r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320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=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h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) </a:t>
                  </a:r>
                </a:p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n-IN" sz="3200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bn-IN" sz="3200" dirty="0" smtClean="0">
                      <a:latin typeface="NikoshBAN" pitchFamily="2" charset="0"/>
                      <a:cs typeface="NikoshBAN" pitchFamily="2" charset="0"/>
                    </a:rPr>
                    <a:t>গ) </a:t>
                  </a:r>
                  <a:r>
                    <a:rPr lang="bn-IN" sz="3200" dirty="0">
                      <a:latin typeface="NikoshBAN" pitchFamily="2" charset="0"/>
                      <a:cs typeface="NikoshBAN" pitchFamily="2" charset="0"/>
                    </a:rPr>
                    <a:t>দেখাও যে,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) =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h 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640" y="2205004"/>
                  <a:ext cx="5780433" cy="24604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43" t="-4467" r="-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22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199</Words>
  <Application>Microsoft Office PowerPoint</Application>
  <PresentationFormat>Widescreen</PresentationFormat>
  <Paragraphs>101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Ikramjjgec</dc:creator>
  <cp:lastModifiedBy>Ikramjjgec</cp:lastModifiedBy>
  <cp:revision>26</cp:revision>
  <dcterms:created xsi:type="dcterms:W3CDTF">2020-07-09T14:50:06Z</dcterms:created>
  <dcterms:modified xsi:type="dcterms:W3CDTF">2020-07-10T19:05:26Z</dcterms:modified>
</cp:coreProperties>
</file>