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96" r:id="rId2"/>
    <p:sldId id="328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2" r:id="rId17"/>
    <p:sldId id="310" r:id="rId18"/>
    <p:sldId id="311" r:id="rId19"/>
    <p:sldId id="314" r:id="rId20"/>
    <p:sldId id="319" r:id="rId21"/>
    <p:sldId id="321" r:id="rId22"/>
    <p:sldId id="320" r:id="rId23"/>
    <p:sldId id="322" r:id="rId24"/>
    <p:sldId id="324" r:id="rId25"/>
    <p:sldId id="332" r:id="rId26"/>
    <p:sldId id="333" r:id="rId27"/>
    <p:sldId id="334" r:id="rId28"/>
    <p:sldId id="336" r:id="rId29"/>
    <p:sldId id="335" r:id="rId30"/>
    <p:sldId id="337" r:id="rId31"/>
    <p:sldId id="338" r:id="rId32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391" autoAdjust="0"/>
  </p:normalViewPr>
  <p:slideViewPr>
    <p:cSldViewPr>
      <p:cViewPr>
        <p:scale>
          <a:sx n="70" d="100"/>
          <a:sy n="70" d="100"/>
        </p:scale>
        <p:origin x="-786" y="-180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A4BD7C-1A4D-4F51-BDF6-C33CB6627262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3F4773-D444-4073-92E6-7E456C6D68FE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7200" dirty="0" err="1" smtClean="0">
              <a:latin typeface="NikoshBAN" pitchFamily="2" charset="0"/>
              <a:cs typeface="NikoshBAN" pitchFamily="2" charset="0"/>
            </a:rPr>
            <a:t>আয়</a:t>
          </a:r>
          <a:endParaRPr lang="en-US" sz="7200" dirty="0">
            <a:latin typeface="NikoshBAN" pitchFamily="2" charset="0"/>
            <a:cs typeface="NikoshBAN" pitchFamily="2" charset="0"/>
          </a:endParaRPr>
        </a:p>
      </dgm:t>
    </dgm:pt>
    <dgm:pt modelId="{3C0D6F23-9F2C-48F9-9078-7EEAA161BD93}" type="parTrans" cxnId="{15F4A6E7-A4FF-4FB5-81B2-C0BA57B1E66E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E6A22AAF-8593-4C6E-860A-EA3CEE48C71B}" type="sibTrans" cxnId="{15F4A6E7-A4FF-4FB5-81B2-C0BA57B1E66E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88A8E908-9ED6-463F-BB32-6D364134AE3E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7200" dirty="0" err="1" smtClean="0">
              <a:latin typeface="NikoshBAN" pitchFamily="2" charset="0"/>
              <a:cs typeface="NikoshBAN" pitchFamily="2" charset="0"/>
            </a:rPr>
            <a:t>ব্যয়</a:t>
          </a:r>
          <a:endParaRPr lang="en-US" sz="7200" dirty="0">
            <a:latin typeface="NikoshBAN" pitchFamily="2" charset="0"/>
            <a:cs typeface="NikoshBAN" pitchFamily="2" charset="0"/>
          </a:endParaRPr>
        </a:p>
      </dgm:t>
    </dgm:pt>
    <dgm:pt modelId="{F1C949F8-9B59-42E0-B246-1757622262B0}" type="parTrans" cxnId="{CB4C246D-9292-46E5-90FB-710ABF4B48D2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1B186131-5770-4E7F-B03D-239497CE9428}" type="sibTrans" cxnId="{CB4C246D-9292-46E5-90FB-710ABF4B48D2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85ACF0BD-0931-4658-8B49-DF6360AD3224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7200" dirty="0" err="1" smtClean="0">
              <a:latin typeface="NikoshBAN" pitchFamily="2" charset="0"/>
              <a:cs typeface="NikoshBAN" pitchFamily="2" charset="0"/>
            </a:rPr>
            <a:t>ব্যাংক</a:t>
          </a:r>
          <a:endParaRPr lang="en-US" sz="7200" dirty="0">
            <a:latin typeface="NikoshBAN" pitchFamily="2" charset="0"/>
            <a:cs typeface="NikoshBAN" pitchFamily="2" charset="0"/>
          </a:endParaRPr>
        </a:p>
      </dgm:t>
    </dgm:pt>
    <dgm:pt modelId="{25E8AC5F-DDEB-4EC5-A8FC-1103763D3CE4}" type="parTrans" cxnId="{6B17AA71-AD6E-4A05-A9E5-E35BA9AD14FF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DE2290B4-2877-4FCF-AF68-DFC5DF7F77B5}" type="sibTrans" cxnId="{6B17AA71-AD6E-4A05-A9E5-E35BA9AD14FF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4D571D29-27D4-464A-A293-27B75DE57E9E}" type="pres">
      <dgm:prSet presAssocID="{0AA4BD7C-1A4D-4F51-BDF6-C33CB66272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23A4F8-AFB3-442C-A834-42003C04E08D}" type="pres">
      <dgm:prSet presAssocID="{6E3F4773-D444-4073-92E6-7E456C6D68FE}" presName="composite" presStyleCnt="0"/>
      <dgm:spPr/>
    </dgm:pt>
    <dgm:pt modelId="{FF01988B-F9E7-416F-A532-E99C77938C49}" type="pres">
      <dgm:prSet presAssocID="{6E3F4773-D444-4073-92E6-7E456C6D68FE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919C6BBB-9B55-420E-8ADC-0626933C7C2F}" type="pres">
      <dgm:prSet presAssocID="{6E3F4773-D444-4073-92E6-7E456C6D68FE}" presName="wedgeRectCallout1" presStyleLbl="node1" presStyleIdx="0" presStyleCnt="3" custLinFactNeighborX="-773" custLinFactNeighborY="99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7F7C2-5FA7-4349-89E8-6044BB59999A}" type="pres">
      <dgm:prSet presAssocID="{E6A22AAF-8593-4C6E-860A-EA3CEE48C71B}" presName="sibTrans" presStyleCnt="0"/>
      <dgm:spPr/>
    </dgm:pt>
    <dgm:pt modelId="{3D284513-389B-4503-8F41-ECF45A488178}" type="pres">
      <dgm:prSet presAssocID="{88A8E908-9ED6-463F-BB32-6D364134AE3E}" presName="composite" presStyleCnt="0"/>
      <dgm:spPr/>
    </dgm:pt>
    <dgm:pt modelId="{D168328A-7063-4109-8245-2BEBEB8E7544}" type="pres">
      <dgm:prSet presAssocID="{88A8E908-9ED6-463F-BB32-6D364134AE3E}" presName="rect1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/>
        </a:p>
      </dgm:t>
    </dgm:pt>
    <dgm:pt modelId="{FD1F2143-4C62-4C70-A438-4C538ABEE560}" type="pres">
      <dgm:prSet presAssocID="{88A8E908-9ED6-463F-BB32-6D364134AE3E}" presName="wedgeRectCallout1" presStyleLbl="node1" presStyleIdx="1" presStyleCnt="3" custLinFactNeighborX="-4682" custLinFactNeighborY="99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5E0C3-CCEF-409C-958C-A054724291BA}" type="pres">
      <dgm:prSet presAssocID="{1B186131-5770-4E7F-B03D-239497CE9428}" presName="sibTrans" presStyleCnt="0"/>
      <dgm:spPr/>
    </dgm:pt>
    <dgm:pt modelId="{D1D1C10A-6BF9-469A-A77D-4A5E2505EF64}" type="pres">
      <dgm:prSet presAssocID="{85ACF0BD-0931-4658-8B49-DF6360AD3224}" presName="composite" presStyleCnt="0"/>
      <dgm:spPr/>
    </dgm:pt>
    <dgm:pt modelId="{F649F589-02A9-49D8-87FB-DC6E3D114E8E}" type="pres">
      <dgm:prSet presAssocID="{85ACF0BD-0931-4658-8B49-DF6360AD3224}" presName="rect1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681C71EA-FA17-4B21-8A73-A607CBB7929F}" type="pres">
      <dgm:prSet presAssocID="{85ACF0BD-0931-4658-8B49-DF6360AD3224}" presName="wedgeRectCallout1" presStyleLbl="node1" presStyleIdx="2" presStyleCnt="3" custLinFactNeighborX="-5151" custLinFactNeighborY="99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AD1E27-D6B7-40CF-91F3-E200EF7526B4}" type="presOf" srcId="{6E3F4773-D444-4073-92E6-7E456C6D68FE}" destId="{919C6BBB-9B55-420E-8ADC-0626933C7C2F}" srcOrd="0" destOrd="0" presId="urn:microsoft.com/office/officeart/2008/layout/BendingPictureCaptionList"/>
    <dgm:cxn modelId="{093724BF-9D16-4F63-A2E1-66A532AFAD47}" type="presOf" srcId="{0AA4BD7C-1A4D-4F51-BDF6-C33CB6627262}" destId="{4D571D29-27D4-464A-A293-27B75DE57E9E}" srcOrd="0" destOrd="0" presId="urn:microsoft.com/office/officeart/2008/layout/BendingPictureCaptionList"/>
    <dgm:cxn modelId="{CB4C246D-9292-46E5-90FB-710ABF4B48D2}" srcId="{0AA4BD7C-1A4D-4F51-BDF6-C33CB6627262}" destId="{88A8E908-9ED6-463F-BB32-6D364134AE3E}" srcOrd="1" destOrd="0" parTransId="{F1C949F8-9B59-42E0-B246-1757622262B0}" sibTransId="{1B186131-5770-4E7F-B03D-239497CE9428}"/>
    <dgm:cxn modelId="{15F4A6E7-A4FF-4FB5-81B2-C0BA57B1E66E}" srcId="{0AA4BD7C-1A4D-4F51-BDF6-C33CB6627262}" destId="{6E3F4773-D444-4073-92E6-7E456C6D68FE}" srcOrd="0" destOrd="0" parTransId="{3C0D6F23-9F2C-48F9-9078-7EEAA161BD93}" sibTransId="{E6A22AAF-8593-4C6E-860A-EA3CEE48C71B}"/>
    <dgm:cxn modelId="{6B17AA71-AD6E-4A05-A9E5-E35BA9AD14FF}" srcId="{0AA4BD7C-1A4D-4F51-BDF6-C33CB6627262}" destId="{85ACF0BD-0931-4658-8B49-DF6360AD3224}" srcOrd="2" destOrd="0" parTransId="{25E8AC5F-DDEB-4EC5-A8FC-1103763D3CE4}" sibTransId="{DE2290B4-2877-4FCF-AF68-DFC5DF7F77B5}"/>
    <dgm:cxn modelId="{9761DBEE-0D28-4B71-A187-47D67527BEEF}" type="presOf" srcId="{88A8E908-9ED6-463F-BB32-6D364134AE3E}" destId="{FD1F2143-4C62-4C70-A438-4C538ABEE560}" srcOrd="0" destOrd="0" presId="urn:microsoft.com/office/officeart/2008/layout/BendingPictureCaptionList"/>
    <dgm:cxn modelId="{7C77224C-EB8A-462D-8A96-F09390ABD11F}" type="presOf" srcId="{85ACF0BD-0931-4658-8B49-DF6360AD3224}" destId="{681C71EA-FA17-4B21-8A73-A607CBB7929F}" srcOrd="0" destOrd="0" presId="urn:microsoft.com/office/officeart/2008/layout/BendingPictureCaptionList"/>
    <dgm:cxn modelId="{1C8682DC-0DB0-4D1B-A1A4-7C796ABC5E4C}" type="presParOf" srcId="{4D571D29-27D4-464A-A293-27B75DE57E9E}" destId="{1B23A4F8-AFB3-442C-A834-42003C04E08D}" srcOrd="0" destOrd="0" presId="urn:microsoft.com/office/officeart/2008/layout/BendingPictureCaptionList"/>
    <dgm:cxn modelId="{71825D0F-6131-4DD0-9E9E-2122148B1EF2}" type="presParOf" srcId="{1B23A4F8-AFB3-442C-A834-42003C04E08D}" destId="{FF01988B-F9E7-416F-A532-E99C77938C49}" srcOrd="0" destOrd="0" presId="urn:microsoft.com/office/officeart/2008/layout/BendingPictureCaptionList"/>
    <dgm:cxn modelId="{B359BAE2-85FA-4AD4-AC05-7954BFEC09F9}" type="presParOf" srcId="{1B23A4F8-AFB3-442C-A834-42003C04E08D}" destId="{919C6BBB-9B55-420E-8ADC-0626933C7C2F}" srcOrd="1" destOrd="0" presId="urn:microsoft.com/office/officeart/2008/layout/BendingPictureCaptionList"/>
    <dgm:cxn modelId="{3CE523A6-31CD-4444-90AE-EC24CA7BD923}" type="presParOf" srcId="{4D571D29-27D4-464A-A293-27B75DE57E9E}" destId="{A597F7C2-5FA7-4349-89E8-6044BB59999A}" srcOrd="1" destOrd="0" presId="urn:microsoft.com/office/officeart/2008/layout/BendingPictureCaptionList"/>
    <dgm:cxn modelId="{A03E045C-F534-4FA9-903E-FE435E180B36}" type="presParOf" srcId="{4D571D29-27D4-464A-A293-27B75DE57E9E}" destId="{3D284513-389B-4503-8F41-ECF45A488178}" srcOrd="2" destOrd="0" presId="urn:microsoft.com/office/officeart/2008/layout/BendingPictureCaptionList"/>
    <dgm:cxn modelId="{ADBB7C5B-A034-4D20-BC19-98E7E401DB01}" type="presParOf" srcId="{3D284513-389B-4503-8F41-ECF45A488178}" destId="{D168328A-7063-4109-8245-2BEBEB8E7544}" srcOrd="0" destOrd="0" presId="urn:microsoft.com/office/officeart/2008/layout/BendingPictureCaptionList"/>
    <dgm:cxn modelId="{45EDA14B-40A2-4C06-BECE-BF10E8A22534}" type="presParOf" srcId="{3D284513-389B-4503-8F41-ECF45A488178}" destId="{FD1F2143-4C62-4C70-A438-4C538ABEE560}" srcOrd="1" destOrd="0" presId="urn:microsoft.com/office/officeart/2008/layout/BendingPictureCaptionList"/>
    <dgm:cxn modelId="{D0D7EF0B-7D26-4816-AD86-EB9F9046AA26}" type="presParOf" srcId="{4D571D29-27D4-464A-A293-27B75DE57E9E}" destId="{0AE5E0C3-CCEF-409C-958C-A054724291BA}" srcOrd="3" destOrd="0" presId="urn:microsoft.com/office/officeart/2008/layout/BendingPictureCaptionList"/>
    <dgm:cxn modelId="{D011B77F-78E1-4302-BC52-CFD669C2FA28}" type="presParOf" srcId="{4D571D29-27D4-464A-A293-27B75DE57E9E}" destId="{D1D1C10A-6BF9-469A-A77D-4A5E2505EF64}" srcOrd="4" destOrd="0" presId="urn:microsoft.com/office/officeart/2008/layout/BendingPictureCaptionList"/>
    <dgm:cxn modelId="{C222C518-6EE5-4832-8EBA-A92E29E34C01}" type="presParOf" srcId="{D1D1C10A-6BF9-469A-A77D-4A5E2505EF64}" destId="{F649F589-02A9-49D8-87FB-DC6E3D114E8E}" srcOrd="0" destOrd="0" presId="urn:microsoft.com/office/officeart/2008/layout/BendingPictureCaptionList"/>
    <dgm:cxn modelId="{BA66B006-A361-4FD4-AFA4-37683D1B8718}" type="presParOf" srcId="{D1D1C10A-6BF9-469A-A77D-4A5E2505EF64}" destId="{681C71EA-FA17-4B21-8A73-A607CBB7929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24FD05-8546-4410-B57D-E9DABFC69CFD}" type="doc">
      <dgm:prSet loTypeId="urn:microsoft.com/office/officeart/2005/8/layout/cycle1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5E29EF3-58B2-485C-8EF7-49F6B3D87A85}">
      <dgm:prSet phldrT="[Text]" custT="1"/>
      <dgm:spPr/>
      <dgm:t>
        <a:bodyPr/>
        <a:lstStyle/>
        <a:p>
          <a:r>
            <a:rPr lang="en-US" sz="6000" u="sng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বাণিজ্যিক</a:t>
          </a:r>
          <a:r>
            <a:rPr lang="en-US" sz="60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6000" u="sng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ব্যাংকের</a:t>
          </a:r>
          <a:r>
            <a:rPr lang="en-US" sz="60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6000" u="sng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কাজ</a:t>
          </a:r>
          <a:endParaRPr lang="en-US" sz="6000" u="sng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9C058F5B-17E0-4461-B448-4E78391426A6}" type="parTrans" cxnId="{723D0A95-861B-47BE-A363-A63D2D830B28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C94B45EE-E3F5-4F36-84B2-D8E7EBF41F29}" type="sibTrans" cxnId="{723D0A95-861B-47BE-A363-A63D2D830B28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EF83422F-9455-46CF-A23F-A19A6C47964C}">
      <dgm:prSet phldrT="[Text]" custT="1"/>
      <dgm:spPr/>
      <dgm:t>
        <a:bodyPr/>
        <a:lstStyle/>
        <a:p>
          <a:r>
            <a:rPr lang="en-US" sz="4800" dirty="0" err="1" smtClean="0">
              <a:latin typeface="NikoshBAN" pitchFamily="2" charset="0"/>
              <a:cs typeface="NikoshBAN" pitchFamily="2" charset="0"/>
            </a:rPr>
            <a:t>ঋণ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প্রদান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করা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।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AE94E374-7309-411F-AD30-A909A7F281AA}" type="parTrans" cxnId="{F25C9813-D8C8-48CE-9976-309285DAF872}">
      <dgm:prSet custT="1"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9E03BAFA-6EDE-4AAA-9E52-BA8DE4CB959B}" type="sibTrans" cxnId="{F25C9813-D8C8-48CE-9976-309285DAF872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E63F3ABE-10A4-41F4-BEFC-7D567F3B8A34}">
      <dgm:prSet phldrT="[Text]" custT="1"/>
      <dgm:spPr/>
      <dgm:t>
        <a:bodyPr/>
        <a:lstStyle/>
        <a:p>
          <a:r>
            <a:rPr lang="en-US" sz="4800" dirty="0" err="1" smtClean="0">
              <a:latin typeface="NikoshBAN" pitchFamily="2" charset="0"/>
              <a:cs typeface="NikoshBAN" pitchFamily="2" charset="0"/>
            </a:rPr>
            <a:t>বিনিময়ের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মাধ্যম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সৃষ্টি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করা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।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47470E1B-AC01-4F9D-988C-056C4BB6BE91}" type="parTrans" cxnId="{776E7A2B-8F80-46A6-B92F-629EA932F66C}">
      <dgm:prSet custT="1"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D3AB3678-42B8-4372-B4A4-67235AEE499B}" type="sibTrans" cxnId="{776E7A2B-8F80-46A6-B92F-629EA932F66C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4A908E1F-A4ED-4C31-BD42-C3709599FBBE}">
      <dgm:prSet phldrT="[Text]" custT="1"/>
      <dgm:spPr/>
      <dgm:t>
        <a:bodyPr/>
        <a:lstStyle/>
        <a:p>
          <a:r>
            <a:rPr lang="en-US" sz="4800" dirty="0" err="1" smtClean="0">
              <a:latin typeface="NikoshBAN" pitchFamily="2" charset="0"/>
              <a:cs typeface="NikoshBAN" pitchFamily="2" charset="0"/>
            </a:rPr>
            <a:t>বাট্টাধার্য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বিনিময়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বিল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ভাঙ্গিয়ে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দেওয়া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।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D084F76B-C4B2-4DA6-A10C-010A988A8764}" type="parTrans" cxnId="{3F442344-4E9A-425E-91A7-A335350BDCDB}">
      <dgm:prSet custT="1"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8B6E60D4-A65B-4A67-AFD5-F881AE1EB3D7}" type="sibTrans" cxnId="{3F442344-4E9A-425E-91A7-A335350BDCDB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3FB3748C-001B-450C-821C-B8087AEA20DD}">
      <dgm:prSet phldrT="[Text]" custT="1"/>
      <dgm:spPr/>
      <dgm:t>
        <a:bodyPr/>
        <a:lstStyle/>
        <a:p>
          <a:r>
            <a:rPr lang="en-US" sz="4800" dirty="0" err="1" smtClean="0">
              <a:latin typeface="NikoshBAN" pitchFamily="2" charset="0"/>
              <a:cs typeface="NikoshBAN" pitchFamily="2" charset="0"/>
            </a:rPr>
            <a:t>নিরাপদ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দ্রুত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টাকা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স্থানান্তর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করা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।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EE9A59D2-CDB2-49C3-AB6D-833E30CCA1BC}" type="parTrans" cxnId="{EE7A2E70-61D0-4650-8276-EEF35FCA3740}">
      <dgm:prSet custT="1"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29F49647-2AB9-4085-9BB1-86D044D61BBC}" type="sibTrans" cxnId="{EE7A2E70-61D0-4650-8276-EEF35FCA3740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E235B5B6-0E86-4704-86E1-2F9C72855367}">
      <dgm:prSet custT="1"/>
      <dgm:spPr/>
      <dgm:t>
        <a:bodyPr/>
        <a:lstStyle/>
        <a:p>
          <a:r>
            <a:rPr lang="en-US" sz="4800" dirty="0" err="1" smtClean="0">
              <a:latin typeface="NikoshBAN" pitchFamily="2" charset="0"/>
              <a:cs typeface="NikoshBAN" pitchFamily="2" charset="0"/>
            </a:rPr>
            <a:t>বন্ড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শেয়ার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ডিবেঞ্চার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ক্রয়-বিক্রয়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করা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।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320E350E-9B6D-4A30-B398-0735A84EE4B8}" type="parTrans" cxnId="{8FF43C4E-BD63-474D-BCD7-4AB9EA470EA8}">
      <dgm:prSet/>
      <dgm:spPr/>
      <dgm:t>
        <a:bodyPr/>
        <a:lstStyle/>
        <a:p>
          <a:endParaRPr lang="en-US"/>
        </a:p>
      </dgm:t>
    </dgm:pt>
    <dgm:pt modelId="{9104BCF5-1555-4479-88CF-982975E46EE7}" type="sibTrans" cxnId="{8FF43C4E-BD63-474D-BCD7-4AB9EA470EA8}">
      <dgm:prSet/>
      <dgm:spPr/>
      <dgm:t>
        <a:bodyPr/>
        <a:lstStyle/>
        <a:p>
          <a:endParaRPr lang="en-US"/>
        </a:p>
      </dgm:t>
    </dgm:pt>
    <dgm:pt modelId="{A92DE6AF-7FDB-4A12-80A3-649089CD443B}">
      <dgm:prSet custT="1"/>
      <dgm:spPr/>
      <dgm:t>
        <a:bodyPr/>
        <a:lstStyle/>
        <a:p>
          <a:r>
            <a:rPr lang="en-US" sz="4800" dirty="0" err="1" smtClean="0">
              <a:latin typeface="NikoshBAN" pitchFamily="2" charset="0"/>
              <a:cs typeface="NikoshBAN" pitchFamily="2" charset="0"/>
            </a:rPr>
            <a:t>গ্রাহকের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টেলিফোন,বিদ্যু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ৎ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বিল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প্রভৃতি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পরিশোধে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সহায়তা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।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120B0C28-90EE-4A01-9724-5FF51957FD4C}" type="parTrans" cxnId="{0B40B3BE-8B10-4745-BC8F-91E3438D6C3F}">
      <dgm:prSet/>
      <dgm:spPr/>
      <dgm:t>
        <a:bodyPr/>
        <a:lstStyle/>
        <a:p>
          <a:endParaRPr lang="en-US"/>
        </a:p>
      </dgm:t>
    </dgm:pt>
    <dgm:pt modelId="{6E136D5B-99A1-45CB-9B06-5BB935A344E6}" type="sibTrans" cxnId="{0B40B3BE-8B10-4745-BC8F-91E3438D6C3F}">
      <dgm:prSet/>
      <dgm:spPr/>
      <dgm:t>
        <a:bodyPr/>
        <a:lstStyle/>
        <a:p>
          <a:endParaRPr lang="en-US"/>
        </a:p>
      </dgm:t>
    </dgm:pt>
    <dgm:pt modelId="{D940EEC7-2E8C-4963-AB08-7D1A35EED7C1}" type="pres">
      <dgm:prSet presAssocID="{5C24FD05-8546-4410-B57D-E9DABFC69CF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2F46BC-6A60-4DB9-B2C8-FE11C97E3C0B}" type="pres">
      <dgm:prSet presAssocID="{C5E29EF3-58B2-485C-8EF7-49F6B3D87A85}" presName="node" presStyleLbl="revTx" presStyleIdx="0" presStyleCnt="1" custScaleX="131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D7E518-CDA7-4997-8A11-35D1A243BCC6}" type="presOf" srcId="{3FB3748C-001B-450C-821C-B8087AEA20DD}" destId="{7C2F46BC-6A60-4DB9-B2C8-FE11C97E3C0B}" srcOrd="0" destOrd="4" presId="urn:microsoft.com/office/officeart/2005/8/layout/cycle1"/>
    <dgm:cxn modelId="{EE7A2E70-61D0-4650-8276-EEF35FCA3740}" srcId="{C5E29EF3-58B2-485C-8EF7-49F6B3D87A85}" destId="{3FB3748C-001B-450C-821C-B8087AEA20DD}" srcOrd="3" destOrd="0" parTransId="{EE9A59D2-CDB2-49C3-AB6D-833E30CCA1BC}" sibTransId="{29F49647-2AB9-4085-9BB1-86D044D61BBC}"/>
    <dgm:cxn modelId="{296F0E14-30C7-4DFC-9FE7-8D782ADE0FBD}" type="presOf" srcId="{5C24FD05-8546-4410-B57D-E9DABFC69CFD}" destId="{D940EEC7-2E8C-4963-AB08-7D1A35EED7C1}" srcOrd="0" destOrd="0" presId="urn:microsoft.com/office/officeart/2005/8/layout/cycle1"/>
    <dgm:cxn modelId="{8FF43C4E-BD63-474D-BCD7-4AB9EA470EA8}" srcId="{C5E29EF3-58B2-485C-8EF7-49F6B3D87A85}" destId="{E235B5B6-0E86-4704-86E1-2F9C72855367}" srcOrd="4" destOrd="0" parTransId="{320E350E-9B6D-4A30-B398-0735A84EE4B8}" sibTransId="{9104BCF5-1555-4479-88CF-982975E46EE7}"/>
    <dgm:cxn modelId="{776E7A2B-8F80-46A6-B92F-629EA932F66C}" srcId="{C5E29EF3-58B2-485C-8EF7-49F6B3D87A85}" destId="{E63F3ABE-10A4-41F4-BEFC-7D567F3B8A34}" srcOrd="1" destOrd="0" parTransId="{47470E1B-AC01-4F9D-988C-056C4BB6BE91}" sibTransId="{D3AB3678-42B8-4372-B4A4-67235AEE499B}"/>
    <dgm:cxn modelId="{3F442344-4E9A-425E-91A7-A335350BDCDB}" srcId="{C5E29EF3-58B2-485C-8EF7-49F6B3D87A85}" destId="{4A908E1F-A4ED-4C31-BD42-C3709599FBBE}" srcOrd="2" destOrd="0" parTransId="{D084F76B-C4B2-4DA6-A10C-010A988A8764}" sibTransId="{8B6E60D4-A65B-4A67-AFD5-F881AE1EB3D7}"/>
    <dgm:cxn modelId="{792C5FF5-E9C2-4448-B1EA-DB895A1CB21D}" type="presOf" srcId="{E235B5B6-0E86-4704-86E1-2F9C72855367}" destId="{7C2F46BC-6A60-4DB9-B2C8-FE11C97E3C0B}" srcOrd="0" destOrd="5" presId="urn:microsoft.com/office/officeart/2005/8/layout/cycle1"/>
    <dgm:cxn modelId="{0B40B3BE-8B10-4745-BC8F-91E3438D6C3F}" srcId="{C5E29EF3-58B2-485C-8EF7-49F6B3D87A85}" destId="{A92DE6AF-7FDB-4A12-80A3-649089CD443B}" srcOrd="5" destOrd="0" parTransId="{120B0C28-90EE-4A01-9724-5FF51957FD4C}" sibTransId="{6E136D5B-99A1-45CB-9B06-5BB935A344E6}"/>
    <dgm:cxn modelId="{723D0A95-861B-47BE-A363-A63D2D830B28}" srcId="{5C24FD05-8546-4410-B57D-E9DABFC69CFD}" destId="{C5E29EF3-58B2-485C-8EF7-49F6B3D87A85}" srcOrd="0" destOrd="0" parTransId="{9C058F5B-17E0-4461-B448-4E78391426A6}" sibTransId="{C94B45EE-E3F5-4F36-84B2-D8E7EBF41F29}"/>
    <dgm:cxn modelId="{F25C9813-D8C8-48CE-9976-309285DAF872}" srcId="{C5E29EF3-58B2-485C-8EF7-49F6B3D87A85}" destId="{EF83422F-9455-46CF-A23F-A19A6C47964C}" srcOrd="0" destOrd="0" parTransId="{AE94E374-7309-411F-AD30-A909A7F281AA}" sibTransId="{9E03BAFA-6EDE-4AAA-9E52-BA8DE4CB959B}"/>
    <dgm:cxn modelId="{4712F4B6-35A6-4D9C-B99F-E170D93EE5DC}" type="presOf" srcId="{EF83422F-9455-46CF-A23F-A19A6C47964C}" destId="{7C2F46BC-6A60-4DB9-B2C8-FE11C97E3C0B}" srcOrd="0" destOrd="1" presId="urn:microsoft.com/office/officeart/2005/8/layout/cycle1"/>
    <dgm:cxn modelId="{037DF9E6-A19C-43B0-8998-265565BAA28A}" type="presOf" srcId="{4A908E1F-A4ED-4C31-BD42-C3709599FBBE}" destId="{7C2F46BC-6A60-4DB9-B2C8-FE11C97E3C0B}" srcOrd="0" destOrd="3" presId="urn:microsoft.com/office/officeart/2005/8/layout/cycle1"/>
    <dgm:cxn modelId="{800E81A6-63D9-43BB-9F91-1214BB3E4573}" type="presOf" srcId="{E63F3ABE-10A4-41F4-BEFC-7D567F3B8A34}" destId="{7C2F46BC-6A60-4DB9-B2C8-FE11C97E3C0B}" srcOrd="0" destOrd="2" presId="urn:microsoft.com/office/officeart/2005/8/layout/cycle1"/>
    <dgm:cxn modelId="{1A644DCC-DD93-4EAD-AB94-F6F796846FC8}" type="presOf" srcId="{C5E29EF3-58B2-485C-8EF7-49F6B3D87A85}" destId="{7C2F46BC-6A60-4DB9-B2C8-FE11C97E3C0B}" srcOrd="0" destOrd="0" presId="urn:microsoft.com/office/officeart/2005/8/layout/cycle1"/>
    <dgm:cxn modelId="{61CCACAA-F12D-4250-B234-E928A05B59B3}" type="presOf" srcId="{A92DE6AF-7FDB-4A12-80A3-649089CD443B}" destId="{7C2F46BC-6A60-4DB9-B2C8-FE11C97E3C0B}" srcOrd="0" destOrd="6" presId="urn:microsoft.com/office/officeart/2005/8/layout/cycle1"/>
    <dgm:cxn modelId="{1DD02995-82E4-4AE2-A4EA-003D26F910F3}" type="presParOf" srcId="{D940EEC7-2E8C-4963-AB08-7D1A35EED7C1}" destId="{7C2F46BC-6A60-4DB9-B2C8-FE11C97E3C0B}" srcOrd="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1988B-F9E7-416F-A532-E99C77938C49}">
      <dsp:nvSpPr>
        <dsp:cNvPr id="0" name=""/>
        <dsp:cNvSpPr/>
      </dsp:nvSpPr>
      <dsp:spPr>
        <a:xfrm>
          <a:off x="0" y="1443037"/>
          <a:ext cx="3667125" cy="29336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C6BBB-9B55-420E-8ADC-0626933C7C2F}">
      <dsp:nvSpPr>
        <dsp:cNvPr id="0" name=""/>
        <dsp:cNvSpPr/>
      </dsp:nvSpPr>
      <dsp:spPr>
        <a:xfrm>
          <a:off x="304812" y="5105398"/>
          <a:ext cx="3263741" cy="102679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dk1"/>
        </a:solidFill>
        <a:ln w="53975" cap="flat" cmpd="dbl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kern="1200" dirty="0" err="1" smtClean="0">
              <a:latin typeface="NikoshBAN" pitchFamily="2" charset="0"/>
              <a:cs typeface="NikoshBAN" pitchFamily="2" charset="0"/>
            </a:rPr>
            <a:t>আয়</a:t>
          </a:r>
          <a:endParaRPr lang="en-US" sz="7200" kern="1200" dirty="0">
            <a:latin typeface="NikoshBAN" pitchFamily="2" charset="0"/>
            <a:cs typeface="NikoshBAN" pitchFamily="2" charset="0"/>
          </a:endParaRPr>
        </a:p>
      </dsp:txBody>
      <dsp:txXfrm>
        <a:off x="304812" y="5105398"/>
        <a:ext cx="3263741" cy="1026794"/>
      </dsp:txXfrm>
    </dsp:sp>
    <dsp:sp modelId="{D168328A-7063-4109-8245-2BEBEB8E7544}">
      <dsp:nvSpPr>
        <dsp:cNvPr id="0" name=""/>
        <dsp:cNvSpPr/>
      </dsp:nvSpPr>
      <dsp:spPr>
        <a:xfrm>
          <a:off x="4033837" y="1443037"/>
          <a:ext cx="3667125" cy="293369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F2143-4C62-4C70-A438-4C538ABEE560}">
      <dsp:nvSpPr>
        <dsp:cNvPr id="0" name=""/>
        <dsp:cNvSpPr/>
      </dsp:nvSpPr>
      <dsp:spPr>
        <a:xfrm>
          <a:off x="4211070" y="5105398"/>
          <a:ext cx="3263741" cy="102679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dk1"/>
        </a:solidFill>
        <a:ln w="53975" cap="flat" cmpd="dbl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kern="1200" dirty="0" err="1" smtClean="0">
              <a:latin typeface="NikoshBAN" pitchFamily="2" charset="0"/>
              <a:cs typeface="NikoshBAN" pitchFamily="2" charset="0"/>
            </a:rPr>
            <a:t>ব্যয়</a:t>
          </a:r>
          <a:endParaRPr lang="en-US" sz="7200" kern="1200" dirty="0">
            <a:latin typeface="NikoshBAN" pitchFamily="2" charset="0"/>
            <a:cs typeface="NikoshBAN" pitchFamily="2" charset="0"/>
          </a:endParaRPr>
        </a:p>
      </dsp:txBody>
      <dsp:txXfrm>
        <a:off x="4211070" y="5105398"/>
        <a:ext cx="3263741" cy="1026794"/>
      </dsp:txXfrm>
    </dsp:sp>
    <dsp:sp modelId="{F649F589-02A9-49D8-87FB-DC6E3D114E8E}">
      <dsp:nvSpPr>
        <dsp:cNvPr id="0" name=""/>
        <dsp:cNvSpPr/>
      </dsp:nvSpPr>
      <dsp:spPr>
        <a:xfrm>
          <a:off x="8067674" y="1443037"/>
          <a:ext cx="3667125" cy="29336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C71EA-FA17-4B21-8A73-A607CBB7929F}">
      <dsp:nvSpPr>
        <dsp:cNvPr id="0" name=""/>
        <dsp:cNvSpPr/>
      </dsp:nvSpPr>
      <dsp:spPr>
        <a:xfrm>
          <a:off x="8229600" y="5105398"/>
          <a:ext cx="3263741" cy="102679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dk1"/>
        </a:solidFill>
        <a:ln w="53975" cap="flat" cmpd="dbl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kern="1200" dirty="0" err="1" smtClean="0">
              <a:latin typeface="NikoshBAN" pitchFamily="2" charset="0"/>
              <a:cs typeface="NikoshBAN" pitchFamily="2" charset="0"/>
            </a:rPr>
            <a:t>ব্যাংক</a:t>
          </a:r>
          <a:endParaRPr lang="en-US" sz="7200" kern="1200" dirty="0">
            <a:latin typeface="NikoshBAN" pitchFamily="2" charset="0"/>
            <a:cs typeface="NikoshBAN" pitchFamily="2" charset="0"/>
          </a:endParaRPr>
        </a:p>
      </dsp:txBody>
      <dsp:txXfrm>
        <a:off x="8229600" y="5105398"/>
        <a:ext cx="3263741" cy="1026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F46BC-6A60-4DB9-B2C8-FE11C97E3C0B}">
      <dsp:nvSpPr>
        <dsp:cNvPr id="0" name=""/>
        <dsp:cNvSpPr/>
      </dsp:nvSpPr>
      <dsp:spPr>
        <a:xfrm>
          <a:off x="840155" y="5060"/>
          <a:ext cx="8835288" cy="6695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u="sng" kern="1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বাণিজ্যিক</a:t>
          </a:r>
          <a:r>
            <a:rPr lang="en-US" sz="6000" u="sng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6000" u="sng" kern="1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ব্যাংকের</a:t>
          </a:r>
          <a:r>
            <a:rPr lang="en-US" sz="6000" u="sng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6000" u="sng" kern="1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কাজ</a:t>
          </a:r>
          <a:endParaRPr lang="en-US" sz="6000" u="sng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ঋণ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প্রদান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করা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বিনিময়ের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মাধ্যম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সৃষ্টি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করা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বাট্টাধার্য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বিনিময়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বিল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ভাঙ্গিয়ে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দেওয়া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নিরাপদ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দ্রুত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টাকা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স্থানান্তর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করা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বন্ড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শেয়ার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ডিবেঞ্চার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ক্রয়-বিক্রয়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করা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গ্রাহকের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টেলিফোন,বিদ্যু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ৎ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বিল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প্রভৃতি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পরিশোধে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সহায়তা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840155" y="5060"/>
        <a:ext cx="8835288" cy="6695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F2B06-30A5-400B-A22E-A8E53FEB4FB1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8BBCB-94AD-4B81-9D7D-C64B247C6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47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18872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118872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268980" y="2362200"/>
            <a:ext cx="534924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5020" y="3045461"/>
            <a:ext cx="521716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335020" y="2397760"/>
            <a:ext cx="521716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6576060" y="3428762"/>
            <a:ext cx="6858000" cy="2064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100050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914401"/>
            <a:ext cx="861822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10700" y="914401"/>
            <a:ext cx="1205074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594360" y="2020824"/>
            <a:ext cx="1069848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118872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118872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268980" y="3368040"/>
            <a:ext cx="534924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287768" y="3367247"/>
            <a:ext cx="5311666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74105" y="4084577"/>
            <a:ext cx="5338992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594361" y="2020824"/>
            <a:ext cx="5230368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062472" y="2020824"/>
            <a:ext cx="5230368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594361" y="2819400"/>
            <a:ext cx="5230368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6062472" y="2816352"/>
            <a:ext cx="5230368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020824"/>
            <a:ext cx="5230368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062472" y="2020824"/>
            <a:ext cx="5230368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931670" y="1914526"/>
            <a:ext cx="802386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568" y="5513832"/>
            <a:ext cx="7370064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07872" y="2026918"/>
            <a:ext cx="7071457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258568" y="5516880"/>
            <a:ext cx="7370064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268980" y="975360"/>
            <a:ext cx="534924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3875723" y="273180"/>
            <a:ext cx="4135755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5250180" y="6172200"/>
            <a:ext cx="138684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882140" y="6486525"/>
            <a:ext cx="812292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4"/>
            <a:ext cx="118872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019301"/>
            <a:ext cx="1069848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5723" y="273180"/>
            <a:ext cx="413575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2140" y="6486525"/>
            <a:ext cx="812292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50180" y="6172200"/>
            <a:ext cx="138684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118872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68980" y="975360"/>
            <a:ext cx="534924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3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524000"/>
            <a:ext cx="5562600" cy="4876800"/>
          </a:xfr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indent="-27432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রওশন আক্তার চৌধূরী</a:t>
            </a:r>
          </a:p>
          <a:p>
            <a:pPr marL="274320" indent="-27432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marL="274320" indent="-27432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আদমজী ক্যান্টনমেন্ট পাবলিক স্কুল</a:t>
            </a:r>
          </a:p>
          <a:p>
            <a:pPr marL="0" indent="0" algn="l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943600" y="1524000"/>
            <a:ext cx="5715000" cy="4876800"/>
          </a:xfr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74320" indent="-27432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IN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</a:p>
          <a:p>
            <a:pPr marL="274320" indent="-27432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13</a:t>
            </a:r>
            <a:endParaRPr lang="bn-IN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l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887200" cy="1295400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8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0" y="0"/>
            <a:ext cx="11887200" cy="101600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বহির্ভূত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রাজস্ব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93738" y="1289050"/>
            <a:ext cx="3467100" cy="175895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err="1">
                <a:latin typeface="NikoshBAN" pitchFamily="2" charset="0"/>
                <a:cs typeface="NikoshBAN" pitchFamily="2" charset="0"/>
              </a:rPr>
              <a:t>লভ্যাংশ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মুনাফা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57700" y="1130300"/>
            <a:ext cx="3168650" cy="175895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সুদ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26363" y="1130300"/>
            <a:ext cx="3368675" cy="19177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সেবা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3738" y="3810000"/>
            <a:ext cx="3170237" cy="1905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প্রশাসন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57700" y="3810000"/>
            <a:ext cx="2990850" cy="1905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err="1">
                <a:latin typeface="NikoshBAN" pitchFamily="2" charset="0"/>
                <a:cs typeface="NikoshBAN" pitchFamily="2" charset="0"/>
              </a:rPr>
              <a:t>রেলওয়ে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826375" y="3846513"/>
            <a:ext cx="3070225" cy="18684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ডাকবিভাগ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25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0" y="0"/>
            <a:ext cx="11887200" cy="101600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6000" smtClean="0">
                <a:latin typeface="NikoshBAN" pitchFamily="2" charset="0"/>
                <a:cs typeface="NikoshBAN" pitchFamily="2" charset="0"/>
              </a:rPr>
              <a:t>কর বহির্ভূত রাজস্ব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203700" y="1239838"/>
            <a:ext cx="3505200" cy="20859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153400" y="1177925"/>
            <a:ext cx="3581400" cy="20859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টোল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লেভি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1177925"/>
            <a:ext cx="3656013" cy="2209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টেলিফোন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62200" y="4038600"/>
            <a:ext cx="3581400" cy="218122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ভাড়া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ইজারা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86600" y="4038600"/>
            <a:ext cx="4648200" cy="218122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জরিমানা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দণ্ড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বাজেয়াপ্তকরণ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1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0" y="0"/>
            <a:ext cx="11887200" cy="101600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6000" smtClean="0">
                <a:latin typeface="NikoshBAN" pitchFamily="2" charset="0"/>
                <a:cs typeface="NikoshBAN" pitchFamily="2" charset="0"/>
              </a:rPr>
              <a:t>বাংলাদেশ সরকারের ব্যয়ের খাত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1016000"/>
            <a:ext cx="2949575" cy="2641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প্রতিরক্ষা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65463" y="3865563"/>
            <a:ext cx="2984500" cy="2819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65463" y="1076325"/>
            <a:ext cx="3067050" cy="25812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বেসামরিক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প্রশাসন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22225" y="3824288"/>
            <a:ext cx="2971800" cy="2819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পরিবারকল্যাণ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0" y="3810000"/>
            <a:ext cx="5791200" cy="27813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0" y="989013"/>
            <a:ext cx="5791200" cy="266858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4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0" y="0"/>
            <a:ext cx="11887200" cy="101600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6000" smtClean="0">
                <a:latin typeface="NikoshBAN" pitchFamily="2" charset="0"/>
                <a:cs typeface="NikoshBAN" pitchFamily="2" charset="0"/>
              </a:rPr>
              <a:t>বাংলাদেশ সরকারের ব্যয়ের খাত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1016000"/>
            <a:ext cx="2949575" cy="2641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err="1">
                <a:latin typeface="NikoshBAN" pitchFamily="2" charset="0"/>
                <a:cs typeface="NikoshBAN" pitchFamily="2" charset="0"/>
              </a:rPr>
              <a:t>রাজস্ব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আদায়কারী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বিভাগসমূহ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65463" y="3865563"/>
            <a:ext cx="2984500" cy="2819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কল্যাণমূলক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কার্যক্রম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65463" y="1076325"/>
            <a:ext cx="3067050" cy="25812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বৈদেশিক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বিষয়াবলি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22225" y="3824288"/>
            <a:ext cx="2971800" cy="2819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অবসর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ভাতা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0" y="3810000"/>
            <a:ext cx="5791200" cy="27813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0" y="989013"/>
            <a:ext cx="5791200" cy="266858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1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0" y="0"/>
            <a:ext cx="11887200" cy="101600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6000" smtClean="0">
                <a:latin typeface="NikoshBAN" pitchFamily="2" charset="0"/>
                <a:cs typeface="NikoshBAN" pitchFamily="2" charset="0"/>
              </a:rPr>
              <a:t>বাংলাদেশ সরকারের ব্যয়ের খাত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1016000"/>
            <a:ext cx="4267200" cy="2641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অপ্রত্যাশিত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ব্যয়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2875" y="3910013"/>
            <a:ext cx="4124325" cy="268128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খাত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0" y="3810000"/>
            <a:ext cx="5791200" cy="27813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0" y="989013"/>
            <a:ext cx="5791200" cy="266858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4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9375"/>
            <a:ext cx="11887200" cy="11080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কের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638800" y="1327150"/>
            <a:ext cx="6248400" cy="4616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bn-BD" sz="5400">
                <a:latin typeface="NikoshBAN" pitchFamily="2" charset="0"/>
                <a:cs typeface="NikoshBAN" pitchFamily="2" charset="0"/>
              </a:rPr>
              <a:t>যে আর্থিক প্রতিষ্ঠান জনগণের </a:t>
            </a:r>
            <a:r>
              <a:rPr lang="en-US" sz="5400" b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5400" b="1">
                <a:latin typeface="NikoshBAN" pitchFamily="2" charset="0"/>
                <a:cs typeface="NikoshBAN" pitchFamily="2" charset="0"/>
              </a:rPr>
              <a:t> গচ্ছিত</a:t>
            </a:r>
            <a:r>
              <a:rPr lang="bn-BD" sz="5400">
                <a:latin typeface="NikoshBAN" pitchFamily="2" charset="0"/>
                <a:cs typeface="NikoshBAN" pitchFamily="2" charset="0"/>
              </a:rPr>
              <a:t> রাখে এবং</a:t>
            </a:r>
            <a:r>
              <a:rPr lang="en-US" sz="5400">
                <a:latin typeface="NikoshBAN" pitchFamily="2" charset="0"/>
                <a:cs typeface="NikoshBAN" pitchFamily="2" charset="0"/>
              </a:rPr>
              <a:t> ঋণ গ্রহীতাদের </a:t>
            </a:r>
            <a:r>
              <a:rPr lang="bn-BD" sz="5400"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BD" sz="5400" b="1">
                <a:latin typeface="NikoshBAN" pitchFamily="2" charset="0"/>
                <a:cs typeface="NikoshBAN" pitchFamily="2" charset="0"/>
              </a:rPr>
              <a:t>মেয়া</a:t>
            </a:r>
            <a:r>
              <a:rPr lang="en-US" sz="5400" b="1">
                <a:latin typeface="NikoshBAN" pitchFamily="2" charset="0"/>
                <a:cs typeface="NikoshBAN" pitchFamily="2" charset="0"/>
              </a:rPr>
              <a:t>দি</a:t>
            </a:r>
            <a:r>
              <a:rPr lang="bn-BD" sz="5400" b="1">
                <a:latin typeface="NikoshBAN" pitchFamily="2" charset="0"/>
                <a:cs typeface="NikoshBAN" pitchFamily="2" charset="0"/>
              </a:rPr>
              <a:t> ঋণ প্রদান </a:t>
            </a:r>
            <a:r>
              <a:rPr lang="bn-BD" sz="5400">
                <a:latin typeface="NikoshBAN" pitchFamily="2" charset="0"/>
                <a:cs typeface="NikoshBAN" pitchFamily="2" charset="0"/>
              </a:rPr>
              <a:t>করে </a:t>
            </a:r>
            <a:r>
              <a:rPr lang="en-US" sz="5400">
                <a:latin typeface="NikoshBAN" pitchFamily="2" charset="0"/>
                <a:cs typeface="NikoshBAN" pitchFamily="2" charset="0"/>
              </a:rPr>
              <a:t>তাকে</a:t>
            </a:r>
            <a:r>
              <a:rPr lang="bn-BD" sz="540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>
                <a:latin typeface="NikoshBAN" pitchFamily="2" charset="0"/>
                <a:cs typeface="NikoshBAN" pitchFamily="2" charset="0"/>
              </a:rPr>
              <a:t>ব্যাংক </a:t>
            </a:r>
            <a:r>
              <a:rPr lang="en-US" sz="6600" b="1">
                <a:latin typeface="NikoshBAN" pitchFamily="2" charset="0"/>
                <a:cs typeface="NikoshBAN" pitchFamily="2" charset="0"/>
              </a:rPr>
              <a:t>বলে।</a:t>
            </a:r>
            <a:endParaRPr lang="bn-BD" sz="66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597925"/>
            <a:ext cx="5486400" cy="4648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953001" y="38100"/>
            <a:ext cx="6934201" cy="6819900"/>
            <a:chOff x="4981558" y="371590"/>
            <a:chExt cx="4547263" cy="5106508"/>
          </a:xfrm>
          <a:solidFill>
            <a:schemeClr val="bg1"/>
          </a:solidFill>
        </p:grpSpPr>
        <p:sp>
          <p:nvSpPr>
            <p:cNvPr id="6" name="Rectangle 5"/>
            <p:cNvSpPr/>
            <p:nvPr/>
          </p:nvSpPr>
          <p:spPr>
            <a:xfrm>
              <a:off x="5885796" y="457174"/>
              <a:ext cx="3643025" cy="5020924"/>
            </a:xfrm>
            <a:prstGeom prst="rect">
              <a:avLst/>
            </a:prstGeom>
            <a:grpFill/>
            <a:ln w="762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981558" y="371590"/>
              <a:ext cx="4547263" cy="50209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45720" spcCol="1270" anchor="ctr"/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6000" dirty="0" smtClean="0">
                <a:latin typeface="NikoshBAN" pitchFamily="2" charset="0"/>
                <a:cs typeface="NikoshBAN" pitchFamily="2" charset="0"/>
              </a:endParaRPr>
            </a:p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ব্যাংকের</a:t>
              </a:r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শ্রেণিবিভাগ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উদ্দেশ্য</a:t>
              </a:r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কার্যাবলির</a:t>
              </a:r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ভিত্তিতে</a:t>
              </a:r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তিন</a:t>
              </a:r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প্রকারের</a:t>
              </a:r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ব্যাংক</a:t>
              </a:r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আছে</a:t>
              </a:r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  <a:p>
              <a:pPr marL="285750" lvl="1" indent="-285750" defTabSz="1600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bn-BD" sz="6000" dirty="0">
                  <a:latin typeface="NikoshBAN" pitchFamily="2" charset="0"/>
                  <a:cs typeface="NikoshBAN" pitchFamily="2" charset="0"/>
                </a:rPr>
                <a:t>কেন্দ্রীয় ব্যাংক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  <a:p>
              <a:pPr marL="285750" lvl="1" indent="-285750" defTabSz="1600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bn-BD" sz="6000" dirty="0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6000" dirty="0" err="1">
                  <a:latin typeface="NikoshBAN" pitchFamily="2" charset="0"/>
                  <a:cs typeface="NikoshBAN" pitchFamily="2" charset="0"/>
                </a:rPr>
                <a:t>ণি</a:t>
              </a:r>
              <a:r>
                <a:rPr lang="bn-BD" sz="6000" dirty="0">
                  <a:latin typeface="NikoshBAN" pitchFamily="2" charset="0"/>
                  <a:cs typeface="NikoshBAN" pitchFamily="2" charset="0"/>
                </a:rPr>
                <a:t>জ্যিক  ব্যাংক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  <a:p>
              <a:pPr marL="285750" lvl="1" indent="-285750" defTabSz="1600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bn-BD" sz="6000" dirty="0">
                  <a:latin typeface="NikoshBAN" pitchFamily="2" charset="0"/>
                  <a:cs typeface="NikoshBAN" pitchFamily="2" charset="0"/>
                </a:rPr>
                <a:t>বিশেষ</a:t>
              </a:r>
              <a:r>
                <a:rPr lang="en-US" sz="6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>
                  <a:latin typeface="NikoshBAN" pitchFamily="2" charset="0"/>
                  <a:cs typeface="NikoshBAN" pitchFamily="2" charset="0"/>
                </a:rPr>
                <a:t>আর্থিক</a:t>
              </a:r>
              <a:r>
                <a:rPr lang="en-US" sz="6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>
                  <a:latin typeface="NikoshBAN" pitchFamily="2" charset="0"/>
                  <a:cs typeface="NikoshBAN" pitchFamily="2" charset="0"/>
                </a:rPr>
                <a:t>প্রতিষ্ঠান</a:t>
              </a:r>
              <a:endParaRPr lang="bn-BD" sz="6000" dirty="0">
                <a:latin typeface="NikoshBAN" pitchFamily="2" charset="0"/>
                <a:cs typeface="NikoshBAN" pitchFamily="2" charset="0"/>
              </a:endParaRPr>
            </a:p>
            <a:p>
              <a:pPr marL="285750" lvl="1" indent="-285750" defTabSz="1600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381000"/>
            <a:ext cx="4953000" cy="6019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450145"/>
            <a:ext cx="7086600" cy="61863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সঞ্চিত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১০০৳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৮৳)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গ্রহীতা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১০০৳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১০৳)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সুদের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২৳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সুদের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কারবারি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761999"/>
            <a:ext cx="4638675" cy="5562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1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6" r="18323"/>
          <a:stretch>
            <a:fillRect/>
          </a:stretch>
        </p:blipFill>
        <p:spPr bwMode="auto">
          <a:xfrm>
            <a:off x="0" y="1022350"/>
            <a:ext cx="51927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37328" y="533400"/>
            <a:ext cx="6705600" cy="563231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eaLnBrk="1" hangingPunct="1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বাংলাদেশ ব্যাংক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অর্থ-বাজার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মুদ্রাব্যবস্থা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ব্যাংকসমূহকে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তত্বাবধান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6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001000" cy="67874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6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6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ঋণদাতা</a:t>
            </a:r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ক্লিয়ারিং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নিকাশ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6553201" y="228600"/>
            <a:ext cx="5335136" cy="3276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4523106"/>
              </p:ext>
            </p:extLst>
          </p:nvPr>
        </p:nvGraphicFramePr>
        <p:xfrm>
          <a:off x="76200" y="152400"/>
          <a:ext cx="117348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9847" y="380999"/>
            <a:ext cx="11658600" cy="1015663"/>
          </a:xfrm>
          <a:prstGeom prst="rect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91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4740275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92675" y="152400"/>
            <a:ext cx="6994525" cy="600164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6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lvl="1">
              <a:defRPr/>
            </a:pP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সোনালী 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রূপালী ব্যাংক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মার্কেন্টাইল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স্বল্পমেয়াদি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3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922"/>
            <a:ext cx="11887200" cy="17543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 ব্যাংকের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জনসাধারণের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আমানত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1753190"/>
            <a:ext cx="8839200" cy="1676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চলতি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আমানতের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3400020"/>
            <a:ext cx="8839200" cy="1676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সঞ্চয়ী</a:t>
            </a:r>
            <a:r>
              <a:rPr lang="en-US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আমানতের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সপ্তাহে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১/২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যায়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5181600"/>
            <a:ext cx="8839200" cy="1676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আমানতের</a:t>
            </a:r>
            <a:r>
              <a:rPr lang="en-US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অতিক্রান্ত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যায়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3188185"/>
            <a:ext cx="211307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আমানত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38468652"/>
              </p:ext>
            </p:extLst>
          </p:nvPr>
        </p:nvGraphicFramePr>
        <p:xfrm>
          <a:off x="76200" y="0"/>
          <a:ext cx="10515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6781800" y="0"/>
            <a:ext cx="5105400" cy="251460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2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2F46BC-6A60-4DB9-B2C8-FE11C97E3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7C2F46BC-6A60-4DB9-B2C8-FE11C97E3C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077200" y="672886"/>
            <a:ext cx="3298825" cy="2862322"/>
          </a:xfrm>
          <a:prstGeom prst="rect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 dirty="0" err="1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সম্পত্তি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বন্ধক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রেখে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863" y="4386263"/>
            <a:ext cx="11193462" cy="19399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মেয়াদী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533400"/>
            <a:ext cx="5943600" cy="3733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5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23170" y="380999"/>
            <a:ext cx="6590979" cy="609600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5400" dirty="0" err="1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5400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 smtClean="0">
              <a:ln w="18415" cmpd="sng">
                <a:noFill/>
                <a:prstDash val="solid"/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857250" indent="-857250">
              <a:buFont typeface="Arial" pitchFamily="34" charset="0"/>
              <a:buChar char="•"/>
              <a:defRPr/>
            </a:pPr>
            <a:r>
              <a:rPr lang="en-US" sz="5400" dirty="0" err="1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5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অর্জনে</a:t>
            </a:r>
            <a:r>
              <a:rPr lang="en-US" sz="5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এইসকল</a:t>
            </a:r>
            <a:r>
              <a:rPr lang="en-US" sz="5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5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5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5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857250" indent="-857250">
              <a:buFont typeface="Arial" pitchFamily="34" charset="0"/>
              <a:buChar char="•"/>
              <a:defRPr/>
            </a:pPr>
            <a:r>
              <a:rPr lang="en-US" sz="5400" dirty="0" err="1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5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কর্মসংস্থান</a:t>
            </a:r>
            <a:r>
              <a:rPr lang="en-US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দারিদ্র্য</a:t>
            </a:r>
            <a:r>
              <a:rPr lang="en-US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বিমোচনে</a:t>
            </a:r>
            <a:r>
              <a:rPr lang="en-US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11887200" cy="6858000"/>
            <a:chOff x="0" y="0"/>
            <a:chExt cx="9144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5712" y="114300"/>
              <a:ext cx="8973038" cy="66294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0500" y="228600"/>
              <a:ext cx="8743462" cy="6381750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4" name="Picture 23" descr="imagessd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8" y="1524000"/>
            <a:ext cx="49641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8426" y="4724400"/>
            <a:ext cx="4924744" cy="1752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স্বকর্মসংস্থান-নিজ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উদ্যোগে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924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64" y="609600"/>
            <a:ext cx="4148136" cy="1874838"/>
          </a:xfrm>
          <a:prstGeom prst="rect">
            <a:avLst/>
          </a:prstGeom>
          <a:solidFill>
            <a:srgbClr val="C0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6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6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endParaRPr lang="bn-BD" sz="6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3400" y="228600"/>
            <a:ext cx="7419975" cy="65151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দারিদ্র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বিমোচন</a:t>
            </a:r>
            <a:r>
              <a:rPr lang="en-US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কর্মসংস্থান</a:t>
            </a:r>
            <a:r>
              <a:rPr lang="en-US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পাদন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হালের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বলদ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)।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কৃষকদের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হাঁস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মৎস্য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গু্টি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পোকা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Arial" pitchFamily="34" charset="0"/>
              <a:buChar char="•"/>
              <a:defRPr/>
            </a:pP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1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449923" cy="272415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গ্রামীণ</a:t>
            </a:r>
            <a:r>
              <a:rPr lang="en-US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5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প্রদানকারী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5449924" y="0"/>
            <a:ext cx="64372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itchFamily="34" charset="0"/>
              <a:buChar char="•"/>
              <a:defRPr/>
            </a:pPr>
            <a:endParaRPr lang="en-US" sz="5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Arial" pitchFamily="34" charset="0"/>
              <a:buChar char="•"/>
              <a:defRPr/>
            </a:pPr>
            <a:endParaRPr lang="en-US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5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পল্লীর</a:t>
            </a:r>
            <a:r>
              <a:rPr lang="en-US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ভূমিহীন</a:t>
            </a:r>
            <a:r>
              <a:rPr lang="en-US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5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পুরুষদের</a:t>
            </a:r>
            <a:r>
              <a:rPr lang="en-US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85800" indent="-685800">
              <a:buFont typeface="Arial" pitchFamily="34" charset="0"/>
              <a:buChar char="•"/>
              <a:defRPr/>
            </a:pP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জামানতে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85800" indent="-685800">
              <a:buFont typeface="Arial" pitchFamily="34" charset="0"/>
              <a:buChar char="•"/>
              <a:defRPr/>
            </a:pP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গ্রামীণ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মহাজনদের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শোষণ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গরিবদের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Arial" pitchFamily="34" charset="0"/>
              <a:buChar char="•"/>
              <a:defRPr/>
            </a:pP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Arial" pitchFamily="34" charset="0"/>
              <a:buChar char="•"/>
              <a:defRPr/>
            </a:pP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Arial" pitchFamily="34" charset="0"/>
              <a:buChar char="•"/>
              <a:defRPr/>
            </a:pPr>
            <a:endParaRPr lang="bn-BD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xdf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93" y="2724150"/>
            <a:ext cx="5137630" cy="337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20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1000"/>
            <a:ext cx="10668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রাজস্ব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আয়কর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অর্থব্যবস্থা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VAT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সম্পুরক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শুল্ক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আবগারি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শুল্ক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নিকাশ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8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1000"/>
            <a:ext cx="10668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মাহী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সাদৃশ্য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উদ্দীপকের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উদ্দেশ্যেই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প্রতিষ্ঠানটি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প্রতিষ্ঠানটি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মিজানের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দাও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মহিমকে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ঋণপ্রদানকারী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মহিমের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উৎস?মতামত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103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1000"/>
            <a:ext cx="1066800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মাহী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প্রতিষ্ঠানটি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খ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আর্থক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ক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প্রতিষ্ঠনের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কার্যাবলিকে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সাবিত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সাবিতের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।–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শংকর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রাখেন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arenR"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arenR"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880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5" y="1142999"/>
            <a:ext cx="11887200" cy="3046988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9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9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9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9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</a:p>
          <a:p>
            <a:pPr algn="ctr">
              <a:defRPr/>
            </a:pPr>
            <a:r>
              <a:rPr lang="en-US" sz="96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9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9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188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0"/>
            <a:ext cx="118872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১-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রাকিব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সকালে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ক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উত্তোলনের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বিকালে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উত্তোলন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২-শরীফা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অসচ্ছলতা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হাঁস-মুরগির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করে।এই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কর্মকর্তা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জামানতে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১-এ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উঠেছে?ব্যাখ্যা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ঘ)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শরীফাকে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সৃষ্টিই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উক্তিটির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একমত?তোমার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arenR"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913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16" y="105097"/>
            <a:ext cx="11734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২-শরীফা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44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অসচ্ছলতা</a:t>
            </a:r>
            <a:r>
              <a:rPr lang="en-US" sz="44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হাঁস-মুরগির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করে।এই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লক্ষ্যে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কর্মকর্তা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44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জামানতে</a:t>
            </a:r>
            <a:r>
              <a:rPr lang="en-US" sz="44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616" y="2667000"/>
            <a:ext cx="11658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ঘ)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শরীফাকে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সৃষ্টিই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উক্তিটির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একমত?তোমার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5686" y="4433836"/>
            <a:ext cx="118195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ব্যাংকটি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গ্রামীণ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গ্রামীণ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দরিদ্র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জামানতে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করে।পাঠ্যবই-পৃষ্ঠা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১৯০</a:t>
            </a:r>
            <a:endParaRPr lang="en-US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935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962400" y="0"/>
            <a:ext cx="7948613" cy="286232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defRPr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পদ্ধতিকে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6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6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6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28575" y="152400"/>
            <a:ext cx="3933825" cy="2514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Callout 2"/>
          <p:cNvSpPr/>
          <p:nvPr/>
        </p:nvSpPr>
        <p:spPr>
          <a:xfrm>
            <a:off x="5029200" y="1981200"/>
            <a:ext cx="6717506" cy="4648200"/>
          </a:xfrm>
          <a:prstGeom prst="wedgeEllipseCallout">
            <a:avLst>
              <a:gd name="adj1" fmla="val -67247"/>
              <a:gd name="adj2" fmla="val -1732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অর্থব্যবস্থা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আয়-ব্যয়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একটির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অপরটির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বিধানের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করে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551597" y="2988765"/>
            <a:ext cx="3476625" cy="698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ডালটন</a:t>
            </a:r>
            <a:endParaRPr lang="en-US" sz="7200" dirty="0"/>
          </a:p>
        </p:txBody>
      </p:sp>
      <p:sp>
        <p:nvSpPr>
          <p:cNvPr id="6" name="Rectangle 5"/>
          <p:cNvSpPr/>
          <p:nvPr/>
        </p:nvSpPr>
        <p:spPr>
          <a:xfrm>
            <a:off x="-1" y="4078110"/>
            <a:ext cx="4314825" cy="277647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2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887200" cy="1295400"/>
          </a:xfrm>
          <a:solidFill>
            <a:schemeClr val="bg1"/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66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66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66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</a:t>
            </a:r>
            <a:endParaRPr lang="en-US" sz="6600" b="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92175" y="1371600"/>
            <a:ext cx="4267200" cy="1752600"/>
            <a:chOff x="121138" y="1829616"/>
            <a:chExt cx="1902951" cy="873875"/>
          </a:xfrm>
        </p:grpSpPr>
        <p:sp>
          <p:nvSpPr>
            <p:cNvPr id="7" name="Rectangle 6"/>
            <p:cNvSpPr/>
            <p:nvPr/>
          </p:nvSpPr>
          <p:spPr>
            <a:xfrm>
              <a:off x="121138" y="1829616"/>
              <a:ext cx="1902951" cy="87387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121138" y="1829616"/>
              <a:ext cx="1902951" cy="87387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5000"/>
                </a:spcAft>
                <a:defRPr/>
              </a:pPr>
              <a:r>
                <a:rPr lang="en-US" sz="7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7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রাজস্ব</a:t>
              </a:r>
              <a:endPara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553200" y="1604963"/>
            <a:ext cx="4343400" cy="1722437"/>
            <a:chOff x="2488552" y="1798336"/>
            <a:chExt cx="2007247" cy="944863"/>
          </a:xfrm>
        </p:grpSpPr>
        <p:sp>
          <p:nvSpPr>
            <p:cNvPr id="11" name="Rectangle 10"/>
            <p:cNvSpPr/>
            <p:nvPr/>
          </p:nvSpPr>
          <p:spPr>
            <a:xfrm>
              <a:off x="2488552" y="1798336"/>
              <a:ext cx="2007247" cy="94486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2488552" y="1798336"/>
              <a:ext cx="2007247" cy="94486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5000"/>
                </a:spcAft>
                <a:defRPr/>
              </a:pPr>
              <a:r>
                <a:rPr lang="en-US" sz="6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6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6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বহির্ভূত</a:t>
              </a:r>
              <a:r>
                <a:rPr lang="en-US" sz="6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রাজস্ব</a:t>
              </a:r>
              <a:endPara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002740" y="3509749"/>
            <a:ext cx="5791200" cy="3200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2761" y="3509749"/>
            <a:ext cx="5562600" cy="3200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867400" y="228600"/>
            <a:ext cx="5715000" cy="6324600"/>
          </a:xfr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/>
          <a:lstStyle/>
          <a:p>
            <a:pPr marL="0" indent="0" algn="l" eaLnBrk="1" fontAlgn="auto" hangingPunct="1">
              <a:spcAft>
                <a:spcPts val="0"/>
              </a:spcAft>
              <a:defRPr/>
            </a:pPr>
            <a:r>
              <a:rPr lang="en-US" sz="6600" u="sng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u="sng" dirty="0" err="1" smtClean="0">
                <a:latin typeface="NikoshBAN" pitchFamily="2" charset="0"/>
                <a:cs typeface="NikoshBAN" pitchFamily="2" charset="0"/>
              </a:rPr>
              <a:t>রাজস্ব</a:t>
            </a:r>
            <a:endParaRPr lang="en-US" sz="6600" u="sng" dirty="0" smtClean="0">
              <a:latin typeface="NikoshBAN" pitchFamily="2" charset="0"/>
              <a:cs typeface="NikoshBAN" pitchFamily="2" charset="0"/>
            </a:endParaRPr>
          </a:p>
          <a:p>
            <a:pPr marL="0" indent="0" algn="l" eaLnBrk="1" fontAlgn="auto" hangingPunct="1">
              <a:spcAft>
                <a:spcPts val="0"/>
              </a:spcAft>
              <a:defRPr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জনগণ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কারখানার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ধার্য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আয়কে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রাজস্ব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/>
          </a:p>
        </p:txBody>
      </p:sp>
      <p:sp>
        <p:nvSpPr>
          <p:cNvPr id="2" name="Rectangle 1"/>
          <p:cNvSpPr/>
          <p:nvPr/>
        </p:nvSpPr>
        <p:spPr>
          <a:xfrm>
            <a:off x="152400" y="1397758"/>
            <a:ext cx="5562600" cy="5105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0" y="0"/>
            <a:ext cx="11887200" cy="101600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6000" smtClean="0">
                <a:latin typeface="NikoshBAN" pitchFamily="2" charset="0"/>
                <a:cs typeface="NikoshBAN" pitchFamily="2" charset="0"/>
              </a:rPr>
              <a:t>কর রাজস্ব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2400" y="1600200"/>
            <a:ext cx="3429000" cy="19812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বাণিজ্য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শুল্ক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3886200"/>
            <a:ext cx="3733800" cy="23622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86200" y="1600200"/>
            <a:ext cx="3657600" cy="193198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আবগারি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শুল্ক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91000" y="3962400"/>
            <a:ext cx="3581400" cy="2286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সম্পুরক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শুল্ক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53400" y="1600200"/>
            <a:ext cx="3352800" cy="194945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আয়কর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153400" y="3962400"/>
            <a:ext cx="3276600" cy="2286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রাজস্ব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13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0" y="0"/>
            <a:ext cx="11887200" cy="101600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রাজস্ব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1260475"/>
            <a:ext cx="3613150" cy="20574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নন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জুডিসিয়াল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স্ট্যাম্প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71963" y="1276350"/>
            <a:ext cx="3652837" cy="192405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রেজিস্ট্রেশন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29600" y="1143000"/>
            <a:ext cx="3505200" cy="2057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যানবাহন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229600" y="3581400"/>
            <a:ext cx="3517900" cy="2286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শুল্ক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97388" y="3876675"/>
            <a:ext cx="3427412" cy="214312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শুল্ক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3867150"/>
            <a:ext cx="3613150" cy="215265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মাদক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শুল্ক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84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6062663" y="228600"/>
            <a:ext cx="5672137" cy="624840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/>
          <a:lstStyle>
            <a:lvl1pPr algn="ct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defRPr sz="2000" kern="1200" spc="3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algn="ctr" rtl="0" fontAlgn="base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algn="ctr" rtl="0" fontAlgn="base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algn="ctr" rtl="0" fontAlgn="base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algn="ctr" rtl="0" fontAlgn="base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6000" u="sng" smtClean="0">
                <a:latin typeface="NikoshBAN" pitchFamily="2" charset="0"/>
                <a:cs typeface="NikoshBAN" pitchFamily="2" charset="0"/>
              </a:rPr>
              <a:t>কর-বহির্ভূত রাজস্ব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5400" smtClean="0">
                <a:latin typeface="NikoshBAN" pitchFamily="2" charset="0"/>
                <a:cs typeface="NikoshBAN" pitchFamily="2" charset="0"/>
              </a:rPr>
              <a:t>বাংলাদেশ সরকার কর ও শুল্ক ছাড়াও আরও অনেক উৎস হতে  রাজস্ব সংগ্রহ করে। এ উৎসগুলো থেকে অর্জিত রাজস্বকে কর-বহির্ভূত রাজস্ব বলে। </a:t>
            </a:r>
            <a:endParaRPr lang="en-US" sz="5400" smtClean="0"/>
          </a:p>
          <a:p>
            <a:pPr algn="l" fontAlgn="auto">
              <a:spcAft>
                <a:spcPts val="0"/>
              </a:spcAft>
              <a:defRPr/>
            </a:pPr>
            <a:endParaRPr lang="en-US" sz="4800" smtClean="0">
              <a:latin typeface="NikoshBAN" pitchFamily="2" charset="0"/>
              <a:cs typeface="NikoshBAN" pitchFamily="2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2400" y="1563806"/>
            <a:ext cx="5486400" cy="4876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2966</TotalTime>
  <Words>968</Words>
  <Application>Microsoft Office PowerPoint</Application>
  <PresentationFormat>Custom</PresentationFormat>
  <Paragraphs>193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BlackTie</vt:lpstr>
      <vt:lpstr> পরিচিতি</vt:lpstr>
      <vt:lpstr>PowerPoint Presentation</vt:lpstr>
      <vt:lpstr>PowerPoint Presentation</vt:lpstr>
      <vt:lpstr>PowerPoint Presentation</vt:lpstr>
      <vt:lpstr> বাংলাদেশ সরকারের আয়ের উৎস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Windows User</cp:lastModifiedBy>
  <cp:revision>251</cp:revision>
  <dcterms:created xsi:type="dcterms:W3CDTF">2006-08-16T00:00:00Z</dcterms:created>
  <dcterms:modified xsi:type="dcterms:W3CDTF">2020-07-11T09:43:04Z</dcterms:modified>
</cp:coreProperties>
</file>