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93" r:id="rId2"/>
    <p:sldId id="294" r:id="rId3"/>
    <p:sldId id="292" r:id="rId4"/>
    <p:sldId id="295" r:id="rId5"/>
    <p:sldId id="275" r:id="rId6"/>
    <p:sldId id="272" r:id="rId7"/>
    <p:sldId id="273" r:id="rId8"/>
    <p:sldId id="274" r:id="rId9"/>
    <p:sldId id="296" r:id="rId10"/>
    <p:sldId id="266" r:id="rId11"/>
    <p:sldId id="276" r:id="rId12"/>
    <p:sldId id="256" r:id="rId13"/>
    <p:sldId id="257" r:id="rId14"/>
    <p:sldId id="259" r:id="rId15"/>
    <p:sldId id="260" r:id="rId16"/>
    <p:sldId id="290" r:id="rId17"/>
    <p:sldId id="280" r:id="rId18"/>
    <p:sldId id="287" r:id="rId19"/>
    <p:sldId id="282" r:id="rId20"/>
    <p:sldId id="286" r:id="rId21"/>
    <p:sldId id="288" r:id="rId22"/>
    <p:sldId id="297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58243-C3F7-477E-8CF8-21810BC74818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15C0D-3A82-4926-B2FA-057FC247C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2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9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out subject.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63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to find out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04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Content belonging to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9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Teacher may ask individually to engage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22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Practice.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42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69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Feedback of this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3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Assignment at home.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97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parts of a sentence shown.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0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Taking out the subject of today’s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0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7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Target to achieve from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15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How sentence is formed with two parts.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1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Diagram of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9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Showing subject &amp; predicate.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5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15C0D-3A82-4926-B2FA-057FC247C9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3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/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F1355C-B408-4DB3-9113-2B1262F95BB5}" type="datetimeFigureOut">
              <a:rPr lang="en-US" smtClean="0"/>
              <a:t>7/12/2020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8E57778-E0C5-4E6C-B44B-DA0BB40C53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209550"/>
            <a:ext cx="6468110" cy="13003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8000" b="1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23950"/>
            <a:ext cx="3352800" cy="38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4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37160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A</a:t>
            </a:r>
            <a:r>
              <a:rPr lang="en-US" sz="3200" b="1" dirty="0" smtClean="0">
                <a:latin typeface="Book Antiqua" pitchFamily="18" charset="0"/>
              </a:rPr>
              <a:t> baby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1360717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is laughing.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Up Arrow Callout 3"/>
          <p:cNvSpPr/>
          <p:nvPr/>
        </p:nvSpPr>
        <p:spPr>
          <a:xfrm>
            <a:off x="762000" y="1828800"/>
            <a:ext cx="2362200" cy="857250"/>
          </a:xfrm>
          <a:prstGeom prst="upArrowCallout">
            <a:avLst>
              <a:gd name="adj1" fmla="val 48809"/>
              <a:gd name="adj2" fmla="val 48810"/>
              <a:gd name="adj3" fmla="val 36905"/>
              <a:gd name="adj4" fmla="val 4365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Subject  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Up Arrow Callout 4"/>
          <p:cNvSpPr/>
          <p:nvPr/>
        </p:nvSpPr>
        <p:spPr>
          <a:xfrm>
            <a:off x="5638800" y="1828800"/>
            <a:ext cx="2362200" cy="857250"/>
          </a:xfrm>
          <a:prstGeom prst="upArrowCallout">
            <a:avLst>
              <a:gd name="adj1" fmla="val 48809"/>
              <a:gd name="adj2" fmla="val 48810"/>
              <a:gd name="adj3" fmla="val 36905"/>
              <a:gd name="adj4" fmla="val 4365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Predicate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10287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2</a:t>
            </a:r>
            <a:r>
              <a:rPr lang="en-US" sz="2800" b="1" baseline="30000" dirty="0" smtClean="0">
                <a:latin typeface="Book Antiqua" pitchFamily="18" charset="0"/>
              </a:rPr>
              <a:t>nd</a:t>
            </a:r>
            <a:r>
              <a:rPr lang="en-US" sz="2800" b="1" dirty="0" smtClean="0">
                <a:latin typeface="Book Antiqua" pitchFamily="18" charset="0"/>
              </a:rPr>
              <a:t>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9715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First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276600" y="1885950"/>
            <a:ext cx="2362200" cy="1714500"/>
          </a:xfrm>
          <a:prstGeom prst="upArrowCallout">
            <a:avLst>
              <a:gd name="adj1" fmla="val 24313"/>
              <a:gd name="adj2" fmla="val 23987"/>
              <a:gd name="adj3" fmla="val 36905"/>
              <a:gd name="adj4" fmla="val 2735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                                        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29200" y="1421117"/>
            <a:ext cx="2895600" cy="37937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57200" y="1428750"/>
            <a:ext cx="3048000" cy="39952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219200" y="1421116"/>
            <a:ext cx="6578600" cy="37001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67000" y="171452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Follow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6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0.10833 -3.17919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6 L 0.12916 0.0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1295 L 0.01667 -1.734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0.00185 L 0.02083 0.0018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0.01734 L 0.25833 0.4453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21387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8208E-6 L -0.29166 0.4328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21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4" grpId="0" animBg="1"/>
      <p:bldP spid="5" grpId="0" animBg="1"/>
      <p:bldP spid="10" grpId="0"/>
      <p:bldP spid="10" grpId="1"/>
      <p:bldP spid="9" grpId="0"/>
      <p:bldP spid="9" grpId="1"/>
      <p:bldP spid="6" grpId="0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093485"/>
            <a:ext cx="85344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So we can see, there are two parts of a sentence.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1801059"/>
            <a:ext cx="22860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180772" y="2242166"/>
            <a:ext cx="5000170" cy="1096025"/>
            <a:chOff x="2180772" y="2765286"/>
            <a:chExt cx="5000170" cy="1461366"/>
          </a:xfrm>
        </p:grpSpPr>
        <p:grpSp>
          <p:nvGrpSpPr>
            <p:cNvPr id="14" name="Group 13"/>
            <p:cNvGrpSpPr/>
            <p:nvPr/>
          </p:nvGrpSpPr>
          <p:grpSpPr>
            <a:xfrm>
              <a:off x="4495800" y="2765286"/>
              <a:ext cx="152400" cy="736284"/>
              <a:chOff x="4495800" y="2765286"/>
              <a:chExt cx="152400" cy="736284"/>
            </a:xfrm>
          </p:grpSpPr>
          <p:sp>
            <p:nvSpPr>
              <p:cNvPr id="11" name="Isosceles Triangle 10"/>
              <p:cNvSpPr/>
              <p:nvPr/>
            </p:nvSpPr>
            <p:spPr>
              <a:xfrm rot="10800000">
                <a:off x="4495800" y="3272970"/>
                <a:ext cx="152400" cy="228600"/>
              </a:xfrm>
              <a:prstGeom prst="triangl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57486" y="2765286"/>
                <a:ext cx="14514" cy="5076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cxnSp>
          <p:nvCxnSpPr>
            <p:cNvPr id="16" name="Straight Connector 15"/>
            <p:cNvCxnSpPr/>
            <p:nvPr/>
          </p:nvCxnSpPr>
          <p:spPr>
            <a:xfrm>
              <a:off x="2224314" y="3505200"/>
              <a:ext cx="4876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180772" y="3490368"/>
              <a:ext cx="152400" cy="736284"/>
              <a:chOff x="4510314" y="2736258"/>
              <a:chExt cx="152400" cy="736284"/>
            </a:xfrm>
          </p:grpSpPr>
          <p:sp>
            <p:nvSpPr>
              <p:cNvPr id="18" name="Isosceles Triangle 17"/>
              <p:cNvSpPr/>
              <p:nvPr/>
            </p:nvSpPr>
            <p:spPr>
              <a:xfrm rot="10800000">
                <a:off x="4510314" y="3243942"/>
                <a:ext cx="152400" cy="228600"/>
              </a:xfrm>
              <a:prstGeom prst="triangl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4557486" y="2736258"/>
                <a:ext cx="14514" cy="5076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7028542" y="3487057"/>
              <a:ext cx="152400" cy="707256"/>
              <a:chOff x="4524828" y="2750772"/>
              <a:chExt cx="152400" cy="707256"/>
            </a:xfrm>
          </p:grpSpPr>
          <p:sp>
            <p:nvSpPr>
              <p:cNvPr id="21" name="Isosceles Triangle 20"/>
              <p:cNvSpPr/>
              <p:nvPr/>
            </p:nvSpPr>
            <p:spPr>
              <a:xfrm rot="10800000">
                <a:off x="4524828" y="3229428"/>
                <a:ext cx="152400" cy="228600"/>
              </a:xfrm>
              <a:prstGeom prst="triangl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4586514" y="2750772"/>
                <a:ext cx="14514" cy="5076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838200" y="3370845"/>
            <a:ext cx="27432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Subject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8628" y="3379485"/>
            <a:ext cx="2743200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Predicate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5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/>
          <p:cNvSpPr/>
          <p:nvPr/>
        </p:nvSpPr>
        <p:spPr>
          <a:xfrm>
            <a:off x="3245757" y="1581150"/>
            <a:ext cx="1783443" cy="8572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3200403"/>
            <a:ext cx="18288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Farmer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206175"/>
            <a:ext cx="35052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p</a:t>
            </a:r>
            <a:r>
              <a:rPr lang="en-US" sz="3200" b="1" dirty="0" smtClean="0">
                <a:latin typeface="Book Antiqua" pitchFamily="18" charset="0"/>
              </a:rPr>
              <a:t>loughs his land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35380"/>
            <a:ext cx="2739410" cy="18218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047750"/>
            <a:ext cx="3657600" cy="19094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903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ft Arrow 11"/>
          <p:cNvSpPr/>
          <p:nvPr/>
        </p:nvSpPr>
        <p:spPr>
          <a:xfrm>
            <a:off x="5867400" y="914400"/>
            <a:ext cx="3124200" cy="14287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Subjects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304800" y="1962150"/>
            <a:ext cx="8686800" cy="1828800"/>
          </a:xfrm>
          <a:prstGeom prst="up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Subject may be a single word or more than a single word.</a:t>
            </a:r>
            <a:endParaRPr lang="en-US" sz="3600" b="1" dirty="0">
              <a:latin typeface="Book Antiqu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1352550"/>
            <a:ext cx="2286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Farmer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77375"/>
            <a:ext cx="4114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Farmer </a:t>
            </a:r>
            <a:r>
              <a:rPr lang="en-US" sz="2400" b="1" dirty="0">
                <a:latin typeface="Book Antiqua" pitchFamily="18" charset="0"/>
              </a:rPr>
              <a:t>ploughs his </a:t>
            </a:r>
            <a:r>
              <a:rPr lang="en-US" sz="2400" b="1" dirty="0" smtClean="0">
                <a:latin typeface="Book Antiqua" pitchFamily="18" charset="0"/>
              </a:rPr>
              <a:t>land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338685"/>
            <a:ext cx="3733800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Who </a:t>
            </a:r>
            <a:r>
              <a:rPr lang="en-US" sz="2400" b="1" dirty="0">
                <a:latin typeface="Book Antiqua" pitchFamily="18" charset="0"/>
              </a:rPr>
              <a:t>ploughs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4724400" y="4019550"/>
            <a:ext cx="4038130" cy="914400"/>
          </a:xfrm>
          <a:prstGeom prst="upArrowCallout">
            <a:avLst>
              <a:gd name="adj1" fmla="val 40802"/>
              <a:gd name="adj2" fmla="val 38545"/>
              <a:gd name="adj3" fmla="val 25000"/>
              <a:gd name="adj4" fmla="val 5143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So, It is subject.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3421618"/>
            <a:ext cx="4038600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Farmer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257800" y="1352550"/>
            <a:ext cx="2667000" cy="914400"/>
          </a:xfrm>
          <a:prstGeom prst="downArrowCallout">
            <a:avLst>
              <a:gd name="adj1" fmla="val 44048"/>
              <a:gd name="adj2" fmla="val 38757"/>
              <a:gd name="adj3" fmla="val 29042"/>
              <a:gd name="adj4" fmla="val 43419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Follow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0" y="2952894"/>
            <a:ext cx="1219200" cy="380856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8109" y="602218"/>
            <a:ext cx="8295382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We can find out a subject by asking a question to verb with ‘who’ or ‘what’.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867400" y="2070847"/>
            <a:ext cx="1447800" cy="5715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1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3" grpId="0" animBg="1"/>
      <p:bldP spid="6" grpId="0" animBg="1"/>
      <p:bldP spid="7" grpId="0" animBg="1"/>
      <p:bldP spid="13" grpId="0" animBg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p Arrow Callout 5"/>
          <p:cNvSpPr/>
          <p:nvPr/>
        </p:nvSpPr>
        <p:spPr>
          <a:xfrm>
            <a:off x="152400" y="2647950"/>
            <a:ext cx="3276600" cy="990600"/>
          </a:xfrm>
          <a:prstGeom prst="upArrowCallout">
            <a:avLst>
              <a:gd name="adj1" fmla="val 65000"/>
              <a:gd name="adj2" fmla="val 55476"/>
              <a:gd name="adj3" fmla="val 25000"/>
              <a:gd name="adj4" fmla="val 5594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What do the subjects do?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129319" y="1428750"/>
            <a:ext cx="1066799" cy="85725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Book Antiqua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6380956" y="2609850"/>
            <a:ext cx="781844" cy="4953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>
              <a:latin typeface="Book Antiqua" pitchFamily="18" charset="0"/>
            </a:endParaRPr>
          </a:p>
        </p:txBody>
      </p:sp>
      <p:sp>
        <p:nvSpPr>
          <p:cNvPr id="12" name="Up Arrow Callout 11"/>
          <p:cNvSpPr/>
          <p:nvPr/>
        </p:nvSpPr>
        <p:spPr>
          <a:xfrm>
            <a:off x="5196118" y="4171950"/>
            <a:ext cx="3566882" cy="685800"/>
          </a:xfrm>
          <a:prstGeom prst="upArrowCallout">
            <a:avLst>
              <a:gd name="adj1" fmla="val 57994"/>
              <a:gd name="adj2" fmla="val 51360"/>
              <a:gd name="adj3" fmla="val 30952"/>
              <a:gd name="adj4" fmla="val 483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So, they are predicates.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33350"/>
            <a:ext cx="8001000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spc="-100" dirty="0" smtClean="0">
                <a:latin typeface="Times New Roman" pitchFamily="18" charset="0"/>
                <a:cs typeface="Times New Roman" pitchFamily="18" charset="0"/>
              </a:rPr>
              <a:t>We can find out a predicate asking question to subject about his activity (What does the subject do?)</a:t>
            </a:r>
            <a:endParaRPr lang="en-US" sz="2400" b="1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3286" y="3181350"/>
            <a:ext cx="3544888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Book Antiqua" pitchFamily="18" charset="0"/>
              </a:rPr>
              <a:t>ploughs his land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64865"/>
            <a:ext cx="2106703" cy="11850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9939"/>
            <a:ext cx="1676400" cy="11148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453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533400" y="285750"/>
            <a:ext cx="8153400" cy="1543050"/>
          </a:xfrm>
          <a:prstGeom prst="downArrowCallout">
            <a:avLst>
              <a:gd name="adj1" fmla="val 51808"/>
              <a:gd name="adj2" fmla="val 51808"/>
              <a:gd name="adj3" fmla="val 25000"/>
              <a:gd name="adj4" fmla="val 466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Always remember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62150"/>
            <a:ext cx="815340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A subject always contains a person or a thing or equivalent of a person or a thing.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3181350"/>
            <a:ext cx="8153400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 predicate always contains a verb along with other words.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7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90440"/>
            <a:ext cx="53340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Let us practice some subjects &amp; predicates.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20098"/>
              </p:ext>
            </p:extLst>
          </p:nvPr>
        </p:nvGraphicFramePr>
        <p:xfrm>
          <a:off x="838200" y="819150"/>
          <a:ext cx="7848600" cy="3505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Predicate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fly.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Birds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fly in the sky.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Some birds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don’t fly in the sky.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Good boys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are always punctual.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The little child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is sleeping.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 err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is human.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Our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class captain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is a brilliant student.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It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is terrible.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have done well.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You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love your enemies.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God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may have mercy on us.</a:t>
                      </a:r>
                      <a:endParaRPr lang="en-US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114550"/>
            <a:ext cx="64008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Oral Test (Individually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3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595252"/>
              </p:ext>
            </p:extLst>
          </p:nvPr>
        </p:nvGraphicFramePr>
        <p:xfrm>
          <a:off x="1143000" y="323852"/>
          <a:ext cx="7543800" cy="415289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154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9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7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Subject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Predicate</a:t>
                      </a:r>
                      <a:endParaRPr lang="en-US" sz="1800" b="1" dirty="0">
                        <a:latin typeface="Book Antiqua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3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3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3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35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74" y="881379"/>
            <a:ext cx="1104899" cy="6558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09750"/>
            <a:ext cx="1083509" cy="6084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724150"/>
            <a:ext cx="1143000" cy="6418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71" y="3714750"/>
            <a:ext cx="1085529" cy="609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254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09550"/>
            <a:ext cx="51358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solidFill>
                  <a:srgbClr val="00B0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b="1" dirty="0">
              <a:solidFill>
                <a:srgbClr val="00B0F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114550"/>
            <a:ext cx="3429000" cy="176202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Md. Alamgir Hossain</a:t>
            </a:r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Assistant Teacher of</a:t>
            </a:r>
          </a:p>
          <a:p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Rahimapur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Madrasha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Patnitala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Naogaon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G-mail</a:t>
            </a:r>
            <a:r>
              <a:rPr lang="en-US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alamgirchz@gmail.com</a:t>
            </a:r>
          </a:p>
          <a:p>
            <a:endParaRPr lang="en-US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BenSenHandwriting" pitchFamily="2" charset="0"/>
              <a:cs typeface="BenSenHandwriting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7000" y="3562350"/>
            <a:ext cx="2438400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spc="-100" dirty="0"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Lesson’s Identity</a:t>
            </a:r>
            <a:endParaRPr lang="en-US" sz="1600" dirty="0"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 err="1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ClassIX</a:t>
            </a:r>
            <a:endParaRPr lang="en-US" sz="1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sz="1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baseline="300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6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-(Grammar)</a:t>
            </a:r>
            <a:endParaRPr lang="en-US" sz="16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62600" y="2876550"/>
            <a:ext cx="0" cy="18478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00150"/>
            <a:ext cx="2192641" cy="2209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03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repeatCount="indefinite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400" y="1047750"/>
            <a:ext cx="60960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spc="-100" dirty="0" smtClean="0">
                <a:latin typeface="Book Antiqua" pitchFamily="18" charset="0"/>
              </a:rPr>
              <a:t>Separate the subject &amp; predicate: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God is the Almighty.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He has created us.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A blind man cannot see anything.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Barking dogs seldom bite.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A thing of beauty is joy for ever.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No man can serve two masters perfectly.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Seven days make a week.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Let us go for a picnic.</a:t>
            </a:r>
          </a:p>
          <a:p>
            <a:pPr marL="342900" indent="-342900">
              <a:buAutoNum type="arabicPeriod"/>
            </a:pPr>
            <a:r>
              <a:rPr lang="en-US" b="1" spc="-180" dirty="0" smtClean="0">
                <a:latin typeface="Times New Roman" pitchFamily="18" charset="0"/>
                <a:cs typeface="Times New Roman" pitchFamily="18" charset="0"/>
              </a:rPr>
              <a:t>Our heroic soldiers fought bravely against our enemies.</a:t>
            </a:r>
          </a:p>
          <a:p>
            <a:pPr marL="342900" indent="-342900">
              <a:buAutoNum type="arabicPeriod"/>
            </a:pPr>
            <a:r>
              <a:rPr lang="en-US" b="1" spc="-100" dirty="0" smtClean="0">
                <a:latin typeface="Times New Roman" pitchFamily="18" charset="0"/>
                <a:cs typeface="Times New Roman" pitchFamily="18" charset="0"/>
              </a:rPr>
              <a:t>All the members of our family went to the zoo.</a:t>
            </a:r>
            <a:endParaRPr lang="en-US" b="1" spc="-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1400" y="133350"/>
            <a:ext cx="2895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3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3429000" y="57150"/>
            <a:ext cx="2286000" cy="457200"/>
          </a:xfrm>
          <a:prstGeom prst="snip2SameRect">
            <a:avLst>
              <a:gd name="adj1" fmla="val 42858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433757"/>
              </p:ext>
            </p:extLst>
          </p:nvPr>
        </p:nvGraphicFramePr>
        <p:xfrm>
          <a:off x="1828800" y="1581150"/>
          <a:ext cx="6248399" cy="27660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4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6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818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Sl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Sl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Industry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howls at night.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man of will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cannot stand.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</a:t>
                      </a:r>
                      <a:r>
                        <a:rPr lang="en-US" sz="1200" baseline="0" dirty="0" smtClean="0"/>
                        <a:t> eagle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iii.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 a bird of prey.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mad dog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iv.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may bite anybody.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wolf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succeeds in life.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house divided itself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 the mother of good </a:t>
                      </a:r>
                      <a:r>
                        <a:rPr lang="en-US" sz="1200" spc="-100" baseline="0" dirty="0" smtClean="0"/>
                        <a:t>luck</a:t>
                      </a:r>
                      <a:r>
                        <a:rPr lang="en-US" sz="1200" dirty="0" smtClean="0"/>
                        <a:t>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Birds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vii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is required for the post.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Thirty of the tender aged boys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spc="-100" baseline="0" dirty="0" smtClean="0"/>
                        <a:t>viii</a:t>
                      </a:r>
                      <a:endParaRPr lang="en-US" sz="1200" b="1" spc="-1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spoke in a clear voice.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 young man of character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ix.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fly at large in the sky.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81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The leader of the party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are playing in the field.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590550"/>
            <a:ext cx="64770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Match the number in column B with the letters in column A and write complete sentences (Text Book Page No-03).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3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isspng-cut-flowers-floristry-floral-design-flower-bouquet-arrangements-5ad957eb74c597.39876010152419325947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3544"/>
            <a:ext cx="3429656" cy="3580561"/>
          </a:xfrm>
          <a:prstGeom prst="rect">
            <a:avLst/>
          </a:prstGeom>
        </p:spPr>
      </p:pic>
      <p:pic>
        <p:nvPicPr>
          <p:cNvPr id="4" name="Picture 3" descr="kisspng-youtube-powerpoint-animation-clip-art-thank-you-5b4d5c70d98123.47778211153179659289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94" y="910830"/>
            <a:ext cx="6743700" cy="37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9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0"/>
          <a:stretch/>
        </p:blipFill>
        <p:spPr>
          <a:xfrm>
            <a:off x="2687171" y="403827"/>
            <a:ext cx="2211974" cy="189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8"/>
          <a:stretch/>
        </p:blipFill>
        <p:spPr>
          <a:xfrm>
            <a:off x="2667000" y="2295671"/>
            <a:ext cx="2211974" cy="1714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81993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Upper Part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41935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Lower Part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9600" y="2329608"/>
            <a:ext cx="1905000" cy="242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flipH="1">
            <a:off x="4975344" y="2876550"/>
            <a:ext cx="2111256" cy="242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85" y="0"/>
            <a:ext cx="2443615" cy="39144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333750"/>
            <a:ext cx="2286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>
                <a:latin typeface="Book Antiqua" pitchFamily="18" charset="0"/>
              </a:rPr>
              <a:t>A complete </a:t>
            </a:r>
            <a:r>
              <a:rPr lang="en-US" b="1" dirty="0" smtClean="0">
                <a:latin typeface="Book Antiqua" pitchFamily="18" charset="0"/>
              </a:rPr>
              <a:t>tree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44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7918E-6 L -0.28143 -0.07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-36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56887E-6 L 0.3125 -0.276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38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1" b="94340" l="850" r="98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14"/>
          <a:stretch/>
        </p:blipFill>
        <p:spPr>
          <a:xfrm>
            <a:off x="4356846" y="795437"/>
            <a:ext cx="2463053" cy="33765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51" b="94340" l="850" r="98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243"/>
          <a:stretch/>
        </p:blipFill>
        <p:spPr>
          <a:xfrm>
            <a:off x="2209799" y="795436"/>
            <a:ext cx="2147047" cy="3376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276350"/>
            <a:ext cx="1828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Front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258993"/>
            <a:ext cx="1828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Back part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6388" y="3987284"/>
            <a:ext cx="214381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Book Antiqua" pitchFamily="18" charset="0"/>
              </a:rPr>
              <a:t>A complete fish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34" b="89434" l="1700" r="988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61" y="1200151"/>
            <a:ext cx="328753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63 L -0.25 0.00463 E" pathEditMode="fixed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fixed" ptsTypes="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371603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The war of 1971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360717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itchFamily="18" charset="0"/>
              </a:rPr>
              <a:t>b</a:t>
            </a:r>
            <a:r>
              <a:rPr lang="en-US" sz="3200" b="1" dirty="0" smtClean="0">
                <a:latin typeface="Book Antiqua" pitchFamily="18" charset="0"/>
              </a:rPr>
              <a:t>rought our freedom.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10287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2</a:t>
            </a:r>
            <a:r>
              <a:rPr lang="en-US" sz="2800" b="1" baseline="30000" dirty="0" smtClean="0">
                <a:latin typeface="Book Antiqua" pitchFamily="18" charset="0"/>
              </a:rPr>
              <a:t>nd</a:t>
            </a:r>
            <a:r>
              <a:rPr lang="en-US" sz="2800" b="1" dirty="0" smtClean="0">
                <a:latin typeface="Book Antiqua" pitchFamily="18" charset="0"/>
              </a:rPr>
              <a:t>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715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First part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3091543" y="1885950"/>
            <a:ext cx="2362200" cy="1714500"/>
          </a:xfrm>
          <a:prstGeom prst="upArrowCallout">
            <a:avLst>
              <a:gd name="adj1" fmla="val 24313"/>
              <a:gd name="adj2" fmla="val 23987"/>
              <a:gd name="adj3" fmla="val 36905"/>
              <a:gd name="adj4" fmla="val 2735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Sentence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2800" y="1419393"/>
            <a:ext cx="7772400" cy="37174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7919E-6 L -0.10833 -3.1791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341E-6 L 0.12916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666 0.01295 L 0.01667 -1.734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6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0.00185 L 0.0208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34 -0.00485 L 0.33334 0.412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2083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0486 L -0.35 0.4004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50" y="20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3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/>
      <p:bldP spid="3" grpId="1"/>
      <p:bldP spid="3" grpId="2"/>
      <p:bldP spid="10" grpId="0"/>
      <p:bldP spid="10" grpId="1"/>
      <p:bldP spid="9" grpId="0"/>
      <p:bldP spid="9" grpId="1"/>
      <p:bldP spid="6" grpId="0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742950"/>
            <a:ext cx="8305800" cy="203412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What do you mean by the image and text?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07952"/>
            <a:ext cx="7848600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Sentence and its parts.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61010" y="742950"/>
            <a:ext cx="8130540" cy="971550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Book Antiqua" pitchFamily="18" charset="0"/>
              </a:rPr>
              <a:t>Our today’s lesson is-</a:t>
            </a:r>
            <a:endParaRPr lang="en-US" sz="6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14550"/>
            <a:ext cx="72390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ook Antiqua" pitchFamily="18" charset="0"/>
              </a:rPr>
              <a:t>Part of a sentence</a:t>
            </a:r>
          </a:p>
          <a:p>
            <a:pPr algn="ctr"/>
            <a:r>
              <a:rPr lang="en-US" sz="5400" b="1" dirty="0">
                <a:latin typeface="Book Antiqua" pitchFamily="18" charset="0"/>
              </a:rPr>
              <a:t>Unit-1, </a:t>
            </a:r>
            <a:r>
              <a:rPr lang="en-US" sz="5400" b="1" dirty="0" smtClean="0">
                <a:latin typeface="Book Antiqua" pitchFamily="18" charset="0"/>
              </a:rPr>
              <a:t>Lesson-1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61950"/>
            <a:ext cx="4953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Learning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outcomes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657350"/>
            <a:ext cx="80772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Book Antiqua" pitchFamily="18" charset="0"/>
              </a:rPr>
              <a:t>After studied this lesson, we will be able to---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define sentence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know the parts of a sentence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identify the parts of a sentence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>
                <a:latin typeface="Book Antiqua" pitchFamily="18" charset="0"/>
              </a:rPr>
              <a:t>to match subject and </a:t>
            </a:r>
            <a:r>
              <a:rPr lang="en-US" sz="2800" b="1" dirty="0" smtClean="0">
                <a:latin typeface="Book Antiqua" pitchFamily="18" charset="0"/>
              </a:rPr>
              <a:t>predicate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5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750"/>
            <a:ext cx="5395913" cy="37021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5200" y="4182130"/>
            <a:ext cx="3124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 baby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 laughing.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3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1345</TotalTime>
  <Words>681</Words>
  <Application>Microsoft Office PowerPoint</Application>
  <PresentationFormat>On-screen Show (16:9)</PresentationFormat>
  <Paragraphs>180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Black</vt:lpstr>
      <vt:lpstr>BenSenHandwriting</vt:lpstr>
      <vt:lpstr>Book Antiqua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Alamgir</cp:lastModifiedBy>
  <cp:revision>132</cp:revision>
  <dcterms:created xsi:type="dcterms:W3CDTF">2014-10-10T11:34:41Z</dcterms:created>
  <dcterms:modified xsi:type="dcterms:W3CDTF">2020-07-12T02:30:08Z</dcterms:modified>
</cp:coreProperties>
</file>